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rawings/drawing2.xml" ContentType="application/vnd.openxmlformats-officedocument.drawingml.chartshapes+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charts/chart17.xml" ContentType="application/vnd.openxmlformats-officedocument.drawingml.char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charts/chart13.xml" ContentType="application/vnd.openxmlformats-officedocument.drawingml.char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charts/chart7.xml" ContentType="application/vnd.openxmlformats-officedocument.drawingml.chart+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charts/chart3.xml" ContentType="application/vnd.openxmlformats-officedocument.drawingml.chart+xml"/>
  <Override PartName="/ppt/charts/chart5.xml" ContentType="application/vnd.openxmlformats-officedocument.drawingml.char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emf" ContentType="image/x-emf"/>
  <Override PartName="/ppt/charts/chart16.xml" ContentType="application/vnd.openxmlformats-officedocument.drawingml.chart+xml"/>
  <Override PartName="/ppt/notesSlides/notesSlide17.xml" ContentType="application/vnd.openxmlformats-officedocument.presentationml.notesSlide+xml"/>
  <Override PartName="/ppt/theme/themeOverride4.xml" ContentType="application/vnd.openxmlformats-officedocument.themeOverr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ppt/charts/chart14.xml" ContentType="application/vnd.openxmlformats-officedocument.drawingml.char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charts/chart8.xml" ContentType="application/vnd.openxmlformats-officedocument.drawingml.chart+xml"/>
  <Override PartName="/ppt/charts/chart12.xml" ContentType="application/vnd.openxmlformats-officedocument.drawingml.char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charts/chart6.xml" ContentType="application/vnd.openxmlformats-officedocument.drawingml.chart+xml"/>
  <Override PartName="/ppt/charts/chart10.xml" ContentType="application/vnd.openxmlformats-officedocument.drawingml.chart+xml"/>
  <Override PartName="/ppt/notesSlides/notesSlide8.xml" ContentType="application/vnd.openxmlformats-officedocument.presentationml.notesSlide+xml"/>
  <Default Extension="vml" ContentType="application/vnd.openxmlformats-officedocument.vmlDrawing"/>
  <Override PartName="/ppt/notesSlides/notesSlide11.xml" ContentType="application/vnd.openxmlformats-officedocument.presentationml.notesSlide+xml"/>
  <Override PartName="/ppt/notesSlides/notesSlide20.xml" ContentType="application/vnd.openxmlformats-officedocument.presentationml.notesSlide+xml"/>
  <Override PartName="/ppt/charts/chart4.xml" ContentType="application/vnd.openxmlformats-officedocument.drawingml.chart+xml"/>
  <Override PartName="/ppt/notesSlides/notesSlide6.xml" ContentType="application/vnd.openxmlformats-officedocument.presentationml.notesSlide+xml"/>
  <Override PartName="/ppt/slides/slide8.xml" ContentType="application/vnd.openxmlformats-officedocument.presentationml.slide+xml"/>
  <Override PartName="/ppt/charts/chart2.xml" ContentType="application/vnd.openxmlformats-officedocument.drawingml.chart+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theme/themeOverride3.xml" ContentType="application/vnd.openxmlformats-officedocument.themeOverride+xml"/>
  <Default Extension="xls" ContentType="application/vnd.ms-excel"/>
  <Override PartName="/ppt/notesSlides/notesSlide18.xml" ContentType="application/vnd.openxmlformats-officedocument.presentationml.notes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charts/chart15.xml" ContentType="application/vnd.openxmlformats-officedocument.drawingml.char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charts/chart9.xml" ContentType="application/vnd.openxmlformats-officedocument.drawingml.chart+xml"/>
  <Override PartName="/ppt/charts/chart11.xml" ContentType="application/vnd.openxmlformats-officedocument.drawingml.chart+xml"/>
  <Override PartName="/ppt/notesSlides/notesSlide14.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375" r:id="rId2"/>
    <p:sldId id="320" r:id="rId3"/>
    <p:sldId id="321" r:id="rId4"/>
    <p:sldId id="322" r:id="rId5"/>
    <p:sldId id="323" r:id="rId6"/>
    <p:sldId id="324" r:id="rId7"/>
    <p:sldId id="325" r:id="rId8"/>
    <p:sldId id="326" r:id="rId9"/>
    <p:sldId id="327" r:id="rId10"/>
    <p:sldId id="328" r:id="rId11"/>
    <p:sldId id="329" r:id="rId12"/>
    <p:sldId id="330" r:id="rId13"/>
    <p:sldId id="331" r:id="rId14"/>
    <p:sldId id="332" r:id="rId15"/>
    <p:sldId id="333" r:id="rId16"/>
    <p:sldId id="336" r:id="rId17"/>
    <p:sldId id="337" r:id="rId18"/>
    <p:sldId id="338" r:id="rId19"/>
    <p:sldId id="339" r:id="rId20"/>
    <p:sldId id="340" r:id="rId21"/>
    <p:sldId id="341" r:id="rId22"/>
    <p:sldId id="342" r:id="rId23"/>
    <p:sldId id="343" r:id="rId24"/>
    <p:sldId id="344" r:id="rId25"/>
    <p:sldId id="345" r:id="rId26"/>
    <p:sldId id="346" r:id="rId27"/>
    <p:sldId id="347" r:id="rId28"/>
    <p:sldId id="348" r:id="rId29"/>
    <p:sldId id="349" r:id="rId30"/>
    <p:sldId id="350" r:id="rId31"/>
    <p:sldId id="351" r:id="rId32"/>
    <p:sldId id="352" r:id="rId33"/>
    <p:sldId id="353" r:id="rId34"/>
    <p:sldId id="354" r:id="rId35"/>
    <p:sldId id="355" r:id="rId36"/>
    <p:sldId id="356" r:id="rId37"/>
    <p:sldId id="357" r:id="rId38"/>
    <p:sldId id="358" r:id="rId39"/>
    <p:sldId id="374" r:id="rId40"/>
    <p:sldId id="364" r:id="rId41"/>
    <p:sldId id="365" r:id="rId42"/>
    <p:sldId id="366" r:id="rId43"/>
    <p:sldId id="367" r:id="rId44"/>
    <p:sldId id="368" r:id="rId45"/>
    <p:sldId id="369" r:id="rId46"/>
    <p:sldId id="370" r:id="rId47"/>
    <p:sldId id="371" r:id="rId48"/>
    <p:sldId id="372"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0E3B"/>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720"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Ben\Documents\EPRINC\API%20Project\Charts%20for%20Paper%20-%20December%204.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C:\Users\Ben\Documents\EPRINC\Refining%20Carbon%20Pass%20Through%20Paper\Refinery%20Carbon%20Pass%20Through%20Master%20Charts.xlsx" TargetMode="External"/></Relationships>
</file>

<file path=ppt/charts/_rels/chart11.xml.rels><?xml version="1.0" encoding="UTF-8" standalone="yes"?>
<Relationships xmlns="http://schemas.openxmlformats.org/package/2006/relationships"><Relationship Id="rId2" Type="http://schemas.openxmlformats.org/officeDocument/2006/relationships/oleObject" Target="file:///C:\Users\Ben\Documents\EPRINC\Larryk%20Baker%20Institute%20Updates\Charts.xlsx" TargetMode="External"/><Relationship Id="rId1" Type="http://schemas.openxmlformats.org/officeDocument/2006/relationships/themeOverride" Target="../theme/themeOverride1.xml"/></Relationships>
</file>

<file path=ppt/charts/_rels/chart12.xml.rels><?xml version="1.0" encoding="UTF-8" standalone="yes"?>
<Relationships xmlns="http://schemas.openxmlformats.org/package/2006/relationships"><Relationship Id="rId1" Type="http://schemas.openxmlformats.org/officeDocument/2006/relationships/oleObject" Target="file:///C:\Users\Ben\Documents\EPRINC\Aspen%20Presentation%20-%20June%202009%20-%20Lou\Charts%20for%20Ethanol%20Presentation.xlsx" TargetMode="External"/></Relationships>
</file>

<file path=ppt/charts/_rels/chart13.xml.rels><?xml version="1.0" encoding="UTF-8" standalone="yes"?>
<Relationships xmlns="http://schemas.openxmlformats.org/package/2006/relationships"><Relationship Id="rId2" Type="http://schemas.openxmlformats.org/officeDocument/2006/relationships/oleObject" Target="file:///C:\Users\Ben\Documents\EPRINC\Aspen%20Presentation%20-%20June%202009%20-%20Lou\Charts%20for%20Ethanol%20Presentation.xlsx" TargetMode="External"/><Relationship Id="rId1" Type="http://schemas.openxmlformats.org/officeDocument/2006/relationships/themeOverride" Target="../theme/themeOverride2.xml"/></Relationships>
</file>

<file path=ppt/charts/_rels/chart14.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oleObject" Target="file:///C:\Users\Ben\Documents\EPRINC\Ethanol%20Note\Ethanol%20Graphs%20E-85.xlsx" TargetMode="External"/><Relationship Id="rId1" Type="http://schemas.openxmlformats.org/officeDocument/2006/relationships/themeOverride" Target="../theme/themeOverride3.xml"/></Relationships>
</file>

<file path=ppt/charts/_rels/chart15.xml.rels><?xml version="1.0" encoding="UTF-8" standalone="yes"?>
<Relationships xmlns="http://schemas.openxmlformats.org/package/2006/relationships"><Relationship Id="rId1" Type="http://schemas.openxmlformats.org/officeDocument/2006/relationships/oleObject" Target="file:///C:\Users\Ben\Documents\EPRINC\Refining%20Carbon%20Pass%20Through%20Paper\EIA%20WM%20Base%20Case%20CHarts.xlsx"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file:///C:\Users\Ben\Documents\EPRINC\Aspen%20Presentation%20-%20June%202009%20-%20Lou\Updated%20Charts%20from%20Paper%20-%20June%202009.xlsx" TargetMode="External"/></Relationships>
</file>

<file path=ppt/charts/_rels/chart17.xml.rels><?xml version="1.0" encoding="UTF-8" standalone="yes"?>
<Relationships xmlns="http://schemas.openxmlformats.org/package/2006/relationships"><Relationship Id="rId2" Type="http://schemas.openxmlformats.org/officeDocument/2006/relationships/oleObject" Target="file:///F:\IEW%20charts.xlsx" TargetMode="External"/><Relationship Id="rId1" Type="http://schemas.openxmlformats.org/officeDocument/2006/relationships/themeOverride" Target="../theme/themeOverride4.xml"/></Relationships>
</file>

<file path=ppt/charts/_rels/chart2.xml.rels><?xml version="1.0" encoding="UTF-8" standalone="yes"?>
<Relationships xmlns="http://schemas.openxmlformats.org/package/2006/relationships"><Relationship Id="rId1" Type="http://schemas.openxmlformats.org/officeDocument/2006/relationships/oleObject" Target="file:///C:\Users\Ben\Documents\EPRINC\Refining%20Carbon%20Pass%20Through%20Paper\Refinery%20Carbon%20Pass%20Through%20Master%20Chart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Ben\Documents\EPRINC\Natural%20Gas%20Paper\Natural%20Gas%20Paper%20Master%20Charts.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Lou\AppData\Local\Temp\Lou%20-%20Oil%20and%20Money%20Conf%20Slides.xlsx" TargetMode="External"/></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Ben\Documents\EPRINC\Refining%20Carbon%20Pass%20Through%20Paper\OGj%20Study%20Broken%20Down%20(Autosaved).xls"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Ben\Documents\EPRINC\Refining%20Carbon%20Pass%20Through%20Paper\Refinery%20Carbon%20Pass%20Through%20Master%20Charts.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Ben\Documents\EPRINC\Refining%20Carbon%20Pass%20Through%20Paper\Refinery%20Carbon%20Pass%20Through%20Master%20Charts.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Ben\Documents\EPRINC\Refining%20Carbon%20Pass%20Through%20Paper\Refinery%20Carbon%20Pass%20Through%20Master%20Charts.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Users\Ben\Documents\EPRINC\Refining%20Carbon%20Pass%20Through%20Paper\Refiner%20Margin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9.8845144356955614E-2"/>
          <c:y val="7.4046537452049546E-2"/>
          <c:w val="0.78604100163155421"/>
          <c:h val="0.72020719765798502"/>
        </c:manualLayout>
      </c:layout>
      <c:lineChart>
        <c:grouping val="standard"/>
        <c:ser>
          <c:idx val="1"/>
          <c:order val="1"/>
          <c:tx>
            <c:strRef>
              <c:f>'US Refiners+Capacity'!$C$1</c:f>
              <c:strCache>
                <c:ptCount val="1"/>
                <c:pt idx="0">
                  <c:v>Capacity</c:v>
                </c:pt>
              </c:strCache>
            </c:strRef>
          </c:tx>
          <c:spPr>
            <a:ln w="69850"/>
          </c:spPr>
          <c:marker>
            <c:symbol val="none"/>
          </c:marker>
          <c:cat>
            <c:numRef>
              <c:f>'US Refiners+Capacity'!$A$2:$A$40</c:f>
              <c:numCache>
                <c:formatCode>General</c:formatCode>
                <c:ptCount val="39"/>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numCache>
            </c:numRef>
          </c:cat>
          <c:val>
            <c:numRef>
              <c:f>'US Refiners+Capacity'!$C$2:$C$40</c:f>
              <c:numCache>
                <c:formatCode>#,##0</c:formatCode>
                <c:ptCount val="39"/>
                <c:pt idx="0">
                  <c:v>12021</c:v>
                </c:pt>
                <c:pt idx="1">
                  <c:v>12860</c:v>
                </c:pt>
                <c:pt idx="2">
                  <c:v>13292</c:v>
                </c:pt>
                <c:pt idx="3">
                  <c:v>13642</c:v>
                </c:pt>
                <c:pt idx="4">
                  <c:v>14362</c:v>
                </c:pt>
                <c:pt idx="5">
                  <c:v>14961</c:v>
                </c:pt>
                <c:pt idx="6">
                  <c:v>15237</c:v>
                </c:pt>
                <c:pt idx="7">
                  <c:v>16398</c:v>
                </c:pt>
                <c:pt idx="8">
                  <c:v>17048</c:v>
                </c:pt>
                <c:pt idx="9">
                  <c:v>17441</c:v>
                </c:pt>
                <c:pt idx="10">
                  <c:v>17988</c:v>
                </c:pt>
                <c:pt idx="11">
                  <c:v>18621</c:v>
                </c:pt>
                <c:pt idx="12">
                  <c:v>17890</c:v>
                </c:pt>
                <c:pt idx="13">
                  <c:v>16859</c:v>
                </c:pt>
                <c:pt idx="14">
                  <c:v>16137</c:v>
                </c:pt>
                <c:pt idx="15">
                  <c:v>15659</c:v>
                </c:pt>
                <c:pt idx="16">
                  <c:v>15459</c:v>
                </c:pt>
                <c:pt idx="17">
                  <c:v>15566</c:v>
                </c:pt>
                <c:pt idx="18">
                  <c:v>15915</c:v>
                </c:pt>
                <c:pt idx="19">
                  <c:v>15655</c:v>
                </c:pt>
                <c:pt idx="20">
                  <c:v>15572</c:v>
                </c:pt>
                <c:pt idx="21">
                  <c:v>15676</c:v>
                </c:pt>
                <c:pt idx="22">
                  <c:v>15696</c:v>
                </c:pt>
                <c:pt idx="23">
                  <c:v>15121</c:v>
                </c:pt>
                <c:pt idx="24">
                  <c:v>15034</c:v>
                </c:pt>
                <c:pt idx="25">
                  <c:v>15434</c:v>
                </c:pt>
                <c:pt idx="26">
                  <c:v>15333</c:v>
                </c:pt>
                <c:pt idx="27">
                  <c:v>15452</c:v>
                </c:pt>
                <c:pt idx="28">
                  <c:v>15711</c:v>
                </c:pt>
                <c:pt idx="29">
                  <c:v>16261</c:v>
                </c:pt>
                <c:pt idx="30">
                  <c:v>16512</c:v>
                </c:pt>
                <c:pt idx="31">
                  <c:v>16595</c:v>
                </c:pt>
                <c:pt idx="32">
                  <c:v>16785</c:v>
                </c:pt>
                <c:pt idx="33">
                  <c:v>16757</c:v>
                </c:pt>
                <c:pt idx="34">
                  <c:v>16894</c:v>
                </c:pt>
                <c:pt idx="35">
                  <c:v>17125</c:v>
                </c:pt>
                <c:pt idx="36">
                  <c:v>17339</c:v>
                </c:pt>
                <c:pt idx="37">
                  <c:v>17443</c:v>
                </c:pt>
                <c:pt idx="38">
                  <c:v>17594</c:v>
                </c:pt>
              </c:numCache>
            </c:numRef>
          </c:val>
        </c:ser>
        <c:marker val="1"/>
        <c:axId val="57186560"/>
        <c:axId val="57221120"/>
      </c:lineChart>
      <c:lineChart>
        <c:grouping val="standard"/>
        <c:ser>
          <c:idx val="0"/>
          <c:order val="0"/>
          <c:tx>
            <c:strRef>
              <c:f>'US Refiners+Capacity'!$B$1</c:f>
              <c:strCache>
                <c:ptCount val="1"/>
                <c:pt idx="0">
                  <c:v>Refineries</c:v>
                </c:pt>
              </c:strCache>
            </c:strRef>
          </c:tx>
          <c:spPr>
            <a:ln w="73025">
              <a:solidFill>
                <a:srgbClr val="002060"/>
              </a:solidFill>
              <a:prstDash val="sysDash"/>
            </a:ln>
          </c:spPr>
          <c:marker>
            <c:symbol val="none"/>
          </c:marker>
          <c:cat>
            <c:numRef>
              <c:f>'US Refiners+Capacity'!$A$2:$A$40</c:f>
              <c:numCache>
                <c:formatCode>General</c:formatCode>
                <c:ptCount val="39"/>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numCache>
            </c:numRef>
          </c:cat>
          <c:val>
            <c:numRef>
              <c:f>'US Refiners+Capacity'!$B$2:$B$40</c:f>
              <c:numCache>
                <c:formatCode>General</c:formatCode>
                <c:ptCount val="39"/>
                <c:pt idx="0">
                  <c:v>276</c:v>
                </c:pt>
                <c:pt idx="1">
                  <c:v>272</c:v>
                </c:pt>
                <c:pt idx="2">
                  <c:v>274</c:v>
                </c:pt>
                <c:pt idx="3">
                  <c:v>268</c:v>
                </c:pt>
                <c:pt idx="4">
                  <c:v>273</c:v>
                </c:pt>
                <c:pt idx="5">
                  <c:v>279</c:v>
                </c:pt>
                <c:pt idx="6">
                  <c:v>276</c:v>
                </c:pt>
                <c:pt idx="7">
                  <c:v>282</c:v>
                </c:pt>
                <c:pt idx="8">
                  <c:v>296</c:v>
                </c:pt>
                <c:pt idx="9">
                  <c:v>308</c:v>
                </c:pt>
                <c:pt idx="10">
                  <c:v>319</c:v>
                </c:pt>
                <c:pt idx="11">
                  <c:v>324</c:v>
                </c:pt>
                <c:pt idx="12">
                  <c:v>301</c:v>
                </c:pt>
                <c:pt idx="13">
                  <c:v>258</c:v>
                </c:pt>
                <c:pt idx="14">
                  <c:v>247</c:v>
                </c:pt>
                <c:pt idx="15">
                  <c:v>223</c:v>
                </c:pt>
                <c:pt idx="16">
                  <c:v>216</c:v>
                </c:pt>
                <c:pt idx="17">
                  <c:v>219</c:v>
                </c:pt>
                <c:pt idx="18">
                  <c:v>213</c:v>
                </c:pt>
                <c:pt idx="19">
                  <c:v>204</c:v>
                </c:pt>
                <c:pt idx="20">
                  <c:v>205</c:v>
                </c:pt>
                <c:pt idx="21">
                  <c:v>202</c:v>
                </c:pt>
                <c:pt idx="22">
                  <c:v>199</c:v>
                </c:pt>
                <c:pt idx="23">
                  <c:v>187</c:v>
                </c:pt>
                <c:pt idx="24">
                  <c:v>179</c:v>
                </c:pt>
                <c:pt idx="25">
                  <c:v>175</c:v>
                </c:pt>
                <c:pt idx="26">
                  <c:v>170</c:v>
                </c:pt>
                <c:pt idx="27">
                  <c:v>164</c:v>
                </c:pt>
                <c:pt idx="28">
                  <c:v>163</c:v>
                </c:pt>
                <c:pt idx="29">
                  <c:v>159</c:v>
                </c:pt>
                <c:pt idx="30">
                  <c:v>158</c:v>
                </c:pt>
                <c:pt idx="31">
                  <c:v>155</c:v>
                </c:pt>
                <c:pt idx="32">
                  <c:v>153</c:v>
                </c:pt>
                <c:pt idx="33">
                  <c:v>149</c:v>
                </c:pt>
                <c:pt idx="34">
                  <c:v>149</c:v>
                </c:pt>
                <c:pt idx="35">
                  <c:v>148</c:v>
                </c:pt>
                <c:pt idx="36">
                  <c:v>149</c:v>
                </c:pt>
                <c:pt idx="37">
                  <c:v>149</c:v>
                </c:pt>
                <c:pt idx="38">
                  <c:v>150</c:v>
                </c:pt>
              </c:numCache>
            </c:numRef>
          </c:val>
        </c:ser>
        <c:marker val="1"/>
        <c:axId val="57229696"/>
        <c:axId val="57223424"/>
      </c:lineChart>
      <c:dateAx>
        <c:axId val="57186560"/>
        <c:scaling>
          <c:orientation val="minMax"/>
        </c:scaling>
        <c:axPos val="b"/>
        <c:numFmt formatCode="General" sourceLinked="1"/>
        <c:tickLblPos val="nextTo"/>
        <c:txPr>
          <a:bodyPr/>
          <a:lstStyle/>
          <a:p>
            <a:pPr>
              <a:defRPr sz="1200"/>
            </a:pPr>
            <a:endParaRPr lang="en-US"/>
          </a:p>
        </c:txPr>
        <c:crossAx val="57221120"/>
        <c:crosses val="autoZero"/>
        <c:lblOffset val="100"/>
        <c:baseTimeUnit val="days"/>
        <c:majorUnit val="2"/>
        <c:majorTimeUnit val="days"/>
      </c:dateAx>
      <c:valAx>
        <c:axId val="57221120"/>
        <c:scaling>
          <c:orientation val="minMax"/>
        </c:scaling>
        <c:axPos val="l"/>
        <c:majorGridlines/>
        <c:title>
          <c:tx>
            <c:rich>
              <a:bodyPr rot="-5400000" vert="horz"/>
              <a:lstStyle/>
              <a:p>
                <a:pPr>
                  <a:defRPr sz="2000"/>
                </a:pPr>
                <a:r>
                  <a:rPr lang="en-US" sz="2000"/>
                  <a:t>mbd</a:t>
                </a:r>
              </a:p>
            </c:rich>
          </c:tx>
          <c:layout/>
        </c:title>
        <c:numFmt formatCode="#,##0" sourceLinked="1"/>
        <c:tickLblPos val="nextTo"/>
        <c:crossAx val="57186560"/>
        <c:crosses val="autoZero"/>
        <c:crossBetween val="between"/>
        <c:dispUnits>
          <c:builtInUnit val="thousands"/>
        </c:dispUnits>
      </c:valAx>
      <c:valAx>
        <c:axId val="57223424"/>
        <c:scaling>
          <c:orientation val="minMax"/>
        </c:scaling>
        <c:axPos val="r"/>
        <c:title>
          <c:tx>
            <c:rich>
              <a:bodyPr rot="-5400000" vert="horz"/>
              <a:lstStyle/>
              <a:p>
                <a:pPr>
                  <a:defRPr sz="1600"/>
                </a:pPr>
                <a:r>
                  <a:rPr lang="en-US" sz="1600" baseline="0" dirty="0"/>
                  <a:t> Refineries</a:t>
                </a:r>
                <a:endParaRPr lang="en-US" sz="1600" dirty="0"/>
              </a:p>
            </c:rich>
          </c:tx>
          <c:layout/>
        </c:title>
        <c:numFmt formatCode="General" sourceLinked="1"/>
        <c:tickLblPos val="nextTo"/>
        <c:crossAx val="57229696"/>
        <c:crosses val="max"/>
        <c:crossBetween val="between"/>
      </c:valAx>
      <c:catAx>
        <c:axId val="57229696"/>
        <c:scaling>
          <c:orientation val="minMax"/>
        </c:scaling>
        <c:delete val="1"/>
        <c:axPos val="b"/>
        <c:numFmt formatCode="General" sourceLinked="1"/>
        <c:tickLblPos val="none"/>
        <c:crossAx val="57223424"/>
        <c:crosses val="autoZero"/>
        <c:auto val="1"/>
        <c:lblAlgn val="ctr"/>
        <c:lblOffset val="100"/>
      </c:catAx>
    </c:plotArea>
    <c:legend>
      <c:legendPos val="b"/>
      <c:layout/>
      <c:txPr>
        <a:bodyPr/>
        <a:lstStyle/>
        <a:p>
          <a:pPr>
            <a:defRPr sz="1200"/>
          </a:pPr>
          <a:endParaRPr lang="en-US"/>
        </a:p>
      </c:txPr>
    </c:legend>
    <c:plotVisOnly val="1"/>
  </c:chart>
  <c:externalData r:id="rId1"/>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lineChart>
        <c:grouping val="standard"/>
        <c:ser>
          <c:idx val="0"/>
          <c:order val="0"/>
          <c:tx>
            <c:strRef>
              <c:f>Sheet3!$C$3</c:f>
              <c:strCache>
                <c:ptCount val="1"/>
                <c:pt idx="0">
                  <c:v>Refiner's Share of Free Allowances, 2%</c:v>
                </c:pt>
              </c:strCache>
            </c:strRef>
          </c:tx>
          <c:marker>
            <c:symbol val="none"/>
          </c:marker>
          <c:cat>
            <c:numRef>
              <c:f>Sheet3!$A$4:$A$19</c:f>
              <c:numCache>
                <c:formatCode>General</c:formatCode>
                <c:ptCount val="16"/>
                <c:pt idx="0">
                  <c:v>2014</c:v>
                </c:pt>
                <c:pt idx="1">
                  <c:v>2015</c:v>
                </c:pt>
                <c:pt idx="2">
                  <c:v>2016</c:v>
                </c:pt>
                <c:pt idx="3">
                  <c:v>2017</c:v>
                </c:pt>
                <c:pt idx="4">
                  <c:v>2018</c:v>
                </c:pt>
                <c:pt idx="5">
                  <c:v>2019</c:v>
                </c:pt>
                <c:pt idx="6">
                  <c:v>2020</c:v>
                </c:pt>
                <c:pt idx="7">
                  <c:v>2021</c:v>
                </c:pt>
                <c:pt idx="8">
                  <c:v>2022</c:v>
                </c:pt>
                <c:pt idx="9">
                  <c:v>2023</c:v>
                </c:pt>
                <c:pt idx="10">
                  <c:v>2024</c:v>
                </c:pt>
                <c:pt idx="11">
                  <c:v>2025</c:v>
                </c:pt>
                <c:pt idx="12">
                  <c:v>2026</c:v>
                </c:pt>
                <c:pt idx="13">
                  <c:v>2027</c:v>
                </c:pt>
                <c:pt idx="14">
                  <c:v>2028</c:v>
                </c:pt>
                <c:pt idx="15">
                  <c:v>2029</c:v>
                </c:pt>
              </c:numCache>
            </c:numRef>
          </c:cat>
          <c:val>
            <c:numRef>
              <c:f>Sheet3!$C$4:$C$19</c:f>
              <c:numCache>
                <c:formatCode>General</c:formatCode>
                <c:ptCount val="16"/>
                <c:pt idx="0">
                  <c:v>101.98</c:v>
                </c:pt>
                <c:pt idx="1">
                  <c:v>100.06</c:v>
                </c:pt>
                <c:pt idx="2">
                  <c:v>109.64</c:v>
                </c:pt>
                <c:pt idx="3">
                  <c:v>107.5</c:v>
                </c:pt>
                <c:pt idx="4">
                  <c:v>105.38</c:v>
                </c:pt>
                <c:pt idx="5">
                  <c:v>103.24000000000002</c:v>
                </c:pt>
                <c:pt idx="6">
                  <c:v>101.11999999999999</c:v>
                </c:pt>
                <c:pt idx="7">
                  <c:v>98.06</c:v>
                </c:pt>
                <c:pt idx="8">
                  <c:v>95.02</c:v>
                </c:pt>
                <c:pt idx="9">
                  <c:v>91.98</c:v>
                </c:pt>
                <c:pt idx="10">
                  <c:v>88.92</c:v>
                </c:pt>
                <c:pt idx="11">
                  <c:v>85.88</c:v>
                </c:pt>
                <c:pt idx="12">
                  <c:v>82.84</c:v>
                </c:pt>
                <c:pt idx="13">
                  <c:v>79.8</c:v>
                </c:pt>
                <c:pt idx="14">
                  <c:v>76.739999999999995</c:v>
                </c:pt>
                <c:pt idx="15">
                  <c:v>53.7</c:v>
                </c:pt>
              </c:numCache>
            </c:numRef>
          </c:val>
        </c:ser>
        <c:ser>
          <c:idx val="1"/>
          <c:order val="1"/>
          <c:tx>
            <c:strRef>
              <c:f>Sheet3!$D$3</c:f>
              <c:strCache>
                <c:ptCount val="1"/>
                <c:pt idx="0">
                  <c:v>Total U.S. Refiner Stationary Emissions (2002)</c:v>
                </c:pt>
              </c:strCache>
            </c:strRef>
          </c:tx>
          <c:marker>
            <c:symbol val="none"/>
          </c:marker>
          <c:cat>
            <c:numRef>
              <c:f>Sheet3!$A$4:$A$19</c:f>
              <c:numCache>
                <c:formatCode>General</c:formatCode>
                <c:ptCount val="16"/>
                <c:pt idx="0">
                  <c:v>2014</c:v>
                </c:pt>
                <c:pt idx="1">
                  <c:v>2015</c:v>
                </c:pt>
                <c:pt idx="2">
                  <c:v>2016</c:v>
                </c:pt>
                <c:pt idx="3">
                  <c:v>2017</c:v>
                </c:pt>
                <c:pt idx="4">
                  <c:v>2018</c:v>
                </c:pt>
                <c:pt idx="5">
                  <c:v>2019</c:v>
                </c:pt>
                <c:pt idx="6">
                  <c:v>2020</c:v>
                </c:pt>
                <c:pt idx="7">
                  <c:v>2021</c:v>
                </c:pt>
                <c:pt idx="8">
                  <c:v>2022</c:v>
                </c:pt>
                <c:pt idx="9">
                  <c:v>2023</c:v>
                </c:pt>
                <c:pt idx="10">
                  <c:v>2024</c:v>
                </c:pt>
                <c:pt idx="11">
                  <c:v>2025</c:v>
                </c:pt>
                <c:pt idx="12">
                  <c:v>2026</c:v>
                </c:pt>
                <c:pt idx="13">
                  <c:v>2027</c:v>
                </c:pt>
                <c:pt idx="14">
                  <c:v>2028</c:v>
                </c:pt>
                <c:pt idx="15">
                  <c:v>2029</c:v>
                </c:pt>
              </c:numCache>
            </c:numRef>
          </c:cat>
          <c:val>
            <c:numRef>
              <c:f>Sheet3!$D$4:$D$19</c:f>
              <c:numCache>
                <c:formatCode>General</c:formatCode>
                <c:ptCount val="16"/>
                <c:pt idx="0">
                  <c:v>277</c:v>
                </c:pt>
                <c:pt idx="1">
                  <c:v>277</c:v>
                </c:pt>
                <c:pt idx="2">
                  <c:v>277</c:v>
                </c:pt>
                <c:pt idx="3">
                  <c:v>277</c:v>
                </c:pt>
                <c:pt idx="4">
                  <c:v>277</c:v>
                </c:pt>
                <c:pt idx="5">
                  <c:v>277</c:v>
                </c:pt>
                <c:pt idx="6">
                  <c:v>277</c:v>
                </c:pt>
                <c:pt idx="7">
                  <c:v>277</c:v>
                </c:pt>
                <c:pt idx="8">
                  <c:v>277</c:v>
                </c:pt>
                <c:pt idx="9">
                  <c:v>277</c:v>
                </c:pt>
                <c:pt idx="10">
                  <c:v>277</c:v>
                </c:pt>
                <c:pt idx="11">
                  <c:v>277</c:v>
                </c:pt>
                <c:pt idx="12">
                  <c:v>277</c:v>
                </c:pt>
                <c:pt idx="13">
                  <c:v>277</c:v>
                </c:pt>
                <c:pt idx="14">
                  <c:v>277</c:v>
                </c:pt>
                <c:pt idx="15">
                  <c:v>277</c:v>
                </c:pt>
              </c:numCache>
            </c:numRef>
          </c:val>
        </c:ser>
        <c:upDownBars>
          <c:gapWidth val="150"/>
          <c:upBars>
            <c:spPr>
              <a:solidFill>
                <a:schemeClr val="accent3">
                  <a:lumMod val="75000"/>
                </a:schemeClr>
              </a:solidFill>
            </c:spPr>
          </c:upBars>
          <c:downBars/>
        </c:upDownBars>
        <c:marker val="1"/>
        <c:axId val="59500800"/>
        <c:axId val="59502592"/>
      </c:lineChart>
      <c:catAx>
        <c:axId val="59500800"/>
        <c:scaling>
          <c:orientation val="minMax"/>
        </c:scaling>
        <c:axPos val="b"/>
        <c:numFmt formatCode="@" sourceLinked="0"/>
        <c:tickLblPos val="nextTo"/>
        <c:crossAx val="59502592"/>
        <c:crosses val="autoZero"/>
        <c:auto val="1"/>
        <c:lblAlgn val="ctr"/>
        <c:lblOffset val="100"/>
      </c:catAx>
      <c:valAx>
        <c:axId val="59502592"/>
        <c:scaling>
          <c:orientation val="minMax"/>
        </c:scaling>
        <c:axPos val="l"/>
        <c:majorGridlines/>
        <c:title>
          <c:tx>
            <c:rich>
              <a:bodyPr rot="-5400000" vert="horz"/>
              <a:lstStyle/>
              <a:p>
                <a:pPr>
                  <a:defRPr/>
                </a:pPr>
                <a:r>
                  <a:rPr lang="en-US"/>
                  <a:t>million metric tons per year of allowances</a:t>
                </a:r>
              </a:p>
            </c:rich>
          </c:tx>
        </c:title>
        <c:numFmt formatCode="General" sourceLinked="1"/>
        <c:tickLblPos val="nextTo"/>
        <c:crossAx val="59500800"/>
        <c:crosses val="autoZero"/>
        <c:crossBetween val="between"/>
      </c:valAx>
    </c:plotArea>
    <c:legend>
      <c:legendPos val="r"/>
    </c:legend>
    <c:plotVisOnly val="1"/>
  </c:chart>
  <c:txPr>
    <a:bodyPr/>
    <a:lstStyle/>
    <a:p>
      <a:pPr>
        <a:defRPr sz="1400"/>
      </a:pPr>
      <a:endParaRPr lang="en-US"/>
    </a:p>
  </c:txPr>
  <c:externalData r:id="rId1"/>
</c:chartSpace>
</file>

<file path=ppt/charts/chart11.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plotArea>
      <c:layout/>
      <c:barChart>
        <c:barDir val="col"/>
        <c:grouping val="stacked"/>
        <c:ser>
          <c:idx val="0"/>
          <c:order val="0"/>
          <c:tx>
            <c:strRef>
              <c:f>Sheet1!$B$1</c:f>
              <c:strCache>
                <c:ptCount val="1"/>
                <c:pt idx="0">
                  <c:v>Corn Ethanol / Other</c:v>
                </c:pt>
              </c:strCache>
            </c:strRef>
          </c:tx>
          <c:cat>
            <c:numRef>
              <c:f>Sheet1!$A$2:$A$18</c:f>
              <c:numCache>
                <c:formatCode>General</c:formatCode>
                <c:ptCount val="17"/>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pt idx="15">
                  <c:v>2021</c:v>
                </c:pt>
                <c:pt idx="16">
                  <c:v>2022</c:v>
                </c:pt>
              </c:numCache>
            </c:numRef>
          </c:cat>
          <c:val>
            <c:numRef>
              <c:f>Sheet1!$B$2:$B$18</c:f>
              <c:numCache>
                <c:formatCode>General</c:formatCode>
                <c:ptCount val="17"/>
                <c:pt idx="0">
                  <c:v>4</c:v>
                </c:pt>
                <c:pt idx="1">
                  <c:v>4.7</c:v>
                </c:pt>
                <c:pt idx="2">
                  <c:v>9</c:v>
                </c:pt>
                <c:pt idx="3">
                  <c:v>10.5</c:v>
                </c:pt>
                <c:pt idx="4">
                  <c:v>12</c:v>
                </c:pt>
                <c:pt idx="5">
                  <c:v>12.5</c:v>
                </c:pt>
                <c:pt idx="6">
                  <c:v>13.2</c:v>
                </c:pt>
                <c:pt idx="7">
                  <c:v>13.8</c:v>
                </c:pt>
                <c:pt idx="8">
                  <c:v>14.4</c:v>
                </c:pt>
                <c:pt idx="9">
                  <c:v>15</c:v>
                </c:pt>
                <c:pt idx="10">
                  <c:v>15</c:v>
                </c:pt>
                <c:pt idx="11">
                  <c:v>15</c:v>
                </c:pt>
                <c:pt idx="12">
                  <c:v>15</c:v>
                </c:pt>
                <c:pt idx="13">
                  <c:v>15</c:v>
                </c:pt>
                <c:pt idx="14">
                  <c:v>15</c:v>
                </c:pt>
                <c:pt idx="15">
                  <c:v>15</c:v>
                </c:pt>
                <c:pt idx="16">
                  <c:v>15</c:v>
                </c:pt>
              </c:numCache>
            </c:numRef>
          </c:val>
        </c:ser>
        <c:ser>
          <c:idx val="1"/>
          <c:order val="1"/>
          <c:tx>
            <c:strRef>
              <c:f>Sheet1!$C$1</c:f>
              <c:strCache>
                <c:ptCount val="1"/>
                <c:pt idx="0">
                  <c:v>Cellulosic Advanced</c:v>
                </c:pt>
              </c:strCache>
            </c:strRef>
          </c:tx>
          <c:cat>
            <c:numRef>
              <c:f>Sheet1!$A$2:$A$18</c:f>
              <c:numCache>
                <c:formatCode>General</c:formatCode>
                <c:ptCount val="17"/>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pt idx="15">
                  <c:v>2021</c:v>
                </c:pt>
                <c:pt idx="16">
                  <c:v>2022</c:v>
                </c:pt>
              </c:numCache>
            </c:numRef>
          </c:cat>
          <c:val>
            <c:numRef>
              <c:f>Sheet1!$C$2:$C$18</c:f>
              <c:numCache>
                <c:formatCode>General</c:formatCode>
                <c:ptCount val="17"/>
                <c:pt idx="4">
                  <c:v>0.1</c:v>
                </c:pt>
                <c:pt idx="5">
                  <c:v>0.25</c:v>
                </c:pt>
                <c:pt idx="6">
                  <c:v>0.5</c:v>
                </c:pt>
                <c:pt idx="7">
                  <c:v>1</c:v>
                </c:pt>
                <c:pt idx="8">
                  <c:v>1.7500000000000004</c:v>
                </c:pt>
                <c:pt idx="9">
                  <c:v>3</c:v>
                </c:pt>
                <c:pt idx="10">
                  <c:v>4.25</c:v>
                </c:pt>
                <c:pt idx="11">
                  <c:v>5.5</c:v>
                </c:pt>
                <c:pt idx="12">
                  <c:v>7</c:v>
                </c:pt>
                <c:pt idx="13">
                  <c:v>8.5</c:v>
                </c:pt>
                <c:pt idx="14">
                  <c:v>10.5</c:v>
                </c:pt>
                <c:pt idx="15">
                  <c:v>13.5</c:v>
                </c:pt>
                <c:pt idx="16">
                  <c:v>16</c:v>
                </c:pt>
              </c:numCache>
            </c:numRef>
          </c:val>
        </c:ser>
        <c:ser>
          <c:idx val="2"/>
          <c:order val="2"/>
          <c:tx>
            <c:strRef>
              <c:f>Sheet1!$D$1</c:f>
              <c:strCache>
                <c:ptCount val="1"/>
                <c:pt idx="0">
                  <c:v>Any Advanced</c:v>
                </c:pt>
              </c:strCache>
            </c:strRef>
          </c:tx>
          <c:cat>
            <c:numRef>
              <c:f>Sheet1!$A$2:$A$18</c:f>
              <c:numCache>
                <c:formatCode>General</c:formatCode>
                <c:ptCount val="17"/>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pt idx="15">
                  <c:v>2021</c:v>
                </c:pt>
                <c:pt idx="16">
                  <c:v>2022</c:v>
                </c:pt>
              </c:numCache>
            </c:numRef>
          </c:cat>
          <c:val>
            <c:numRef>
              <c:f>Sheet1!$D$2:$D$18</c:f>
              <c:numCache>
                <c:formatCode>General</c:formatCode>
                <c:ptCount val="17"/>
                <c:pt idx="0">
                  <c:v>0</c:v>
                </c:pt>
                <c:pt idx="1">
                  <c:v>0</c:v>
                </c:pt>
                <c:pt idx="2">
                  <c:v>0</c:v>
                </c:pt>
                <c:pt idx="3">
                  <c:v>0.1</c:v>
                </c:pt>
                <c:pt idx="4">
                  <c:v>0.2</c:v>
                </c:pt>
                <c:pt idx="5">
                  <c:v>0.30000000000000032</c:v>
                </c:pt>
                <c:pt idx="6">
                  <c:v>0.5</c:v>
                </c:pt>
                <c:pt idx="7">
                  <c:v>0.75000000000000444</c:v>
                </c:pt>
                <c:pt idx="8">
                  <c:v>1</c:v>
                </c:pt>
                <c:pt idx="9">
                  <c:v>1.5</c:v>
                </c:pt>
                <c:pt idx="10">
                  <c:v>2</c:v>
                </c:pt>
                <c:pt idx="11">
                  <c:v>2.5</c:v>
                </c:pt>
                <c:pt idx="12">
                  <c:v>3</c:v>
                </c:pt>
                <c:pt idx="13">
                  <c:v>3.5</c:v>
                </c:pt>
                <c:pt idx="14">
                  <c:v>3.5</c:v>
                </c:pt>
                <c:pt idx="15">
                  <c:v>3.5</c:v>
                </c:pt>
                <c:pt idx="16">
                  <c:v>4</c:v>
                </c:pt>
              </c:numCache>
            </c:numRef>
          </c:val>
        </c:ser>
        <c:ser>
          <c:idx val="3"/>
          <c:order val="3"/>
          <c:tx>
            <c:strRef>
              <c:f>Sheet1!$E$1</c:f>
              <c:strCache>
                <c:ptCount val="1"/>
                <c:pt idx="0">
                  <c:v>Biomass based Diesel</c:v>
                </c:pt>
              </c:strCache>
            </c:strRef>
          </c:tx>
          <c:cat>
            <c:numRef>
              <c:f>Sheet1!$A$2:$A$18</c:f>
              <c:numCache>
                <c:formatCode>General</c:formatCode>
                <c:ptCount val="17"/>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pt idx="15">
                  <c:v>2021</c:v>
                </c:pt>
                <c:pt idx="16">
                  <c:v>2022</c:v>
                </c:pt>
              </c:numCache>
            </c:numRef>
          </c:cat>
          <c:val>
            <c:numRef>
              <c:f>Sheet1!$E$2:$E$18</c:f>
              <c:numCache>
                <c:formatCode>General</c:formatCode>
                <c:ptCount val="17"/>
                <c:pt idx="3">
                  <c:v>0.5</c:v>
                </c:pt>
                <c:pt idx="4">
                  <c:v>0.65000000000000502</c:v>
                </c:pt>
                <c:pt idx="5">
                  <c:v>0.8</c:v>
                </c:pt>
                <c:pt idx="6">
                  <c:v>1</c:v>
                </c:pt>
                <c:pt idx="7">
                  <c:v>1</c:v>
                </c:pt>
                <c:pt idx="8">
                  <c:v>1</c:v>
                </c:pt>
                <c:pt idx="9">
                  <c:v>1</c:v>
                </c:pt>
                <c:pt idx="10">
                  <c:v>1</c:v>
                </c:pt>
                <c:pt idx="11">
                  <c:v>1</c:v>
                </c:pt>
                <c:pt idx="12">
                  <c:v>1</c:v>
                </c:pt>
                <c:pt idx="13">
                  <c:v>1</c:v>
                </c:pt>
                <c:pt idx="14">
                  <c:v>1</c:v>
                </c:pt>
                <c:pt idx="15">
                  <c:v>1</c:v>
                </c:pt>
                <c:pt idx="16">
                  <c:v>1</c:v>
                </c:pt>
              </c:numCache>
            </c:numRef>
          </c:val>
        </c:ser>
        <c:overlap val="100"/>
        <c:axId val="59856768"/>
        <c:axId val="59858304"/>
      </c:barChart>
      <c:lineChart>
        <c:grouping val="standard"/>
        <c:ser>
          <c:idx val="4"/>
          <c:order val="4"/>
          <c:tx>
            <c:strRef>
              <c:f>Sheet1!$F$1</c:f>
              <c:strCache>
                <c:ptCount val="1"/>
                <c:pt idx="0">
                  <c:v>EPACT 05</c:v>
                </c:pt>
              </c:strCache>
            </c:strRef>
          </c:tx>
          <c:spPr>
            <a:ln>
              <a:solidFill>
                <a:srgbClr val="FF0000"/>
              </a:solidFill>
            </a:ln>
          </c:spPr>
          <c:marker>
            <c:symbol val="none"/>
          </c:marker>
          <c:cat>
            <c:numRef>
              <c:f>Sheet1!$A$2:$A$18</c:f>
              <c:numCache>
                <c:formatCode>General</c:formatCode>
                <c:ptCount val="17"/>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pt idx="15">
                  <c:v>2021</c:v>
                </c:pt>
                <c:pt idx="16">
                  <c:v>2022</c:v>
                </c:pt>
              </c:numCache>
            </c:numRef>
          </c:cat>
          <c:val>
            <c:numRef>
              <c:f>Sheet1!$F$2:$F$18</c:f>
              <c:numCache>
                <c:formatCode>General</c:formatCode>
                <c:ptCount val="17"/>
                <c:pt idx="0">
                  <c:v>4</c:v>
                </c:pt>
                <c:pt idx="1">
                  <c:v>4.7</c:v>
                </c:pt>
                <c:pt idx="2">
                  <c:v>5.4</c:v>
                </c:pt>
                <c:pt idx="3">
                  <c:v>6.1</c:v>
                </c:pt>
                <c:pt idx="4">
                  <c:v>6.8</c:v>
                </c:pt>
                <c:pt idx="5">
                  <c:v>7.4</c:v>
                </c:pt>
                <c:pt idx="6">
                  <c:v>7.5</c:v>
                </c:pt>
                <c:pt idx="7">
                  <c:v>7.6</c:v>
                </c:pt>
                <c:pt idx="8">
                  <c:v>7.7</c:v>
                </c:pt>
                <c:pt idx="9">
                  <c:v>7.8</c:v>
                </c:pt>
                <c:pt idx="10">
                  <c:v>7.9</c:v>
                </c:pt>
                <c:pt idx="11">
                  <c:v>8.1</c:v>
                </c:pt>
                <c:pt idx="12">
                  <c:v>8.2000000000000011</c:v>
                </c:pt>
                <c:pt idx="13">
                  <c:v>8.3000000000000007</c:v>
                </c:pt>
                <c:pt idx="14">
                  <c:v>8.4</c:v>
                </c:pt>
                <c:pt idx="15">
                  <c:v>8.5</c:v>
                </c:pt>
                <c:pt idx="16">
                  <c:v>8.6</c:v>
                </c:pt>
              </c:numCache>
            </c:numRef>
          </c:val>
        </c:ser>
        <c:ser>
          <c:idx val="5"/>
          <c:order val="5"/>
          <c:tx>
            <c:strRef>
              <c:f>Sheet1!$G$1</c:f>
              <c:strCache>
                <c:ptCount val="1"/>
                <c:pt idx="0">
                  <c:v>10% Ethanol Penetration (The Blend Wall)</c:v>
                </c:pt>
              </c:strCache>
            </c:strRef>
          </c:tx>
          <c:spPr>
            <a:ln w="57150">
              <a:solidFill>
                <a:srgbClr val="FFFF00"/>
              </a:solidFill>
            </a:ln>
          </c:spPr>
          <c:marker>
            <c:symbol val="none"/>
          </c:marker>
          <c:cat>
            <c:numRef>
              <c:f>Sheet1!$A$2:$A$18</c:f>
              <c:numCache>
                <c:formatCode>General</c:formatCode>
                <c:ptCount val="17"/>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pt idx="15">
                  <c:v>2021</c:v>
                </c:pt>
                <c:pt idx="16">
                  <c:v>2022</c:v>
                </c:pt>
              </c:numCache>
            </c:numRef>
          </c:cat>
          <c:val>
            <c:numRef>
              <c:f>Sheet1!$G$2:$G$18</c:f>
              <c:numCache>
                <c:formatCode>General</c:formatCode>
                <c:ptCount val="17"/>
                <c:pt idx="3">
                  <c:v>13.78</c:v>
                </c:pt>
                <c:pt idx="4">
                  <c:v>13.78</c:v>
                </c:pt>
                <c:pt idx="5">
                  <c:v>13.78</c:v>
                </c:pt>
                <c:pt idx="6">
                  <c:v>13.78</c:v>
                </c:pt>
                <c:pt idx="7">
                  <c:v>13.78</c:v>
                </c:pt>
                <c:pt idx="8">
                  <c:v>13.78</c:v>
                </c:pt>
                <c:pt idx="9">
                  <c:v>13.78</c:v>
                </c:pt>
                <c:pt idx="10">
                  <c:v>13.78</c:v>
                </c:pt>
                <c:pt idx="11">
                  <c:v>13.78</c:v>
                </c:pt>
                <c:pt idx="12">
                  <c:v>13.78</c:v>
                </c:pt>
                <c:pt idx="13">
                  <c:v>13.78</c:v>
                </c:pt>
                <c:pt idx="14">
                  <c:v>13.78</c:v>
                </c:pt>
                <c:pt idx="15">
                  <c:v>13.78</c:v>
                </c:pt>
                <c:pt idx="16">
                  <c:v>13.78</c:v>
                </c:pt>
              </c:numCache>
            </c:numRef>
          </c:val>
        </c:ser>
        <c:marker val="1"/>
        <c:axId val="59856768"/>
        <c:axId val="59858304"/>
      </c:lineChart>
      <c:catAx>
        <c:axId val="59856768"/>
        <c:scaling>
          <c:orientation val="minMax"/>
        </c:scaling>
        <c:axPos val="b"/>
        <c:numFmt formatCode="General" sourceLinked="1"/>
        <c:tickLblPos val="nextTo"/>
        <c:txPr>
          <a:bodyPr/>
          <a:lstStyle/>
          <a:p>
            <a:pPr>
              <a:defRPr sz="1400"/>
            </a:pPr>
            <a:endParaRPr lang="en-US"/>
          </a:p>
        </c:txPr>
        <c:crossAx val="59858304"/>
        <c:crosses val="autoZero"/>
        <c:auto val="1"/>
        <c:lblAlgn val="ctr"/>
        <c:lblOffset val="100"/>
      </c:catAx>
      <c:valAx>
        <c:axId val="59858304"/>
        <c:scaling>
          <c:orientation val="minMax"/>
          <c:max val="50"/>
        </c:scaling>
        <c:axPos val="l"/>
        <c:majorGridlines/>
        <c:title>
          <c:tx>
            <c:rich>
              <a:bodyPr rot="-5400000" vert="horz"/>
              <a:lstStyle/>
              <a:p>
                <a:pPr>
                  <a:defRPr sz="1400"/>
                </a:pPr>
                <a:r>
                  <a:rPr lang="en-US" sz="1400"/>
                  <a:t>Billion</a:t>
                </a:r>
                <a:r>
                  <a:rPr lang="en-US" sz="1400" baseline="0"/>
                  <a:t>  Gallons</a:t>
                </a:r>
                <a:endParaRPr lang="en-US" sz="1400"/>
              </a:p>
            </c:rich>
          </c:tx>
        </c:title>
        <c:numFmt formatCode="General" sourceLinked="1"/>
        <c:tickLblPos val="nextTo"/>
        <c:crossAx val="59856768"/>
        <c:crosses val="autoZero"/>
        <c:crossBetween val="between"/>
      </c:valAx>
    </c:plotArea>
    <c:legend>
      <c:legendPos val="r"/>
      <c:txPr>
        <a:bodyPr/>
        <a:lstStyle/>
        <a:p>
          <a:pPr>
            <a:defRPr sz="1400"/>
          </a:pPr>
          <a:endParaRPr lang="en-US"/>
        </a:p>
      </c:txPr>
    </c:legend>
    <c:plotVisOnly val="1"/>
    <c:dispBlanksAs val="gap"/>
  </c:chart>
  <c:externalData r:id="rId2"/>
</c:chartSpace>
</file>

<file path=ppt/charts/chart12.xml><?xml version="1.0" encoding="utf-8"?>
<c:chartSpace xmlns:c="http://schemas.openxmlformats.org/drawingml/2006/chart" xmlns:a="http://schemas.openxmlformats.org/drawingml/2006/main" xmlns:r="http://schemas.openxmlformats.org/officeDocument/2006/relationships">
  <c:date1904 val="1"/>
  <c:lang val="en-US"/>
  <c:style val="26"/>
  <c:chart>
    <c:plotArea>
      <c:layout/>
      <c:lineChart>
        <c:grouping val="standard"/>
        <c:ser>
          <c:idx val="1"/>
          <c:order val="0"/>
          <c:tx>
            <c:strRef>
              <c:f>Sheet2!$C$5</c:f>
              <c:strCache>
                <c:ptCount val="1"/>
                <c:pt idx="0">
                  <c:v>E85 BTU Adjusted*</c:v>
                </c:pt>
              </c:strCache>
            </c:strRef>
          </c:tx>
          <c:marker>
            <c:symbol val="none"/>
          </c:marker>
          <c:cat>
            <c:numRef>
              <c:f>Sheet2!$A$6:$A$31</c:f>
              <c:numCache>
                <c:formatCode>m/d/yy;@</c:formatCode>
                <c:ptCount val="26"/>
                <c:pt idx="0">
                  <c:v>36626</c:v>
                </c:pt>
                <c:pt idx="1">
                  <c:v>36808</c:v>
                </c:pt>
                <c:pt idx="2">
                  <c:v>37046</c:v>
                </c:pt>
                <c:pt idx="3">
                  <c:v>37186</c:v>
                </c:pt>
                <c:pt idx="4">
                  <c:v>37298</c:v>
                </c:pt>
                <c:pt idx="5">
                  <c:v>37361</c:v>
                </c:pt>
                <c:pt idx="6">
                  <c:v>37459</c:v>
                </c:pt>
                <c:pt idx="7">
                  <c:v>37557</c:v>
                </c:pt>
                <c:pt idx="8">
                  <c:v>37662</c:v>
                </c:pt>
                <c:pt idx="9">
                  <c:v>37963</c:v>
                </c:pt>
                <c:pt idx="10">
                  <c:v>38054</c:v>
                </c:pt>
                <c:pt idx="11">
                  <c:v>38152</c:v>
                </c:pt>
                <c:pt idx="12">
                  <c:v>38306</c:v>
                </c:pt>
                <c:pt idx="13">
                  <c:v>38432</c:v>
                </c:pt>
                <c:pt idx="14">
                  <c:v>38596</c:v>
                </c:pt>
                <c:pt idx="15">
                  <c:v>38718</c:v>
                </c:pt>
                <c:pt idx="16">
                  <c:v>38861</c:v>
                </c:pt>
                <c:pt idx="17">
                  <c:v>38964</c:v>
                </c:pt>
                <c:pt idx="18">
                  <c:v>39134</c:v>
                </c:pt>
                <c:pt idx="19">
                  <c:v>39266</c:v>
                </c:pt>
                <c:pt idx="20">
                  <c:v>39357</c:v>
                </c:pt>
                <c:pt idx="21">
                  <c:v>39448</c:v>
                </c:pt>
                <c:pt idx="22">
                  <c:v>39539</c:v>
                </c:pt>
                <c:pt idx="23">
                  <c:v>39630</c:v>
                </c:pt>
                <c:pt idx="24">
                  <c:v>39722</c:v>
                </c:pt>
                <c:pt idx="25">
                  <c:v>39843</c:v>
                </c:pt>
              </c:numCache>
            </c:numRef>
          </c:cat>
          <c:val>
            <c:numRef>
              <c:f>Sheet2!$C$6:$C$31</c:f>
              <c:numCache>
                <c:formatCode>"$"#,##0.00</c:formatCode>
                <c:ptCount val="26"/>
                <c:pt idx="0">
                  <c:v>2.3993999999999978</c:v>
                </c:pt>
                <c:pt idx="1">
                  <c:v>2.5326999999999904</c:v>
                </c:pt>
                <c:pt idx="2">
                  <c:v>2.466049999999989</c:v>
                </c:pt>
                <c:pt idx="3">
                  <c:v>2.1327999999999987</c:v>
                </c:pt>
                <c:pt idx="4">
                  <c:v>2.052819999999989</c:v>
                </c:pt>
                <c:pt idx="5">
                  <c:v>2.3993999999999978</c:v>
                </c:pt>
                <c:pt idx="6">
                  <c:v>2.4127299999999967</c:v>
                </c:pt>
                <c:pt idx="7">
                  <c:v>2.2794300000000001</c:v>
                </c:pt>
                <c:pt idx="8">
                  <c:v>2.4793799999999977</c:v>
                </c:pt>
                <c:pt idx="9">
                  <c:v>2.2660999999999998</c:v>
                </c:pt>
                <c:pt idx="10">
                  <c:v>2.4527199999999967</c:v>
                </c:pt>
                <c:pt idx="11">
                  <c:v>3.0392399999999977</c:v>
                </c:pt>
                <c:pt idx="12">
                  <c:v>3.0658999999999987</c:v>
                </c:pt>
                <c:pt idx="13">
                  <c:v>3.0525699999999967</c:v>
                </c:pt>
                <c:pt idx="14">
                  <c:v>4.2797227882138742</c:v>
                </c:pt>
                <c:pt idx="15">
                  <c:v>3.526539668693744</c:v>
                </c:pt>
                <c:pt idx="16">
                  <c:v>4.3155151902998155</c:v>
                </c:pt>
                <c:pt idx="17">
                  <c:v>3.7411533466657012</c:v>
                </c:pt>
                <c:pt idx="18">
                  <c:v>3.7253280264122481</c:v>
                </c:pt>
                <c:pt idx="19">
                  <c:v>4.6720671364328634</c:v>
                </c:pt>
                <c:pt idx="20">
                  <c:v>4.2660693571194317</c:v>
                </c:pt>
                <c:pt idx="21">
                  <c:v>4.7321499999999999</c:v>
                </c:pt>
                <c:pt idx="22">
                  <c:v>5.4119799999999989</c:v>
                </c:pt>
                <c:pt idx="23">
                  <c:v>6.1584599999999945</c:v>
                </c:pt>
                <c:pt idx="24">
                  <c:v>5.31867</c:v>
                </c:pt>
                <c:pt idx="25">
                  <c:v>3.4124799999999862</c:v>
                </c:pt>
              </c:numCache>
            </c:numRef>
          </c:val>
        </c:ser>
        <c:ser>
          <c:idx val="2"/>
          <c:order val="1"/>
          <c:tx>
            <c:strRef>
              <c:f>Sheet2!$D$5</c:f>
              <c:strCache>
                <c:ptCount val="1"/>
                <c:pt idx="0">
                  <c:v>Gasoline</c:v>
                </c:pt>
              </c:strCache>
            </c:strRef>
          </c:tx>
          <c:marker>
            <c:symbol val="none"/>
          </c:marker>
          <c:cat>
            <c:numRef>
              <c:f>Sheet2!$A$6:$A$31</c:f>
              <c:numCache>
                <c:formatCode>m/d/yy;@</c:formatCode>
                <c:ptCount val="26"/>
                <c:pt idx="0">
                  <c:v>36626</c:v>
                </c:pt>
                <c:pt idx="1">
                  <c:v>36808</c:v>
                </c:pt>
                <c:pt idx="2">
                  <c:v>37046</c:v>
                </c:pt>
                <c:pt idx="3">
                  <c:v>37186</c:v>
                </c:pt>
                <c:pt idx="4">
                  <c:v>37298</c:v>
                </c:pt>
                <c:pt idx="5">
                  <c:v>37361</c:v>
                </c:pt>
                <c:pt idx="6">
                  <c:v>37459</c:v>
                </c:pt>
                <c:pt idx="7">
                  <c:v>37557</c:v>
                </c:pt>
                <c:pt idx="8">
                  <c:v>37662</c:v>
                </c:pt>
                <c:pt idx="9">
                  <c:v>37963</c:v>
                </c:pt>
                <c:pt idx="10">
                  <c:v>38054</c:v>
                </c:pt>
                <c:pt idx="11">
                  <c:v>38152</c:v>
                </c:pt>
                <c:pt idx="12">
                  <c:v>38306</c:v>
                </c:pt>
                <c:pt idx="13">
                  <c:v>38432</c:v>
                </c:pt>
                <c:pt idx="14">
                  <c:v>38596</c:v>
                </c:pt>
                <c:pt idx="15">
                  <c:v>38718</c:v>
                </c:pt>
                <c:pt idx="16">
                  <c:v>38861</c:v>
                </c:pt>
                <c:pt idx="17">
                  <c:v>38964</c:v>
                </c:pt>
                <c:pt idx="18">
                  <c:v>39134</c:v>
                </c:pt>
                <c:pt idx="19">
                  <c:v>39266</c:v>
                </c:pt>
                <c:pt idx="20">
                  <c:v>39357</c:v>
                </c:pt>
                <c:pt idx="21">
                  <c:v>39448</c:v>
                </c:pt>
                <c:pt idx="22">
                  <c:v>39539</c:v>
                </c:pt>
                <c:pt idx="23">
                  <c:v>39630</c:v>
                </c:pt>
                <c:pt idx="24">
                  <c:v>39722</c:v>
                </c:pt>
                <c:pt idx="25">
                  <c:v>39843</c:v>
                </c:pt>
              </c:numCache>
            </c:numRef>
          </c:cat>
          <c:val>
            <c:numRef>
              <c:f>Sheet2!$D$6:$D$31</c:f>
              <c:numCache>
                <c:formatCode>"$"#,##0.00</c:formatCode>
                <c:ptCount val="26"/>
                <c:pt idx="0">
                  <c:v>1.516</c:v>
                </c:pt>
                <c:pt idx="1">
                  <c:v>1.540999999999995</c:v>
                </c:pt>
                <c:pt idx="2">
                  <c:v>1.679</c:v>
                </c:pt>
                <c:pt idx="3">
                  <c:v>1.2649999999999948</c:v>
                </c:pt>
                <c:pt idx="4">
                  <c:v>1.107</c:v>
                </c:pt>
                <c:pt idx="5">
                  <c:v>1.4039999999999895</c:v>
                </c:pt>
                <c:pt idx="6">
                  <c:v>1.41</c:v>
                </c:pt>
                <c:pt idx="7">
                  <c:v>1.444</c:v>
                </c:pt>
                <c:pt idx="8">
                  <c:v>1.607</c:v>
                </c:pt>
                <c:pt idx="9">
                  <c:v>1.476</c:v>
                </c:pt>
                <c:pt idx="10">
                  <c:v>1.738</c:v>
                </c:pt>
                <c:pt idx="11">
                  <c:v>1.9850000000000001</c:v>
                </c:pt>
                <c:pt idx="12">
                  <c:v>1.9690000000000001</c:v>
                </c:pt>
                <c:pt idx="13">
                  <c:v>2.109</c:v>
                </c:pt>
                <c:pt idx="14">
                  <c:v>2.7689266602198281</c:v>
                </c:pt>
                <c:pt idx="15">
                  <c:v>2.2260270917356895</c:v>
                </c:pt>
                <c:pt idx="16">
                  <c:v>2.8370477773926481</c:v>
                </c:pt>
                <c:pt idx="17">
                  <c:v>2.2191508880356694</c:v>
                </c:pt>
                <c:pt idx="18">
                  <c:v>2.3029976124968825</c:v>
                </c:pt>
                <c:pt idx="19">
                  <c:v>3.0288629690805977</c:v>
                </c:pt>
                <c:pt idx="20">
                  <c:v>2.7644555531607735</c:v>
                </c:pt>
                <c:pt idx="21" formatCode="&quot;$&quot;#,##0.00_);[Red]\(&quot;$&quot;#,##0.00\)">
                  <c:v>2.9899999999999998</c:v>
                </c:pt>
                <c:pt idx="22" formatCode="&quot;$&quot;#,##0.00_);[Red]\(&quot;$&quot;#,##0.00\)">
                  <c:v>3.4299999999999997</c:v>
                </c:pt>
                <c:pt idx="23" formatCode="&quot;$&quot;#,##0.00_);[Red]\(&quot;$&quot;#,##0.00\)">
                  <c:v>3.9099999999999997</c:v>
                </c:pt>
                <c:pt idx="24" formatCode="&quot;$&quot;#,##0.00_);[Red]\(&quot;$&quot;#,##0.00\)">
                  <c:v>3.04</c:v>
                </c:pt>
                <c:pt idx="25" formatCode="&quot;$&quot;#,##0.00_);[Red]\(&quot;$&quot;#,##0.00\)">
                  <c:v>1.86</c:v>
                </c:pt>
              </c:numCache>
            </c:numRef>
          </c:val>
        </c:ser>
        <c:ser>
          <c:idx val="3"/>
          <c:order val="2"/>
          <c:tx>
            <c:strRef>
              <c:f>Sheet2!$E$5</c:f>
              <c:strCache>
                <c:ptCount val="1"/>
                <c:pt idx="0">
                  <c:v>Diesel*</c:v>
                </c:pt>
              </c:strCache>
            </c:strRef>
          </c:tx>
          <c:marker>
            <c:symbol val="none"/>
          </c:marker>
          <c:cat>
            <c:numRef>
              <c:f>Sheet2!$A$6:$A$31</c:f>
              <c:numCache>
                <c:formatCode>m/d/yy;@</c:formatCode>
                <c:ptCount val="26"/>
                <c:pt idx="0">
                  <c:v>36626</c:v>
                </c:pt>
                <c:pt idx="1">
                  <c:v>36808</c:v>
                </c:pt>
                <c:pt idx="2">
                  <c:v>37046</c:v>
                </c:pt>
                <c:pt idx="3">
                  <c:v>37186</c:v>
                </c:pt>
                <c:pt idx="4">
                  <c:v>37298</c:v>
                </c:pt>
                <c:pt idx="5">
                  <c:v>37361</c:v>
                </c:pt>
                <c:pt idx="6">
                  <c:v>37459</c:v>
                </c:pt>
                <c:pt idx="7">
                  <c:v>37557</c:v>
                </c:pt>
                <c:pt idx="8">
                  <c:v>37662</c:v>
                </c:pt>
                <c:pt idx="9">
                  <c:v>37963</c:v>
                </c:pt>
                <c:pt idx="10">
                  <c:v>38054</c:v>
                </c:pt>
                <c:pt idx="11">
                  <c:v>38152</c:v>
                </c:pt>
                <c:pt idx="12">
                  <c:v>38306</c:v>
                </c:pt>
                <c:pt idx="13">
                  <c:v>38432</c:v>
                </c:pt>
                <c:pt idx="14">
                  <c:v>38596</c:v>
                </c:pt>
                <c:pt idx="15">
                  <c:v>38718</c:v>
                </c:pt>
                <c:pt idx="16">
                  <c:v>38861</c:v>
                </c:pt>
                <c:pt idx="17">
                  <c:v>38964</c:v>
                </c:pt>
                <c:pt idx="18">
                  <c:v>39134</c:v>
                </c:pt>
                <c:pt idx="19">
                  <c:v>39266</c:v>
                </c:pt>
                <c:pt idx="20">
                  <c:v>39357</c:v>
                </c:pt>
                <c:pt idx="21">
                  <c:v>39448</c:v>
                </c:pt>
                <c:pt idx="22">
                  <c:v>39539</c:v>
                </c:pt>
                <c:pt idx="23">
                  <c:v>39630</c:v>
                </c:pt>
                <c:pt idx="24">
                  <c:v>39722</c:v>
                </c:pt>
                <c:pt idx="25">
                  <c:v>39843</c:v>
                </c:pt>
              </c:numCache>
            </c:numRef>
          </c:cat>
          <c:val>
            <c:numRef>
              <c:f>Sheet2!$E$6:$E$31</c:f>
              <c:numCache>
                <c:formatCode>"$"#,##0.00</c:formatCode>
                <c:ptCount val="26"/>
                <c:pt idx="0">
                  <c:v>1.1666950103542235</c:v>
                </c:pt>
                <c:pt idx="1">
                  <c:v>1.3186594864928001</c:v>
                </c:pt>
                <c:pt idx="2">
                  <c:v>1.2369581552355002</c:v>
                </c:pt>
                <c:pt idx="3">
                  <c:v>1.0768235459711952</c:v>
                </c:pt>
                <c:pt idx="4">
                  <c:v>0.94201634939664858</c:v>
                </c:pt>
                <c:pt idx="5">
                  <c:v>1.0784575725963494</c:v>
                </c:pt>
                <c:pt idx="6">
                  <c:v>1.0711044527831788</c:v>
                </c:pt>
                <c:pt idx="7">
                  <c:v>1.2222519156091858</c:v>
                </c:pt>
                <c:pt idx="8">
                  <c:v>1.3578761254963021</c:v>
                </c:pt>
                <c:pt idx="9">
                  <c:v>1.2099967159205836</c:v>
                </c:pt>
                <c:pt idx="10">
                  <c:v>1.3300976728688205</c:v>
                </c:pt>
                <c:pt idx="11">
                  <c:v>1.3979097778123732</c:v>
                </c:pt>
                <c:pt idx="12">
                  <c:v>1.7418723824056008</c:v>
                </c:pt>
                <c:pt idx="13">
                  <c:v>1.8333778734137851</c:v>
                </c:pt>
                <c:pt idx="14">
                  <c:v>2.2930634699987609</c:v>
                </c:pt>
                <c:pt idx="15">
                  <c:v>2.0932877553455058</c:v>
                </c:pt>
                <c:pt idx="16">
                  <c:v>2.4320412082680827</c:v>
                </c:pt>
                <c:pt idx="17">
                  <c:v>2.1403318414222161</c:v>
                </c:pt>
                <c:pt idx="18">
                  <c:v>2.1444753802998138</c:v>
                </c:pt>
                <c:pt idx="19">
                  <c:v>2.416968096394879</c:v>
                </c:pt>
                <c:pt idx="20">
                  <c:v>2.5378430581351039</c:v>
                </c:pt>
                <c:pt idx="21">
                  <c:v>2.7572000000000001</c:v>
                </c:pt>
                <c:pt idx="22">
                  <c:v>3.3538399999999977</c:v>
                </c:pt>
                <c:pt idx="23">
                  <c:v>3.8148799999999889</c:v>
                </c:pt>
                <c:pt idx="24">
                  <c:v>2.9560799999999889</c:v>
                </c:pt>
                <c:pt idx="25">
                  <c:v>1.97976</c:v>
                </c:pt>
              </c:numCache>
            </c:numRef>
          </c:val>
        </c:ser>
        <c:marker val="1"/>
        <c:axId val="59930112"/>
        <c:axId val="59931648"/>
      </c:lineChart>
      <c:dateAx>
        <c:axId val="59930112"/>
        <c:scaling>
          <c:orientation val="minMax"/>
        </c:scaling>
        <c:axPos val="b"/>
        <c:numFmt formatCode="m/d/yy;@" sourceLinked="1"/>
        <c:tickLblPos val="nextTo"/>
        <c:txPr>
          <a:bodyPr/>
          <a:lstStyle/>
          <a:p>
            <a:pPr>
              <a:defRPr sz="1600"/>
            </a:pPr>
            <a:endParaRPr lang="en-US"/>
          </a:p>
        </c:txPr>
        <c:crossAx val="59931648"/>
        <c:crosses val="autoZero"/>
        <c:auto val="1"/>
        <c:lblOffset val="100"/>
      </c:dateAx>
      <c:valAx>
        <c:axId val="59931648"/>
        <c:scaling>
          <c:orientation val="minMax"/>
        </c:scaling>
        <c:axPos val="l"/>
        <c:majorGridlines/>
        <c:numFmt formatCode="&quot;$&quot;#,##0.00" sourceLinked="1"/>
        <c:tickLblPos val="nextTo"/>
        <c:txPr>
          <a:bodyPr/>
          <a:lstStyle/>
          <a:p>
            <a:pPr>
              <a:defRPr sz="1600"/>
            </a:pPr>
            <a:endParaRPr lang="en-US"/>
          </a:p>
        </c:txPr>
        <c:crossAx val="59930112"/>
        <c:crosses val="autoZero"/>
        <c:crossBetween val="between"/>
      </c:valAx>
    </c:plotArea>
    <c:legend>
      <c:legendPos val="r"/>
      <c:txPr>
        <a:bodyPr/>
        <a:lstStyle/>
        <a:p>
          <a:pPr>
            <a:defRPr sz="1600"/>
          </a:pPr>
          <a:endParaRPr lang="en-US"/>
        </a:p>
      </c:txPr>
    </c:legend>
    <c:plotVisOnly val="1"/>
  </c:chart>
  <c:txPr>
    <a:bodyPr/>
    <a:lstStyle/>
    <a:p>
      <a:pPr>
        <a:defRPr sz="1800"/>
      </a:pPr>
      <a:endParaRPr lang="en-US"/>
    </a:p>
  </c:txPr>
  <c:externalData r:id="rId1"/>
</c:chartSpace>
</file>

<file path=ppt/charts/chart13.xml><?xml version="1.0" encoding="utf-8"?>
<c:chartSpace xmlns:c="http://schemas.openxmlformats.org/drawingml/2006/chart" xmlns:a="http://schemas.openxmlformats.org/drawingml/2006/main" xmlns:r="http://schemas.openxmlformats.org/officeDocument/2006/relationships">
  <c:date1904 val="1"/>
  <c:lang val="en-US"/>
  <c:style val="18"/>
  <c:clrMapOvr bg1="lt1" tx1="dk1" bg2="lt2" tx2="dk2" accent1="accent1" accent2="accent2" accent3="accent3" accent4="accent4" accent5="accent5" accent6="accent6" hlink="hlink" folHlink="folHlink"/>
  <c:chart>
    <c:plotArea>
      <c:layout/>
      <c:lineChart>
        <c:grouping val="standard"/>
        <c:ser>
          <c:idx val="0"/>
          <c:order val="0"/>
          <c:tx>
            <c:strRef>
              <c:f>Sheet3!$B$4</c:f>
              <c:strCache>
                <c:ptCount val="1"/>
                <c:pt idx="0">
                  <c:v>Light Duty E85 FFV's In Use</c:v>
                </c:pt>
              </c:strCache>
            </c:strRef>
          </c:tx>
          <c:spPr>
            <a:ln w="57150">
              <a:solidFill>
                <a:schemeClr val="accent1"/>
              </a:solidFill>
            </a:ln>
            <a:effectLst>
              <a:outerShdw blurRad="50800" dist="38100" dir="2700000" algn="tl" rotWithShape="0">
                <a:prstClr val="black">
                  <a:alpha val="40000"/>
                </a:prstClr>
              </a:outerShdw>
            </a:effectLst>
          </c:spPr>
          <c:marker>
            <c:symbol val="none"/>
          </c:marker>
          <c:cat>
            <c:numRef>
              <c:f>Sheet3!$A$5:$A$9</c:f>
              <c:numCache>
                <c:formatCode>General</c:formatCode>
                <c:ptCount val="5"/>
                <c:pt idx="0">
                  <c:v>2003</c:v>
                </c:pt>
                <c:pt idx="1">
                  <c:v>2004</c:v>
                </c:pt>
                <c:pt idx="2">
                  <c:v>2005</c:v>
                </c:pt>
                <c:pt idx="3">
                  <c:v>2006</c:v>
                </c:pt>
                <c:pt idx="4">
                  <c:v>2007</c:v>
                </c:pt>
              </c:numCache>
            </c:numRef>
          </c:cat>
          <c:val>
            <c:numRef>
              <c:f>Sheet3!$B$5:$B$9</c:f>
              <c:numCache>
                <c:formatCode>General</c:formatCode>
                <c:ptCount val="5"/>
                <c:pt idx="0">
                  <c:v>3.2215761529731992</c:v>
                </c:pt>
                <c:pt idx="1">
                  <c:v>3.8923705199754668</c:v>
                </c:pt>
                <c:pt idx="2">
                  <c:v>4.6280635199754645</c:v>
                </c:pt>
                <c:pt idx="3">
                  <c:v>5.5224595199754436</c:v>
                </c:pt>
                <c:pt idx="4">
                  <c:v>6.4965541866421423</c:v>
                </c:pt>
              </c:numCache>
            </c:numRef>
          </c:val>
        </c:ser>
        <c:marker val="1"/>
        <c:axId val="66651264"/>
        <c:axId val="66652800"/>
      </c:lineChart>
      <c:lineChart>
        <c:grouping val="standard"/>
        <c:ser>
          <c:idx val="1"/>
          <c:order val="1"/>
          <c:tx>
            <c:strRef>
              <c:f>Sheet3!$C$4</c:f>
              <c:strCache>
                <c:ptCount val="1"/>
                <c:pt idx="0">
                  <c:v>% of FFV's Actually Operating on E85</c:v>
                </c:pt>
              </c:strCache>
            </c:strRef>
          </c:tx>
          <c:spPr>
            <a:ln w="57150"/>
            <a:effectLst>
              <a:outerShdw blurRad="50800" dist="38100" dir="2700000" algn="tl" rotWithShape="0">
                <a:prstClr val="black">
                  <a:alpha val="40000"/>
                </a:prstClr>
              </a:outerShdw>
            </a:effectLst>
          </c:spPr>
          <c:marker>
            <c:symbol val="none"/>
          </c:marker>
          <c:cat>
            <c:numRef>
              <c:f>Sheet3!$A$5:$A$9</c:f>
              <c:numCache>
                <c:formatCode>General</c:formatCode>
                <c:ptCount val="5"/>
                <c:pt idx="0">
                  <c:v>2003</c:v>
                </c:pt>
                <c:pt idx="1">
                  <c:v>2004</c:v>
                </c:pt>
                <c:pt idx="2">
                  <c:v>2005</c:v>
                </c:pt>
                <c:pt idx="3">
                  <c:v>2006</c:v>
                </c:pt>
                <c:pt idx="4">
                  <c:v>2007</c:v>
                </c:pt>
              </c:numCache>
            </c:numRef>
          </c:cat>
          <c:val>
            <c:numRef>
              <c:f>Sheet3!$C$5:$C$9</c:f>
              <c:numCache>
                <c:formatCode>0.00%</c:formatCode>
                <c:ptCount val="5"/>
                <c:pt idx="0">
                  <c:v>5.5590801364331414E-2</c:v>
                </c:pt>
                <c:pt idx="1">
                  <c:v>5.4414141437217414E-2</c:v>
                </c:pt>
                <c:pt idx="2">
                  <c:v>5.3232415444744413E-2</c:v>
                </c:pt>
                <c:pt idx="3">
                  <c:v>5.3798311952374583E-2</c:v>
                </c:pt>
                <c:pt idx="4">
                  <c:v>5.6088811011416932E-2</c:v>
                </c:pt>
              </c:numCache>
            </c:numRef>
          </c:val>
        </c:ser>
        <c:marker val="1"/>
        <c:axId val="66656512"/>
        <c:axId val="66654976"/>
      </c:lineChart>
      <c:catAx>
        <c:axId val="66651264"/>
        <c:scaling>
          <c:orientation val="minMax"/>
        </c:scaling>
        <c:axPos val="b"/>
        <c:numFmt formatCode="General" sourceLinked="1"/>
        <c:tickLblPos val="nextTo"/>
        <c:crossAx val="66652800"/>
        <c:crosses val="autoZero"/>
        <c:auto val="1"/>
        <c:lblAlgn val="ctr"/>
        <c:lblOffset val="100"/>
      </c:catAx>
      <c:valAx>
        <c:axId val="66652800"/>
        <c:scaling>
          <c:orientation val="minMax"/>
        </c:scaling>
        <c:axPos val="l"/>
        <c:majorGridlines/>
        <c:title>
          <c:tx>
            <c:rich>
              <a:bodyPr rot="-5400000" vert="horz"/>
              <a:lstStyle/>
              <a:p>
                <a:pPr>
                  <a:defRPr/>
                </a:pPr>
                <a:r>
                  <a:rPr lang="en-US"/>
                  <a:t>Million Vehicles</a:t>
                </a:r>
              </a:p>
            </c:rich>
          </c:tx>
        </c:title>
        <c:numFmt formatCode="General" sourceLinked="1"/>
        <c:tickLblPos val="nextTo"/>
        <c:crossAx val="66651264"/>
        <c:crosses val="autoZero"/>
        <c:crossBetween val="between"/>
      </c:valAx>
      <c:valAx>
        <c:axId val="66654976"/>
        <c:scaling>
          <c:orientation val="minMax"/>
          <c:max val="0.1"/>
          <c:min val="0"/>
        </c:scaling>
        <c:axPos val="r"/>
        <c:numFmt formatCode="0.00%" sourceLinked="1"/>
        <c:tickLblPos val="nextTo"/>
        <c:crossAx val="66656512"/>
        <c:crosses val="max"/>
        <c:crossBetween val="between"/>
      </c:valAx>
      <c:catAx>
        <c:axId val="66656512"/>
        <c:scaling>
          <c:orientation val="minMax"/>
        </c:scaling>
        <c:delete val="1"/>
        <c:axPos val="b"/>
        <c:numFmt formatCode="General" sourceLinked="1"/>
        <c:tickLblPos val="none"/>
        <c:crossAx val="66654976"/>
        <c:crosses val="autoZero"/>
        <c:auto val="1"/>
        <c:lblAlgn val="ctr"/>
        <c:lblOffset val="100"/>
      </c:catAx>
    </c:plotArea>
    <c:legend>
      <c:legendPos val="r"/>
    </c:legend>
    <c:plotVisOnly val="1"/>
  </c:chart>
  <c:txPr>
    <a:bodyPr/>
    <a:lstStyle/>
    <a:p>
      <a:pPr>
        <a:defRPr sz="1800"/>
      </a:pPr>
      <a:endParaRPr lang="en-US"/>
    </a:p>
  </c:txPr>
  <c:externalData r:id="rId2"/>
</c:chartSpace>
</file>

<file path=ppt/charts/chart14.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plotArea>
      <c:layout/>
      <c:lineChart>
        <c:grouping val="standard"/>
        <c:ser>
          <c:idx val="0"/>
          <c:order val="0"/>
          <c:tx>
            <c:strRef>
              <c:f>Sheet1!$B$1</c:f>
              <c:strCache>
                <c:ptCount val="1"/>
                <c:pt idx="0">
                  <c:v>RBOB (NYMEX Futures: March Delivery)</c:v>
                </c:pt>
              </c:strCache>
            </c:strRef>
          </c:tx>
          <c:spPr>
            <a:ln w="38100">
              <a:solidFill>
                <a:srgbClr val="7030A0"/>
              </a:solidFill>
            </a:ln>
          </c:spPr>
          <c:marker>
            <c:symbol val="none"/>
          </c:marker>
          <c:cat>
            <c:numRef>
              <c:f>Sheet1!$A$2:$A$14</c:f>
              <c:numCache>
                <c:formatCode>0.00</c:formatCode>
                <c:ptCount val="13"/>
                <c:pt idx="0">
                  <c:v>1</c:v>
                </c:pt>
                <c:pt idx="1">
                  <c:v>2</c:v>
                </c:pt>
                <c:pt idx="2">
                  <c:v>3</c:v>
                </c:pt>
                <c:pt idx="3">
                  <c:v>4</c:v>
                </c:pt>
                <c:pt idx="4">
                  <c:v>5</c:v>
                </c:pt>
                <c:pt idx="5">
                  <c:v>6</c:v>
                </c:pt>
                <c:pt idx="6">
                  <c:v>7</c:v>
                </c:pt>
                <c:pt idx="7">
                  <c:v>8</c:v>
                </c:pt>
                <c:pt idx="8">
                  <c:v>9</c:v>
                </c:pt>
                <c:pt idx="9">
                  <c:v>10</c:v>
                </c:pt>
                <c:pt idx="10">
                  <c:v>11</c:v>
                </c:pt>
                <c:pt idx="11">
                  <c:v>12</c:v>
                </c:pt>
                <c:pt idx="12">
                  <c:v>13</c:v>
                </c:pt>
              </c:numCache>
            </c:numRef>
          </c:cat>
          <c:val>
            <c:numRef>
              <c:f>Sheet1!$B$2:$B$14</c:f>
              <c:numCache>
                <c:formatCode>General</c:formatCode>
                <c:ptCount val="13"/>
                <c:pt idx="0">
                  <c:v>1.1299999999999863</c:v>
                </c:pt>
                <c:pt idx="1">
                  <c:v>1.1299999999999863</c:v>
                </c:pt>
                <c:pt idx="2">
                  <c:v>1.1299999999999863</c:v>
                </c:pt>
                <c:pt idx="3">
                  <c:v>1.1299999999999863</c:v>
                </c:pt>
                <c:pt idx="4">
                  <c:v>1.1299999999999863</c:v>
                </c:pt>
                <c:pt idx="5">
                  <c:v>1.1299999999999863</c:v>
                </c:pt>
                <c:pt idx="6">
                  <c:v>1.1299999999999863</c:v>
                </c:pt>
                <c:pt idx="7">
                  <c:v>1.1299999999999863</c:v>
                </c:pt>
                <c:pt idx="8">
                  <c:v>1.1299999999999863</c:v>
                </c:pt>
                <c:pt idx="9">
                  <c:v>1.1299999999999863</c:v>
                </c:pt>
                <c:pt idx="10">
                  <c:v>1.1299999999999863</c:v>
                </c:pt>
                <c:pt idx="11">
                  <c:v>1.1299999999999863</c:v>
                </c:pt>
                <c:pt idx="12">
                  <c:v>1.1299999999999863</c:v>
                </c:pt>
              </c:numCache>
            </c:numRef>
          </c:val>
        </c:ser>
        <c:ser>
          <c:idx val="1"/>
          <c:order val="1"/>
          <c:tx>
            <c:strRef>
              <c:f>Sheet1!$D$1</c:f>
              <c:strCache>
                <c:ptCount val="1"/>
                <c:pt idx="0">
                  <c:v>Ethanol's Value Relative to Gasoline</c:v>
                </c:pt>
              </c:strCache>
            </c:strRef>
          </c:tx>
          <c:spPr>
            <a:ln w="44450">
              <a:prstDash val="sysDash"/>
            </a:ln>
          </c:spPr>
          <c:marker>
            <c:symbol val="none"/>
          </c:marker>
          <c:cat>
            <c:numRef>
              <c:f>Sheet1!$A$2:$A$14</c:f>
              <c:numCache>
                <c:formatCode>0.00</c:formatCode>
                <c:ptCount val="13"/>
                <c:pt idx="0">
                  <c:v>1</c:v>
                </c:pt>
                <c:pt idx="1">
                  <c:v>2</c:v>
                </c:pt>
                <c:pt idx="2">
                  <c:v>3</c:v>
                </c:pt>
                <c:pt idx="3">
                  <c:v>4</c:v>
                </c:pt>
                <c:pt idx="4">
                  <c:v>5</c:v>
                </c:pt>
                <c:pt idx="5">
                  <c:v>6</c:v>
                </c:pt>
                <c:pt idx="6">
                  <c:v>7</c:v>
                </c:pt>
                <c:pt idx="7">
                  <c:v>8</c:v>
                </c:pt>
                <c:pt idx="8">
                  <c:v>9</c:v>
                </c:pt>
                <c:pt idx="9">
                  <c:v>10</c:v>
                </c:pt>
                <c:pt idx="10">
                  <c:v>11</c:v>
                </c:pt>
                <c:pt idx="11">
                  <c:v>12</c:v>
                </c:pt>
                <c:pt idx="12">
                  <c:v>13</c:v>
                </c:pt>
              </c:numCache>
            </c:numRef>
          </c:cat>
          <c:val>
            <c:numRef>
              <c:f>Sheet1!$D$2:$D$14</c:f>
              <c:numCache>
                <c:formatCode>General</c:formatCode>
                <c:ptCount val="13"/>
                <c:pt idx="0">
                  <c:v>1.6</c:v>
                </c:pt>
                <c:pt idx="1">
                  <c:v>1.6</c:v>
                </c:pt>
                <c:pt idx="2">
                  <c:v>1.6</c:v>
                </c:pt>
                <c:pt idx="3">
                  <c:v>1.1499999999999864</c:v>
                </c:pt>
                <c:pt idx="4">
                  <c:v>1.08</c:v>
                </c:pt>
                <c:pt idx="5">
                  <c:v>1.06</c:v>
                </c:pt>
                <c:pt idx="6">
                  <c:v>1.04</c:v>
                </c:pt>
                <c:pt idx="7">
                  <c:v>1.02</c:v>
                </c:pt>
                <c:pt idx="8">
                  <c:v>1</c:v>
                </c:pt>
                <c:pt idx="9">
                  <c:v>0.98</c:v>
                </c:pt>
                <c:pt idx="10">
                  <c:v>0.9</c:v>
                </c:pt>
                <c:pt idx="11">
                  <c:v>0.8</c:v>
                </c:pt>
                <c:pt idx="12">
                  <c:v>0.70000000000000062</c:v>
                </c:pt>
              </c:numCache>
            </c:numRef>
          </c:val>
        </c:ser>
        <c:ser>
          <c:idx val="2"/>
          <c:order val="2"/>
          <c:tx>
            <c:strRef>
              <c:f>Sheet1!$C$1</c:f>
              <c:strCache>
                <c:ptCount val="1"/>
                <c:pt idx="0">
                  <c:v>Ethanol (CBOT Futures: March Delivery)</c:v>
                </c:pt>
              </c:strCache>
            </c:strRef>
          </c:tx>
          <c:spPr>
            <a:ln w="38100" cmpd="sng">
              <a:solidFill>
                <a:srgbClr val="00B050"/>
              </a:solidFill>
            </a:ln>
          </c:spPr>
          <c:marker>
            <c:symbol val="none"/>
          </c:marker>
          <c:cat>
            <c:numRef>
              <c:f>Sheet1!$A$2:$A$14</c:f>
              <c:numCache>
                <c:formatCode>0.00</c:formatCode>
                <c:ptCount val="13"/>
                <c:pt idx="0">
                  <c:v>1</c:v>
                </c:pt>
                <c:pt idx="1">
                  <c:v>2</c:v>
                </c:pt>
                <c:pt idx="2">
                  <c:v>3</c:v>
                </c:pt>
                <c:pt idx="3">
                  <c:v>4</c:v>
                </c:pt>
                <c:pt idx="4">
                  <c:v>5</c:v>
                </c:pt>
                <c:pt idx="5">
                  <c:v>6</c:v>
                </c:pt>
                <c:pt idx="6">
                  <c:v>7</c:v>
                </c:pt>
                <c:pt idx="7">
                  <c:v>8</c:v>
                </c:pt>
                <c:pt idx="8">
                  <c:v>9</c:v>
                </c:pt>
                <c:pt idx="9">
                  <c:v>10</c:v>
                </c:pt>
                <c:pt idx="10">
                  <c:v>11</c:v>
                </c:pt>
                <c:pt idx="11">
                  <c:v>12</c:v>
                </c:pt>
                <c:pt idx="12">
                  <c:v>13</c:v>
                </c:pt>
              </c:numCache>
            </c:numRef>
          </c:cat>
          <c:val>
            <c:numRef>
              <c:f>Sheet1!$C$2:$C$14</c:f>
              <c:numCache>
                <c:formatCode>General</c:formatCode>
                <c:ptCount val="13"/>
                <c:pt idx="0">
                  <c:v>1.53</c:v>
                </c:pt>
                <c:pt idx="1">
                  <c:v>1.53</c:v>
                </c:pt>
                <c:pt idx="2">
                  <c:v>1.53</c:v>
                </c:pt>
                <c:pt idx="3">
                  <c:v>1.53</c:v>
                </c:pt>
                <c:pt idx="4">
                  <c:v>1.53</c:v>
                </c:pt>
                <c:pt idx="5">
                  <c:v>1.53</c:v>
                </c:pt>
                <c:pt idx="6">
                  <c:v>1.53</c:v>
                </c:pt>
                <c:pt idx="7">
                  <c:v>1.53</c:v>
                </c:pt>
                <c:pt idx="8">
                  <c:v>1.53</c:v>
                </c:pt>
                <c:pt idx="9">
                  <c:v>1.53</c:v>
                </c:pt>
                <c:pt idx="10">
                  <c:v>1.53</c:v>
                </c:pt>
                <c:pt idx="11">
                  <c:v>1.53</c:v>
                </c:pt>
                <c:pt idx="12">
                  <c:v>1.53</c:v>
                </c:pt>
              </c:numCache>
            </c:numRef>
          </c:val>
        </c:ser>
        <c:ser>
          <c:idx val="3"/>
          <c:order val="3"/>
          <c:tx>
            <c:strRef>
              <c:f>Sheet1!$G$1</c:f>
              <c:strCache>
                <c:ptCount val="1"/>
                <c:pt idx="0">
                  <c:v>Corn Feedstock - $ per gallon of Ethanol</c:v>
                </c:pt>
              </c:strCache>
            </c:strRef>
          </c:tx>
          <c:spPr>
            <a:ln w="38100" cmpd="sng">
              <a:solidFill>
                <a:srgbClr val="FFFF00"/>
              </a:solidFill>
            </a:ln>
          </c:spPr>
          <c:marker>
            <c:symbol val="none"/>
          </c:marker>
          <c:cat>
            <c:numRef>
              <c:f>Sheet1!$A$2:$A$14</c:f>
              <c:numCache>
                <c:formatCode>0.00</c:formatCode>
                <c:ptCount val="13"/>
                <c:pt idx="0">
                  <c:v>1</c:v>
                </c:pt>
                <c:pt idx="1">
                  <c:v>2</c:v>
                </c:pt>
                <c:pt idx="2">
                  <c:v>3</c:v>
                </c:pt>
                <c:pt idx="3">
                  <c:v>4</c:v>
                </c:pt>
                <c:pt idx="4">
                  <c:v>5</c:v>
                </c:pt>
                <c:pt idx="5">
                  <c:v>6</c:v>
                </c:pt>
                <c:pt idx="6">
                  <c:v>7</c:v>
                </c:pt>
                <c:pt idx="7">
                  <c:v>8</c:v>
                </c:pt>
                <c:pt idx="8">
                  <c:v>9</c:v>
                </c:pt>
                <c:pt idx="9">
                  <c:v>10</c:v>
                </c:pt>
                <c:pt idx="10">
                  <c:v>11</c:v>
                </c:pt>
                <c:pt idx="11">
                  <c:v>12</c:v>
                </c:pt>
                <c:pt idx="12">
                  <c:v>13</c:v>
                </c:pt>
              </c:numCache>
            </c:numRef>
          </c:cat>
          <c:val>
            <c:numRef>
              <c:f>Sheet1!$G$2:$G$14</c:f>
              <c:numCache>
                <c:formatCode>General</c:formatCode>
                <c:ptCount val="13"/>
                <c:pt idx="0">
                  <c:v>1.25</c:v>
                </c:pt>
                <c:pt idx="1">
                  <c:v>1.25</c:v>
                </c:pt>
                <c:pt idx="2">
                  <c:v>1.25</c:v>
                </c:pt>
                <c:pt idx="3">
                  <c:v>1.25</c:v>
                </c:pt>
                <c:pt idx="4">
                  <c:v>1.25</c:v>
                </c:pt>
                <c:pt idx="5">
                  <c:v>1.25</c:v>
                </c:pt>
                <c:pt idx="6">
                  <c:v>1.25</c:v>
                </c:pt>
                <c:pt idx="7">
                  <c:v>1.25</c:v>
                </c:pt>
                <c:pt idx="8">
                  <c:v>1.25</c:v>
                </c:pt>
                <c:pt idx="9">
                  <c:v>1.25</c:v>
                </c:pt>
                <c:pt idx="10">
                  <c:v>1.25</c:v>
                </c:pt>
                <c:pt idx="11">
                  <c:v>1.25</c:v>
                </c:pt>
                <c:pt idx="12">
                  <c:v>1.25</c:v>
                </c:pt>
              </c:numCache>
            </c:numRef>
          </c:val>
        </c:ser>
        <c:ser>
          <c:idx val="4"/>
          <c:order val="4"/>
          <c:tx>
            <c:strRef>
              <c:f>Sheet1!$H$1</c:f>
              <c:strCache>
                <c:ptCount val="1"/>
                <c:pt idx="0">
                  <c:v>All In-Cost of Ethanol Production</c:v>
                </c:pt>
              </c:strCache>
            </c:strRef>
          </c:tx>
          <c:spPr>
            <a:ln w="38100"/>
          </c:spPr>
          <c:marker>
            <c:symbol val="none"/>
          </c:marker>
          <c:cat>
            <c:numRef>
              <c:f>Sheet1!$A$2:$A$14</c:f>
              <c:numCache>
                <c:formatCode>0.00</c:formatCode>
                <c:ptCount val="13"/>
                <c:pt idx="0">
                  <c:v>1</c:v>
                </c:pt>
                <c:pt idx="1">
                  <c:v>2</c:v>
                </c:pt>
                <c:pt idx="2">
                  <c:v>3</c:v>
                </c:pt>
                <c:pt idx="3">
                  <c:v>4</c:v>
                </c:pt>
                <c:pt idx="4">
                  <c:v>5</c:v>
                </c:pt>
                <c:pt idx="5">
                  <c:v>6</c:v>
                </c:pt>
                <c:pt idx="6">
                  <c:v>7</c:v>
                </c:pt>
                <c:pt idx="7">
                  <c:v>8</c:v>
                </c:pt>
                <c:pt idx="8">
                  <c:v>9</c:v>
                </c:pt>
                <c:pt idx="9">
                  <c:v>10</c:v>
                </c:pt>
                <c:pt idx="10">
                  <c:v>11</c:v>
                </c:pt>
                <c:pt idx="11">
                  <c:v>12</c:v>
                </c:pt>
                <c:pt idx="12">
                  <c:v>13</c:v>
                </c:pt>
              </c:numCache>
            </c:numRef>
          </c:cat>
          <c:val>
            <c:numRef>
              <c:f>Sheet1!$H$2:$H$14</c:f>
              <c:numCache>
                <c:formatCode>General</c:formatCode>
                <c:ptCount val="13"/>
                <c:pt idx="0">
                  <c:v>2.0099999999999998</c:v>
                </c:pt>
                <c:pt idx="1">
                  <c:v>2.0099999999999998</c:v>
                </c:pt>
                <c:pt idx="2">
                  <c:v>2.0099999999999998</c:v>
                </c:pt>
                <c:pt idx="3">
                  <c:v>2.0099999999999998</c:v>
                </c:pt>
                <c:pt idx="4">
                  <c:v>2.0099999999999998</c:v>
                </c:pt>
                <c:pt idx="5">
                  <c:v>2.0099999999999998</c:v>
                </c:pt>
                <c:pt idx="6">
                  <c:v>2.0099999999999998</c:v>
                </c:pt>
                <c:pt idx="7">
                  <c:v>2.0099999999999998</c:v>
                </c:pt>
                <c:pt idx="8">
                  <c:v>2.0099999999999998</c:v>
                </c:pt>
                <c:pt idx="9">
                  <c:v>2.0099999999999998</c:v>
                </c:pt>
                <c:pt idx="10">
                  <c:v>2.0099999999999998</c:v>
                </c:pt>
                <c:pt idx="11">
                  <c:v>2.0099999999999998</c:v>
                </c:pt>
                <c:pt idx="12">
                  <c:v>2.0099999999999998</c:v>
                </c:pt>
              </c:numCache>
            </c:numRef>
          </c:val>
        </c:ser>
        <c:ser>
          <c:idx val="5"/>
          <c:order val="5"/>
          <c:tx>
            <c:strRef>
              <c:f>Sheet1!$E$5:$E$11</c:f>
              <c:strCache>
                <c:ptCount val="1"/>
                <c:pt idx="0">
                  <c:v>1.15 1.08 1.06 1.04 1.02 1 0.98</c:v>
                </c:pt>
              </c:strCache>
            </c:strRef>
          </c:tx>
          <c:spPr>
            <a:ln w="44450">
              <a:solidFill>
                <a:srgbClr val="C0504D">
                  <a:shade val="76000"/>
                  <a:shade val="95000"/>
                  <a:satMod val="105000"/>
                </a:srgbClr>
              </a:solidFill>
              <a:prstDash val="sysDash"/>
            </a:ln>
          </c:spPr>
          <c:marker>
            <c:symbol val="none"/>
          </c:marker>
          <c:val>
            <c:numRef>
              <c:f>Sheet1!$E$2:$E$14</c:f>
              <c:numCache>
                <c:formatCode>General</c:formatCode>
                <c:ptCount val="13"/>
              </c:numCache>
            </c:numRef>
          </c:val>
        </c:ser>
        <c:ser>
          <c:idx val="6"/>
          <c:order val="6"/>
          <c:spPr>
            <a:ln w="44450">
              <a:solidFill>
                <a:schemeClr val="accent2"/>
              </a:solidFill>
              <a:prstDash val="sysDash"/>
            </a:ln>
          </c:spPr>
          <c:marker>
            <c:symbol val="none"/>
          </c:marker>
          <c:val>
            <c:numRef>
              <c:f>Sheet1!$F$2:$F$14</c:f>
              <c:numCache>
                <c:formatCode>General</c:formatCode>
                <c:ptCount val="13"/>
              </c:numCache>
            </c:numRef>
          </c:val>
        </c:ser>
        <c:marker val="1"/>
        <c:axId val="66750720"/>
        <c:axId val="66756992"/>
      </c:lineChart>
      <c:catAx>
        <c:axId val="66750720"/>
        <c:scaling>
          <c:orientation val="minMax"/>
        </c:scaling>
        <c:axPos val="b"/>
        <c:title>
          <c:tx>
            <c:rich>
              <a:bodyPr/>
              <a:lstStyle/>
              <a:p>
                <a:pPr>
                  <a:defRPr/>
                </a:pPr>
                <a:r>
                  <a:rPr lang="en-US"/>
                  <a:t>% of Gasoline Pool</a:t>
                </a:r>
              </a:p>
            </c:rich>
          </c:tx>
        </c:title>
        <c:numFmt formatCode="0" sourceLinked="0"/>
        <c:tickLblPos val="nextTo"/>
        <c:crossAx val="66756992"/>
        <c:crosses val="autoZero"/>
        <c:auto val="1"/>
        <c:lblAlgn val="ctr"/>
        <c:lblOffset val="100"/>
      </c:catAx>
      <c:valAx>
        <c:axId val="66756992"/>
        <c:scaling>
          <c:orientation val="minMax"/>
        </c:scaling>
        <c:axPos val="l"/>
        <c:majorGridlines/>
        <c:title>
          <c:tx>
            <c:rich>
              <a:bodyPr rot="-5400000" vert="horz"/>
              <a:lstStyle/>
              <a:p>
                <a:pPr>
                  <a:defRPr/>
                </a:pPr>
                <a:r>
                  <a:rPr lang="en-US"/>
                  <a:t>$/gallon</a:t>
                </a:r>
              </a:p>
            </c:rich>
          </c:tx>
        </c:title>
        <c:numFmt formatCode="General" sourceLinked="1"/>
        <c:tickLblPos val="nextTo"/>
        <c:crossAx val="66750720"/>
        <c:crosses val="autoZero"/>
        <c:crossBetween val="between"/>
      </c:valAx>
      <c:spPr>
        <a:gradFill flip="none" rotWithShape="1">
          <a:gsLst>
            <a:gs pos="21000">
              <a:schemeClr val="accent2">
                <a:lumMod val="60000"/>
                <a:lumOff val="40000"/>
              </a:schemeClr>
            </a:gs>
            <a:gs pos="50000">
              <a:sysClr val="window" lastClr="FFFFFF">
                <a:shade val="67500"/>
                <a:satMod val="115000"/>
              </a:sysClr>
            </a:gs>
            <a:gs pos="100000">
              <a:sysClr val="window" lastClr="FFFFFF">
                <a:shade val="100000"/>
                <a:satMod val="115000"/>
              </a:sysClr>
            </a:gs>
          </a:gsLst>
          <a:lin ang="10800000" scaled="1"/>
          <a:tileRect/>
        </a:gradFill>
        <a:ln w="25400" cap="flat" cmpd="sng" algn="ctr">
          <a:solidFill>
            <a:schemeClr val="dk1"/>
          </a:solidFill>
          <a:prstDash val="solid"/>
        </a:ln>
        <a:effectLst/>
      </c:spPr>
    </c:plotArea>
    <c:legend>
      <c:legendPos val="b"/>
      <c:legendEntry>
        <c:idx val="5"/>
        <c:delete val="1"/>
      </c:legendEntry>
      <c:legendEntry>
        <c:idx val="6"/>
        <c:delete val="1"/>
      </c:legendEntry>
    </c:legend>
    <c:plotVisOnly val="1"/>
  </c:chart>
  <c:spPr>
    <a:solidFill>
      <a:schemeClr val="lt1"/>
    </a:solidFill>
    <a:ln w="25400" cap="flat" cmpd="sng" algn="ctr">
      <a:solidFill>
        <a:schemeClr val="accent2"/>
      </a:solidFill>
      <a:prstDash val="solid"/>
    </a:ln>
    <a:effectLst/>
  </c:spPr>
  <c:txPr>
    <a:bodyPr/>
    <a:lstStyle/>
    <a:p>
      <a:pPr>
        <a:defRPr>
          <a:solidFill>
            <a:schemeClr val="dk1"/>
          </a:solidFill>
          <a:latin typeface="+mn-lt"/>
          <a:ea typeface="+mn-ea"/>
          <a:cs typeface="+mn-cs"/>
        </a:defRPr>
      </a:pPr>
      <a:endParaRPr lang="en-US"/>
    </a:p>
  </c:txPr>
  <c:externalData r:id="rId2"/>
  <c:userShapes r:id="rId3"/>
</c:chartSpace>
</file>

<file path=ppt/charts/chart15.xml><?xml version="1.0" encoding="utf-8"?>
<c:chartSpace xmlns:c="http://schemas.openxmlformats.org/drawingml/2006/chart" xmlns:a="http://schemas.openxmlformats.org/drawingml/2006/main" xmlns:r="http://schemas.openxmlformats.org/officeDocument/2006/relationships">
  <c:date1904 val="1"/>
  <c:lang val="en-US"/>
  <c:chart>
    <c:plotArea>
      <c:layout/>
      <c:areaChart>
        <c:grouping val="stacked"/>
        <c:ser>
          <c:idx val="0"/>
          <c:order val="0"/>
          <c:tx>
            <c:strRef>
              <c:f>'Total Fuel Supply'!$D$1</c:f>
              <c:strCache>
                <c:ptCount val="1"/>
                <c:pt idx="0">
                  <c:v>Total Crude and Refined Petroleum Product Supply*</c:v>
                </c:pt>
              </c:strCache>
            </c:strRef>
          </c:tx>
          <c:spPr>
            <a:ln w="25400">
              <a:noFill/>
            </a:ln>
          </c:spPr>
          <c:cat>
            <c:numRef>
              <c:f>'Total Fuel Supply'!$A$2:$A$26</c:f>
              <c:numCache>
                <c:formatCode>General</c:formatCode>
                <c:ptCount val="25"/>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pt idx="15">
                  <c:v>2021</c:v>
                </c:pt>
                <c:pt idx="16">
                  <c:v>2022</c:v>
                </c:pt>
                <c:pt idx="17">
                  <c:v>2023</c:v>
                </c:pt>
                <c:pt idx="18">
                  <c:v>2024</c:v>
                </c:pt>
                <c:pt idx="19">
                  <c:v>2025</c:v>
                </c:pt>
                <c:pt idx="20">
                  <c:v>2026</c:v>
                </c:pt>
                <c:pt idx="21">
                  <c:v>2027</c:v>
                </c:pt>
                <c:pt idx="22">
                  <c:v>2028</c:v>
                </c:pt>
                <c:pt idx="23">
                  <c:v>2029</c:v>
                </c:pt>
                <c:pt idx="24">
                  <c:v>2030</c:v>
                </c:pt>
              </c:numCache>
            </c:numRef>
          </c:cat>
          <c:val>
            <c:numRef>
              <c:f>'Total Fuel Supply'!$D$2:$D$26</c:f>
              <c:numCache>
                <c:formatCode>0.00</c:formatCode>
                <c:ptCount val="25"/>
                <c:pt idx="0">
                  <c:v>18.548999999999989</c:v>
                </c:pt>
                <c:pt idx="1">
                  <c:v>18.241</c:v>
                </c:pt>
                <c:pt idx="2">
                  <c:v>17.047998000000035</c:v>
                </c:pt>
                <c:pt idx="3">
                  <c:v>16.276999999999987</c:v>
                </c:pt>
                <c:pt idx="4">
                  <c:v>16.528514999999889</c:v>
                </c:pt>
                <c:pt idx="5">
                  <c:v>16.736857000000189</c:v>
                </c:pt>
                <c:pt idx="6">
                  <c:v>16.729301</c:v>
                </c:pt>
                <c:pt idx="7">
                  <c:v>16.648677999999986</c:v>
                </c:pt>
                <c:pt idx="8">
                  <c:v>16.509294000000001</c:v>
                </c:pt>
                <c:pt idx="9">
                  <c:v>16.300663</c:v>
                </c:pt>
                <c:pt idx="10">
                  <c:v>16.066733999999755</c:v>
                </c:pt>
                <c:pt idx="11">
                  <c:v>15.936915000000001</c:v>
                </c:pt>
                <c:pt idx="12">
                  <c:v>15.809689000000111</c:v>
                </c:pt>
                <c:pt idx="13">
                  <c:v>15.700423000000001</c:v>
                </c:pt>
                <c:pt idx="14">
                  <c:v>15.613368999999999</c:v>
                </c:pt>
                <c:pt idx="15">
                  <c:v>15.530884</c:v>
                </c:pt>
                <c:pt idx="16">
                  <c:v>15.418233000000001</c:v>
                </c:pt>
                <c:pt idx="17">
                  <c:v>15.416637000000026</c:v>
                </c:pt>
                <c:pt idx="18">
                  <c:v>15.379277000000002</c:v>
                </c:pt>
                <c:pt idx="19">
                  <c:v>15.359013000000004</c:v>
                </c:pt>
                <c:pt idx="20">
                  <c:v>15.327775000000001</c:v>
                </c:pt>
                <c:pt idx="21">
                  <c:v>15.224747999999998</c:v>
                </c:pt>
                <c:pt idx="22">
                  <c:v>15.181109999999999</c:v>
                </c:pt>
                <c:pt idx="23">
                  <c:v>15.198112999999999</c:v>
                </c:pt>
                <c:pt idx="24">
                  <c:v>15.290289</c:v>
                </c:pt>
              </c:numCache>
            </c:numRef>
          </c:val>
        </c:ser>
        <c:ser>
          <c:idx val="2"/>
          <c:order val="1"/>
          <c:tx>
            <c:strRef>
              <c:f>'Total Fuel Supply'!$E$1</c:f>
              <c:strCache>
                <c:ptCount val="1"/>
                <c:pt idx="0">
                  <c:v>Ethanol</c:v>
                </c:pt>
              </c:strCache>
            </c:strRef>
          </c:tx>
          <c:cat>
            <c:numRef>
              <c:f>'Total Fuel Supply'!$A$2:$A$26</c:f>
              <c:numCache>
                <c:formatCode>General</c:formatCode>
                <c:ptCount val="25"/>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pt idx="15">
                  <c:v>2021</c:v>
                </c:pt>
                <c:pt idx="16">
                  <c:v>2022</c:v>
                </c:pt>
                <c:pt idx="17">
                  <c:v>2023</c:v>
                </c:pt>
                <c:pt idx="18">
                  <c:v>2024</c:v>
                </c:pt>
                <c:pt idx="19">
                  <c:v>2025</c:v>
                </c:pt>
                <c:pt idx="20">
                  <c:v>2026</c:v>
                </c:pt>
                <c:pt idx="21">
                  <c:v>2027</c:v>
                </c:pt>
                <c:pt idx="22">
                  <c:v>2028</c:v>
                </c:pt>
                <c:pt idx="23">
                  <c:v>2029</c:v>
                </c:pt>
                <c:pt idx="24">
                  <c:v>2030</c:v>
                </c:pt>
              </c:numCache>
            </c:numRef>
          </c:cat>
          <c:val>
            <c:numRef>
              <c:f>'Total Fuel Supply'!$E$2:$E$26</c:f>
              <c:numCache>
                <c:formatCode>0.00</c:formatCode>
                <c:ptCount val="25"/>
                <c:pt idx="0">
                  <c:v>0.36471100000000001</c:v>
                </c:pt>
                <c:pt idx="1">
                  <c:v>0.44663599999999998</c:v>
                </c:pt>
                <c:pt idx="2">
                  <c:v>0.62147600000000003</c:v>
                </c:pt>
                <c:pt idx="3">
                  <c:v>0.68249700000000002</c:v>
                </c:pt>
                <c:pt idx="4">
                  <c:v>0.84653599999999996</c:v>
                </c:pt>
                <c:pt idx="5">
                  <c:v>0.9521629999999941</c:v>
                </c:pt>
                <c:pt idx="6">
                  <c:v>0.94930099999999951</c:v>
                </c:pt>
                <c:pt idx="7">
                  <c:v>0.94099400000000522</c:v>
                </c:pt>
                <c:pt idx="8">
                  <c:v>0.93035900000000005</c:v>
                </c:pt>
                <c:pt idx="9">
                  <c:v>0.96146799999999477</c:v>
                </c:pt>
                <c:pt idx="10">
                  <c:v>0.98848199999999409</c:v>
                </c:pt>
                <c:pt idx="11">
                  <c:v>1.0194379999999998</c:v>
                </c:pt>
                <c:pt idx="12">
                  <c:v>1.071502</c:v>
                </c:pt>
                <c:pt idx="13">
                  <c:v>1.136922</c:v>
                </c:pt>
                <c:pt idx="14">
                  <c:v>1.2316489999999998</c:v>
                </c:pt>
                <c:pt idx="15">
                  <c:v>1.3049649999999895</c:v>
                </c:pt>
                <c:pt idx="16">
                  <c:v>1.4383229999999998</c:v>
                </c:pt>
                <c:pt idx="17">
                  <c:v>1.4852929999999998</c:v>
                </c:pt>
                <c:pt idx="18">
                  <c:v>1.5558179999999999</c:v>
                </c:pt>
                <c:pt idx="19">
                  <c:v>1.64781</c:v>
                </c:pt>
                <c:pt idx="20">
                  <c:v>1.7313359999999998</c:v>
                </c:pt>
                <c:pt idx="21">
                  <c:v>1.8452959999999998</c:v>
                </c:pt>
                <c:pt idx="22">
                  <c:v>1.9155420000000001</c:v>
                </c:pt>
                <c:pt idx="23">
                  <c:v>1.9589780000000001</c:v>
                </c:pt>
                <c:pt idx="24">
                  <c:v>1.9967060000000001</c:v>
                </c:pt>
              </c:numCache>
            </c:numRef>
          </c:val>
        </c:ser>
        <c:ser>
          <c:idx val="3"/>
          <c:order val="2"/>
          <c:tx>
            <c:strRef>
              <c:f>'Total Fuel Supply'!$F$1</c:f>
              <c:strCache>
                <c:ptCount val="1"/>
                <c:pt idx="0">
                  <c:v>Biodiesel</c:v>
                </c:pt>
              </c:strCache>
            </c:strRef>
          </c:tx>
          <c:cat>
            <c:numRef>
              <c:f>'Total Fuel Supply'!$A$2:$A$26</c:f>
              <c:numCache>
                <c:formatCode>General</c:formatCode>
                <c:ptCount val="25"/>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pt idx="15">
                  <c:v>2021</c:v>
                </c:pt>
                <c:pt idx="16">
                  <c:v>2022</c:v>
                </c:pt>
                <c:pt idx="17">
                  <c:v>2023</c:v>
                </c:pt>
                <c:pt idx="18">
                  <c:v>2024</c:v>
                </c:pt>
                <c:pt idx="19">
                  <c:v>2025</c:v>
                </c:pt>
                <c:pt idx="20">
                  <c:v>2026</c:v>
                </c:pt>
                <c:pt idx="21">
                  <c:v>2027</c:v>
                </c:pt>
                <c:pt idx="22">
                  <c:v>2028</c:v>
                </c:pt>
                <c:pt idx="23">
                  <c:v>2029</c:v>
                </c:pt>
                <c:pt idx="24">
                  <c:v>2030</c:v>
                </c:pt>
              </c:numCache>
            </c:numRef>
          </c:cat>
          <c:val>
            <c:numRef>
              <c:f>'Total Fuel Supply'!$F$2:$F$26</c:f>
              <c:numCache>
                <c:formatCode>0.00</c:formatCode>
                <c:ptCount val="25"/>
                <c:pt idx="0">
                  <c:v>1.6340000000000163E-2</c:v>
                </c:pt>
                <c:pt idx="1">
                  <c:v>3.1960000000000002E-2</c:v>
                </c:pt>
                <c:pt idx="2">
                  <c:v>5.1628999999999987E-2</c:v>
                </c:pt>
                <c:pt idx="3">
                  <c:v>6.0342000000000034E-2</c:v>
                </c:pt>
                <c:pt idx="4">
                  <c:v>5.2711000000000133E-2</c:v>
                </c:pt>
                <c:pt idx="5">
                  <c:v>5.0886000000000133E-2</c:v>
                </c:pt>
                <c:pt idx="6">
                  <c:v>5.7006000000000133E-2</c:v>
                </c:pt>
                <c:pt idx="7">
                  <c:v>9.6307000000000004E-2</c:v>
                </c:pt>
                <c:pt idx="8">
                  <c:v>0.10671400000000029</c:v>
                </c:pt>
                <c:pt idx="9">
                  <c:v>0.11509500000000022</c:v>
                </c:pt>
                <c:pt idx="10">
                  <c:v>0.12529499999999999</c:v>
                </c:pt>
                <c:pt idx="11">
                  <c:v>0.134132</c:v>
                </c:pt>
                <c:pt idx="12">
                  <c:v>0.13469700000000001</c:v>
                </c:pt>
                <c:pt idx="13">
                  <c:v>0.13521200000000044</c:v>
                </c:pt>
                <c:pt idx="14">
                  <c:v>0.13065399999999988</c:v>
                </c:pt>
                <c:pt idx="15">
                  <c:v>0.13664599999999999</c:v>
                </c:pt>
                <c:pt idx="16">
                  <c:v>0.137327</c:v>
                </c:pt>
                <c:pt idx="17">
                  <c:v>0.13026399999999999</c:v>
                </c:pt>
                <c:pt idx="18">
                  <c:v>0.13730800000000001</c:v>
                </c:pt>
                <c:pt idx="19">
                  <c:v>0.14066500000000001</c:v>
                </c:pt>
                <c:pt idx="20">
                  <c:v>0.13981900000000044</c:v>
                </c:pt>
                <c:pt idx="21">
                  <c:v>0.14850900000000139</c:v>
                </c:pt>
                <c:pt idx="22">
                  <c:v>0.15271900000000224</c:v>
                </c:pt>
                <c:pt idx="23">
                  <c:v>0.15287899999999999</c:v>
                </c:pt>
                <c:pt idx="24">
                  <c:v>0.15906700000000179</c:v>
                </c:pt>
              </c:numCache>
            </c:numRef>
          </c:val>
        </c:ser>
        <c:axId val="66941696"/>
        <c:axId val="66943232"/>
      </c:areaChart>
      <c:catAx>
        <c:axId val="66941696"/>
        <c:scaling>
          <c:orientation val="minMax"/>
        </c:scaling>
        <c:axPos val="b"/>
        <c:numFmt formatCode="General" sourceLinked="1"/>
        <c:tickLblPos val="nextTo"/>
        <c:txPr>
          <a:bodyPr/>
          <a:lstStyle/>
          <a:p>
            <a:pPr>
              <a:defRPr sz="1100"/>
            </a:pPr>
            <a:endParaRPr lang="en-US"/>
          </a:p>
        </c:txPr>
        <c:crossAx val="66943232"/>
        <c:crosses val="autoZero"/>
        <c:auto val="1"/>
        <c:lblAlgn val="ctr"/>
        <c:lblOffset val="100"/>
      </c:catAx>
      <c:valAx>
        <c:axId val="66943232"/>
        <c:scaling>
          <c:orientation val="minMax"/>
        </c:scaling>
        <c:axPos val="l"/>
        <c:majorGridlines/>
        <c:title>
          <c:tx>
            <c:rich>
              <a:bodyPr rot="-5400000" vert="horz"/>
              <a:lstStyle/>
              <a:p>
                <a:pPr>
                  <a:defRPr sz="1400"/>
                </a:pPr>
                <a:r>
                  <a:rPr lang="en-US" sz="1400"/>
                  <a:t>mb/d</a:t>
                </a:r>
              </a:p>
            </c:rich>
          </c:tx>
        </c:title>
        <c:numFmt formatCode="0" sourceLinked="0"/>
        <c:tickLblPos val="nextTo"/>
        <c:txPr>
          <a:bodyPr/>
          <a:lstStyle/>
          <a:p>
            <a:pPr>
              <a:defRPr sz="1100"/>
            </a:pPr>
            <a:endParaRPr lang="en-US"/>
          </a:p>
        </c:txPr>
        <c:crossAx val="66941696"/>
        <c:crosses val="autoZero"/>
        <c:crossBetween val="midCat"/>
      </c:valAx>
    </c:plotArea>
    <c:legend>
      <c:legendPos val="r"/>
      <c:txPr>
        <a:bodyPr/>
        <a:lstStyle/>
        <a:p>
          <a:pPr>
            <a:defRPr sz="1200"/>
          </a:pPr>
          <a:endParaRPr lang="en-US"/>
        </a:p>
      </c:txPr>
    </c:legend>
    <c:plotVisOnly val="1"/>
  </c:chart>
  <c:txPr>
    <a:bodyPr/>
    <a:lstStyle/>
    <a:p>
      <a:pPr>
        <a:defRPr u="none"/>
      </a:pPr>
      <a:endParaRPr lang="en-US"/>
    </a:p>
  </c:txPr>
  <c:externalData r:id="rId1"/>
</c:chartSpace>
</file>

<file path=ppt/charts/chart16.xml><?xml version="1.0" encoding="utf-8"?>
<c:chartSpace xmlns:c="http://schemas.openxmlformats.org/drawingml/2006/chart" xmlns:a="http://schemas.openxmlformats.org/drawingml/2006/main" xmlns:r="http://schemas.openxmlformats.org/officeDocument/2006/relationships">
  <c:date1904 val="1"/>
  <c:lang val="en-US"/>
  <c:chart>
    <c:plotArea>
      <c:layout/>
      <c:lineChart>
        <c:grouping val="standard"/>
        <c:ser>
          <c:idx val="0"/>
          <c:order val="0"/>
          <c:tx>
            <c:strRef>
              <c:f>Sheet1!$D$1</c:f>
              <c:strCache>
                <c:ptCount val="1"/>
                <c:pt idx="0">
                  <c:v>CBOT Ethanol Futures</c:v>
                </c:pt>
              </c:strCache>
            </c:strRef>
          </c:tx>
          <c:marker>
            <c:symbol val="none"/>
          </c:marker>
          <c:cat>
            <c:numRef>
              <c:f>Sheet1!$A$10:$A$49</c:f>
              <c:numCache>
                <c:formatCode>mmm/yy</c:formatCode>
                <c:ptCount val="40"/>
                <c:pt idx="0">
                  <c:v>38687</c:v>
                </c:pt>
                <c:pt idx="1">
                  <c:v>38718</c:v>
                </c:pt>
                <c:pt idx="2">
                  <c:v>38749</c:v>
                </c:pt>
                <c:pt idx="3">
                  <c:v>38777</c:v>
                </c:pt>
                <c:pt idx="4">
                  <c:v>38808</c:v>
                </c:pt>
                <c:pt idx="5">
                  <c:v>38838</c:v>
                </c:pt>
                <c:pt idx="6">
                  <c:v>38869</c:v>
                </c:pt>
                <c:pt idx="7">
                  <c:v>38899</c:v>
                </c:pt>
                <c:pt idx="8">
                  <c:v>38930</c:v>
                </c:pt>
                <c:pt idx="9">
                  <c:v>38961</c:v>
                </c:pt>
                <c:pt idx="10">
                  <c:v>38991</c:v>
                </c:pt>
                <c:pt idx="11">
                  <c:v>39022</c:v>
                </c:pt>
                <c:pt idx="12">
                  <c:v>39052</c:v>
                </c:pt>
                <c:pt idx="13">
                  <c:v>39083</c:v>
                </c:pt>
                <c:pt idx="14">
                  <c:v>39114</c:v>
                </c:pt>
                <c:pt idx="15">
                  <c:v>39142</c:v>
                </c:pt>
                <c:pt idx="16">
                  <c:v>39173</c:v>
                </c:pt>
                <c:pt idx="17">
                  <c:v>39203</c:v>
                </c:pt>
                <c:pt idx="18">
                  <c:v>39234</c:v>
                </c:pt>
                <c:pt idx="19">
                  <c:v>39264</c:v>
                </c:pt>
                <c:pt idx="20">
                  <c:v>39295</c:v>
                </c:pt>
                <c:pt idx="21">
                  <c:v>39326</c:v>
                </c:pt>
                <c:pt idx="22">
                  <c:v>39356</c:v>
                </c:pt>
                <c:pt idx="23">
                  <c:v>39387</c:v>
                </c:pt>
                <c:pt idx="24">
                  <c:v>39417</c:v>
                </c:pt>
                <c:pt idx="25">
                  <c:v>39448</c:v>
                </c:pt>
                <c:pt idx="26">
                  <c:v>39479</c:v>
                </c:pt>
                <c:pt idx="27">
                  <c:v>39508</c:v>
                </c:pt>
                <c:pt idx="28">
                  <c:v>39539</c:v>
                </c:pt>
                <c:pt idx="29">
                  <c:v>39569</c:v>
                </c:pt>
                <c:pt idx="30">
                  <c:v>39600</c:v>
                </c:pt>
                <c:pt idx="31">
                  <c:v>39630</c:v>
                </c:pt>
                <c:pt idx="32">
                  <c:v>39661</c:v>
                </c:pt>
                <c:pt idx="33">
                  <c:v>39692</c:v>
                </c:pt>
                <c:pt idx="34">
                  <c:v>39722</c:v>
                </c:pt>
                <c:pt idx="35">
                  <c:v>39753</c:v>
                </c:pt>
                <c:pt idx="36" formatCode="mmm\-yyyy">
                  <c:v>39797</c:v>
                </c:pt>
                <c:pt idx="37" formatCode="mmm\-yyyy">
                  <c:v>39828</c:v>
                </c:pt>
                <c:pt idx="38" formatCode="mmm\-yyyy">
                  <c:v>39859</c:v>
                </c:pt>
                <c:pt idx="39" formatCode="mmm\-yyyy">
                  <c:v>39887</c:v>
                </c:pt>
              </c:numCache>
            </c:numRef>
          </c:cat>
          <c:val>
            <c:numRef>
              <c:f>Sheet1!$D$10:$D$49</c:f>
              <c:numCache>
                <c:formatCode>General</c:formatCode>
                <c:ptCount val="40"/>
                <c:pt idx="0">
                  <c:v>200</c:v>
                </c:pt>
                <c:pt idx="1">
                  <c:v>230.50000000000003</c:v>
                </c:pt>
                <c:pt idx="2">
                  <c:v>245.00000000000003</c:v>
                </c:pt>
                <c:pt idx="3">
                  <c:v>250.99999999999997</c:v>
                </c:pt>
                <c:pt idx="4">
                  <c:v>267.5</c:v>
                </c:pt>
                <c:pt idx="5">
                  <c:v>317</c:v>
                </c:pt>
                <c:pt idx="6">
                  <c:v>367.5</c:v>
                </c:pt>
                <c:pt idx="7">
                  <c:v>289.5</c:v>
                </c:pt>
                <c:pt idx="8">
                  <c:v>236.00000000000003</c:v>
                </c:pt>
                <c:pt idx="9">
                  <c:v>198</c:v>
                </c:pt>
                <c:pt idx="10">
                  <c:v>191</c:v>
                </c:pt>
                <c:pt idx="11">
                  <c:v>215.49999999999997</c:v>
                </c:pt>
                <c:pt idx="12">
                  <c:v>239.5</c:v>
                </c:pt>
                <c:pt idx="13">
                  <c:v>224.00000000000003</c:v>
                </c:pt>
                <c:pt idx="14">
                  <c:v>212.5</c:v>
                </c:pt>
                <c:pt idx="15">
                  <c:v>223</c:v>
                </c:pt>
                <c:pt idx="16">
                  <c:v>217</c:v>
                </c:pt>
                <c:pt idx="17">
                  <c:v>219.00000000000003</c:v>
                </c:pt>
                <c:pt idx="18">
                  <c:v>207.50000000000003</c:v>
                </c:pt>
                <c:pt idx="19">
                  <c:v>199.5</c:v>
                </c:pt>
                <c:pt idx="20">
                  <c:v>184.5</c:v>
                </c:pt>
                <c:pt idx="21">
                  <c:v>162</c:v>
                </c:pt>
                <c:pt idx="22">
                  <c:v>164</c:v>
                </c:pt>
                <c:pt idx="23">
                  <c:v>187.5</c:v>
                </c:pt>
                <c:pt idx="24">
                  <c:v>215</c:v>
                </c:pt>
                <c:pt idx="25">
                  <c:v>219</c:v>
                </c:pt>
                <c:pt idx="26">
                  <c:v>223.50000000000003</c:v>
                </c:pt>
                <c:pt idx="27">
                  <c:v>241</c:v>
                </c:pt>
                <c:pt idx="28">
                  <c:v>244.50000000000003</c:v>
                </c:pt>
                <c:pt idx="29">
                  <c:v>244.50000000000003</c:v>
                </c:pt>
                <c:pt idx="30">
                  <c:v>263</c:v>
                </c:pt>
                <c:pt idx="31">
                  <c:v>265</c:v>
                </c:pt>
                <c:pt idx="32">
                  <c:v>241</c:v>
                </c:pt>
                <c:pt idx="33">
                  <c:v>214</c:v>
                </c:pt>
                <c:pt idx="34">
                  <c:v>190</c:v>
                </c:pt>
                <c:pt idx="35">
                  <c:v>164</c:v>
                </c:pt>
                <c:pt idx="36">
                  <c:v>170</c:v>
                </c:pt>
                <c:pt idx="37">
                  <c:v>160</c:v>
                </c:pt>
                <c:pt idx="38">
                  <c:v>158</c:v>
                </c:pt>
                <c:pt idx="39">
                  <c:v>160</c:v>
                </c:pt>
              </c:numCache>
            </c:numRef>
          </c:val>
        </c:ser>
        <c:ser>
          <c:idx val="1"/>
          <c:order val="1"/>
          <c:tx>
            <c:strRef>
              <c:f>Sheet1!$E$1</c:f>
              <c:strCache>
                <c:ptCount val="1"/>
                <c:pt idx="0">
                  <c:v>NYMEX RBOB Futures</c:v>
                </c:pt>
              </c:strCache>
            </c:strRef>
          </c:tx>
          <c:marker>
            <c:symbol val="none"/>
          </c:marker>
          <c:val>
            <c:numRef>
              <c:f>Sheet1!$E$10:$E$49</c:f>
              <c:numCache>
                <c:formatCode>General</c:formatCode>
                <c:ptCount val="40"/>
                <c:pt idx="0">
                  <c:v>162.47</c:v>
                </c:pt>
                <c:pt idx="1">
                  <c:v>178.84</c:v>
                </c:pt>
                <c:pt idx="2">
                  <c:v>155.76999999999998</c:v>
                </c:pt>
                <c:pt idx="3">
                  <c:v>191.65</c:v>
                </c:pt>
                <c:pt idx="4">
                  <c:v>221.52</c:v>
                </c:pt>
                <c:pt idx="5">
                  <c:v>227.56</c:v>
                </c:pt>
                <c:pt idx="6">
                  <c:v>227.58</c:v>
                </c:pt>
                <c:pt idx="7">
                  <c:v>237.45000000000007</c:v>
                </c:pt>
                <c:pt idx="8">
                  <c:v>206.5</c:v>
                </c:pt>
                <c:pt idx="9">
                  <c:v>159.88000000000054</c:v>
                </c:pt>
                <c:pt idx="10">
                  <c:v>151.66</c:v>
                </c:pt>
                <c:pt idx="11">
                  <c:v>157.80000000000001</c:v>
                </c:pt>
                <c:pt idx="12">
                  <c:v>163.89000000000001</c:v>
                </c:pt>
                <c:pt idx="13">
                  <c:v>144.47999999999999</c:v>
                </c:pt>
                <c:pt idx="14">
                  <c:v>164.81</c:v>
                </c:pt>
                <c:pt idx="15">
                  <c:v>195.59</c:v>
                </c:pt>
                <c:pt idx="16">
                  <c:v>216.49</c:v>
                </c:pt>
                <c:pt idx="17">
                  <c:v>230.13</c:v>
                </c:pt>
                <c:pt idx="18">
                  <c:v>222.63</c:v>
                </c:pt>
                <c:pt idx="19">
                  <c:v>219.23999999999998</c:v>
                </c:pt>
                <c:pt idx="20">
                  <c:v>198.3</c:v>
                </c:pt>
                <c:pt idx="21">
                  <c:v>204.01</c:v>
                </c:pt>
                <c:pt idx="22">
                  <c:v>212.70999999999998</c:v>
                </c:pt>
                <c:pt idx="23">
                  <c:v>238.57</c:v>
                </c:pt>
                <c:pt idx="24">
                  <c:v>234.53</c:v>
                </c:pt>
                <c:pt idx="25">
                  <c:v>236.2</c:v>
                </c:pt>
                <c:pt idx="26">
                  <c:v>243.35000000000053</c:v>
                </c:pt>
                <c:pt idx="27">
                  <c:v>265.88</c:v>
                </c:pt>
                <c:pt idx="28">
                  <c:v>288.22999999999894</c:v>
                </c:pt>
                <c:pt idx="29">
                  <c:v>322.39</c:v>
                </c:pt>
                <c:pt idx="30">
                  <c:v>342.52</c:v>
                </c:pt>
                <c:pt idx="31">
                  <c:v>328.37</c:v>
                </c:pt>
                <c:pt idx="32">
                  <c:v>294.04000000000002</c:v>
                </c:pt>
                <c:pt idx="33">
                  <c:v>262.64000000000038</c:v>
                </c:pt>
                <c:pt idx="34">
                  <c:v>178.76</c:v>
                </c:pt>
                <c:pt idx="35">
                  <c:v>103.41000000000012</c:v>
                </c:pt>
                <c:pt idx="36">
                  <c:v>96.78</c:v>
                </c:pt>
                <c:pt idx="37">
                  <c:v>115.05</c:v>
                </c:pt>
                <c:pt idx="38">
                  <c:v>118.48</c:v>
                </c:pt>
                <c:pt idx="39">
                  <c:v>138.86000000000001</c:v>
                </c:pt>
              </c:numCache>
            </c:numRef>
          </c:val>
        </c:ser>
        <c:marker val="1"/>
        <c:axId val="68195840"/>
        <c:axId val="68197376"/>
      </c:lineChart>
      <c:lineChart>
        <c:grouping val="standard"/>
        <c:ser>
          <c:idx val="2"/>
          <c:order val="2"/>
          <c:tx>
            <c:strRef>
              <c:f>Sheet1!$H$1</c:f>
              <c:strCache>
                <c:ptCount val="1"/>
                <c:pt idx="0">
                  <c:v>Ethanol Production's Share of Finished Motor Gasoline Supplied (%)</c:v>
                </c:pt>
              </c:strCache>
            </c:strRef>
          </c:tx>
          <c:marker>
            <c:symbol val="none"/>
          </c:marker>
          <c:val>
            <c:numRef>
              <c:f>Sheet1!$H$10:$H$49</c:f>
              <c:numCache>
                <c:formatCode>General</c:formatCode>
                <c:ptCount val="40"/>
                <c:pt idx="0">
                  <c:v>3.0120481927710729</c:v>
                </c:pt>
                <c:pt idx="1">
                  <c:v>3.2582871365539088</c:v>
                </c:pt>
                <c:pt idx="2">
                  <c:v>3.3890696891482293</c:v>
                </c:pt>
                <c:pt idx="3">
                  <c:v>3.3244974596863281</c:v>
                </c:pt>
                <c:pt idx="4">
                  <c:v>3.1570897968101392</c:v>
                </c:pt>
                <c:pt idx="5">
                  <c:v>3.1478298238074802</c:v>
                </c:pt>
                <c:pt idx="6">
                  <c:v>3.3551382148132425</c:v>
                </c:pt>
                <c:pt idx="7">
                  <c:v>3.2892682419069552</c:v>
                </c:pt>
                <c:pt idx="8">
                  <c:v>3.4504391468005018</c:v>
                </c:pt>
                <c:pt idx="9">
                  <c:v>3.6379385015158081</c:v>
                </c:pt>
                <c:pt idx="10">
                  <c:v>3.6581417934606666</c:v>
                </c:pt>
                <c:pt idx="11">
                  <c:v>3.7646040675032451</c:v>
                </c:pt>
                <c:pt idx="12">
                  <c:v>3.8766331120154187</c:v>
                </c:pt>
                <c:pt idx="13">
                  <c:v>4.2201215395003375</c:v>
                </c:pt>
                <c:pt idx="14">
                  <c:v>4.2860315345325404</c:v>
                </c:pt>
                <c:pt idx="15">
                  <c:v>4.1839180649378855</c:v>
                </c:pt>
                <c:pt idx="16">
                  <c:v>4.2430819316332062</c:v>
                </c:pt>
                <c:pt idx="17">
                  <c:v>4.3035827856688584</c:v>
                </c:pt>
                <c:pt idx="18">
                  <c:v>4.4041723738278371</c:v>
                </c:pt>
                <c:pt idx="19">
                  <c:v>4.3775933609958475</c:v>
                </c:pt>
                <c:pt idx="20">
                  <c:v>4.5710707576706424</c:v>
                </c:pt>
                <c:pt idx="21">
                  <c:v>4.8303436351848079</c:v>
                </c:pt>
                <c:pt idx="22">
                  <c:v>4.9696838458207013</c:v>
                </c:pt>
                <c:pt idx="23">
                  <c:v>5.2660093184527037</c:v>
                </c:pt>
                <c:pt idx="24">
                  <c:v>5.3183439628148488</c:v>
                </c:pt>
                <c:pt idx="25">
                  <c:v>5.7862491490810388</c:v>
                </c:pt>
                <c:pt idx="26">
                  <c:v>5.858403076227078</c:v>
                </c:pt>
                <c:pt idx="27">
                  <c:v>6.1859080383724745</c:v>
                </c:pt>
                <c:pt idx="28">
                  <c:v>6.1643084347921464</c:v>
                </c:pt>
                <c:pt idx="29">
                  <c:v>6.4887152777777599</c:v>
                </c:pt>
                <c:pt idx="30">
                  <c:v>6.4491235806416372</c:v>
                </c:pt>
                <c:pt idx="31">
                  <c:v>6.7680776014109352</c:v>
                </c:pt>
                <c:pt idx="32">
                  <c:v>7.1177117711770981</c:v>
                </c:pt>
                <c:pt idx="33">
                  <c:v>7.5569724878970383</c:v>
                </c:pt>
                <c:pt idx="34">
                  <c:v>7.2000890273759</c:v>
                </c:pt>
                <c:pt idx="35">
                  <c:v>7.5374057824277196</c:v>
                </c:pt>
                <c:pt idx="36">
                  <c:v>7.3982737361282371</c:v>
                </c:pt>
                <c:pt idx="37">
                  <c:v>7.2497123130034522</c:v>
                </c:pt>
                <c:pt idx="38">
                  <c:v>7.3729582577132309</c:v>
                </c:pt>
                <c:pt idx="39">
                  <c:v>7.2185878637491445</c:v>
                </c:pt>
              </c:numCache>
            </c:numRef>
          </c:val>
        </c:ser>
        <c:marker val="1"/>
        <c:axId val="68213760"/>
        <c:axId val="68211840"/>
      </c:lineChart>
      <c:dateAx>
        <c:axId val="68195840"/>
        <c:scaling>
          <c:orientation val="minMax"/>
        </c:scaling>
        <c:axPos val="b"/>
        <c:numFmt formatCode="mmm/yy" sourceLinked="1"/>
        <c:tickLblPos val="nextTo"/>
        <c:txPr>
          <a:bodyPr/>
          <a:lstStyle/>
          <a:p>
            <a:pPr>
              <a:defRPr sz="1200"/>
            </a:pPr>
            <a:endParaRPr lang="en-US"/>
          </a:p>
        </c:txPr>
        <c:crossAx val="68197376"/>
        <c:crosses val="autoZero"/>
        <c:auto val="1"/>
        <c:lblOffset val="100"/>
      </c:dateAx>
      <c:valAx>
        <c:axId val="68197376"/>
        <c:scaling>
          <c:orientation val="minMax"/>
        </c:scaling>
        <c:axPos val="l"/>
        <c:majorGridlines/>
        <c:title>
          <c:tx>
            <c:rich>
              <a:bodyPr rot="-5400000" vert="horz"/>
              <a:lstStyle/>
              <a:p>
                <a:pPr>
                  <a:defRPr sz="1200"/>
                </a:pPr>
                <a:r>
                  <a:rPr lang="en-US" sz="1200"/>
                  <a:t>cents per gallon</a:t>
                </a:r>
              </a:p>
            </c:rich>
          </c:tx>
        </c:title>
        <c:numFmt formatCode="General" sourceLinked="1"/>
        <c:tickLblPos val="nextTo"/>
        <c:txPr>
          <a:bodyPr/>
          <a:lstStyle/>
          <a:p>
            <a:pPr>
              <a:defRPr sz="1200"/>
            </a:pPr>
            <a:endParaRPr lang="en-US"/>
          </a:p>
        </c:txPr>
        <c:crossAx val="68195840"/>
        <c:crosses val="autoZero"/>
        <c:crossBetween val="between"/>
      </c:valAx>
      <c:valAx>
        <c:axId val="68211840"/>
        <c:scaling>
          <c:orientation val="minMax"/>
        </c:scaling>
        <c:axPos val="r"/>
        <c:title>
          <c:tx>
            <c:rich>
              <a:bodyPr rot="-5400000" vert="horz"/>
              <a:lstStyle/>
              <a:p>
                <a:pPr>
                  <a:defRPr/>
                </a:pPr>
                <a:r>
                  <a:rPr lang="en-US"/>
                  <a:t>%</a:t>
                </a:r>
              </a:p>
            </c:rich>
          </c:tx>
        </c:title>
        <c:numFmt formatCode="General" sourceLinked="1"/>
        <c:tickLblPos val="nextTo"/>
        <c:crossAx val="68213760"/>
        <c:crosses val="max"/>
        <c:crossBetween val="between"/>
      </c:valAx>
      <c:catAx>
        <c:axId val="68213760"/>
        <c:scaling>
          <c:orientation val="minMax"/>
        </c:scaling>
        <c:delete val="1"/>
        <c:axPos val="b"/>
        <c:tickLblPos val="none"/>
        <c:crossAx val="68211840"/>
        <c:crosses val="autoZero"/>
        <c:auto val="1"/>
        <c:lblAlgn val="ctr"/>
        <c:lblOffset val="100"/>
      </c:catAx>
    </c:plotArea>
    <c:legend>
      <c:legendPos val="r"/>
      <c:txPr>
        <a:bodyPr/>
        <a:lstStyle/>
        <a:p>
          <a:pPr>
            <a:defRPr sz="1200"/>
          </a:pPr>
          <a:endParaRPr lang="en-US"/>
        </a:p>
      </c:txPr>
    </c:legend>
    <c:plotVisOnly val="1"/>
  </c:chart>
  <c:externalData r:id="rId1"/>
</c:chartSpace>
</file>

<file path=ppt/charts/chart17.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7085951057965457"/>
          <c:y val="0.11458333333333336"/>
          <c:w val="0.62473784236488705"/>
          <c:h val="0.77604166666667906"/>
        </c:manualLayout>
      </c:layout>
      <c:pieChart>
        <c:varyColors val="1"/>
        <c:ser>
          <c:idx val="0"/>
          <c:order val="0"/>
          <c:tx>
            <c:strRef>
              <c:f>Sheet2!$K$5</c:f>
              <c:strCache>
                <c:ptCount val="1"/>
                <c:pt idx="0">
                  <c:v>2030</c:v>
                </c:pt>
              </c:strCache>
            </c:strRef>
          </c:tx>
          <c:spPr>
            <a:effectLst>
              <a:innerShdw blurRad="63500" dist="50800">
                <a:prstClr val="black">
                  <a:alpha val="50000"/>
                </a:prstClr>
              </a:innerShdw>
            </a:effectLst>
          </c:spPr>
          <c:explosion val="17"/>
          <c:dLbls>
            <c:dLbl>
              <c:idx val="0"/>
              <c:layout>
                <c:manualLayout>
                  <c:x val="-1.1673432761611667E-2"/>
                  <c:y val="-2.3572525132471637E-3"/>
                </c:manualLayout>
              </c:layout>
              <c:showCatName val="1"/>
              <c:showPercent val="1"/>
            </c:dLbl>
            <c:dLbl>
              <c:idx val="3"/>
              <c:layout>
                <c:manualLayout>
                  <c:x val="-1.5159871381192961E-2"/>
                  <c:y val="-1.4828020711247676E-2"/>
                </c:manualLayout>
              </c:layout>
              <c:showCatName val="1"/>
              <c:showPercent val="1"/>
            </c:dLbl>
            <c:dLbl>
              <c:idx val="4"/>
              <c:layout>
                <c:manualLayout>
                  <c:x val="-1.2212565802928021E-2"/>
                  <c:y val="3.9664071291615942E-2"/>
                </c:manualLayout>
              </c:layout>
              <c:showCatName val="1"/>
              <c:showPercent val="1"/>
            </c:dLbl>
            <c:dLbl>
              <c:idx val="5"/>
              <c:layout>
                <c:manualLayout>
                  <c:x val="7.8527330113679471E-3"/>
                  <c:y val="-5.4121650139970404E-2"/>
                </c:manualLayout>
              </c:layout>
              <c:showCatName val="1"/>
              <c:showPercent val="1"/>
            </c:dLbl>
            <c:dLbl>
              <c:idx val="6"/>
              <c:layout>
                <c:manualLayout>
                  <c:x val="1.8982133638042326E-2"/>
                  <c:y val="1.05089701552588E-2"/>
                </c:manualLayout>
              </c:layout>
              <c:tx>
                <c:rich>
                  <a:bodyPr/>
                  <a:lstStyle/>
                  <a:p>
                    <a:r>
                      <a:rPr lang="en-US" dirty="0"/>
                      <a:t>Reductions from refining</a:t>
                    </a:r>
                    <a:r>
                      <a:rPr lang="en-US" baseline="0" dirty="0"/>
                      <a:t> and upstream</a:t>
                    </a:r>
                    <a:r>
                      <a:rPr lang="en-US" dirty="0"/>
                      <a:t>
15%</a:t>
                    </a:r>
                  </a:p>
                </c:rich>
              </c:tx>
              <c:showCatName val="1"/>
              <c:showPercent val="1"/>
            </c:dLbl>
            <c:txPr>
              <a:bodyPr/>
              <a:lstStyle/>
              <a:p>
                <a:pPr>
                  <a:defRPr sz="1200"/>
                </a:pPr>
                <a:endParaRPr lang="en-US"/>
              </a:p>
            </c:txPr>
            <c:showCatName val="1"/>
            <c:showPercent val="1"/>
          </c:dLbls>
          <c:cat>
            <c:strRef>
              <c:f>Sheet2!$I$6:$I$12</c:f>
              <c:strCache>
                <c:ptCount val="7"/>
                <c:pt idx="0">
                  <c:v>Cellulosic ethanol</c:v>
                </c:pt>
                <c:pt idx="1">
                  <c:v>Sugar ethanol</c:v>
                </c:pt>
                <c:pt idx="2">
                  <c:v>Corn Ethanol</c:v>
                </c:pt>
                <c:pt idx="3">
                  <c:v>BTL</c:v>
                </c:pt>
                <c:pt idx="4">
                  <c:v>Biodiesel</c:v>
                </c:pt>
                <c:pt idx="5">
                  <c:v>PHEV electricity</c:v>
                </c:pt>
                <c:pt idx="6">
                  <c:v>Reductions from refinery operations</c:v>
                </c:pt>
              </c:strCache>
            </c:strRef>
          </c:cat>
          <c:val>
            <c:numRef>
              <c:f>Sheet2!$K$6:$K$12</c:f>
              <c:numCache>
                <c:formatCode>0</c:formatCode>
                <c:ptCount val="7"/>
                <c:pt idx="0">
                  <c:v>148005.89499999868</c:v>
                </c:pt>
                <c:pt idx="1">
                  <c:v>12328.4</c:v>
                </c:pt>
                <c:pt idx="2">
                  <c:v>8147.6770000000006</c:v>
                </c:pt>
                <c:pt idx="3">
                  <c:v>62343.971000000005</c:v>
                </c:pt>
                <c:pt idx="4">
                  <c:v>1781.1929999999998</c:v>
                </c:pt>
                <c:pt idx="5">
                  <c:v>1774.7660000000001</c:v>
                </c:pt>
                <c:pt idx="6" formatCode="General">
                  <c:v>40953</c:v>
                </c:pt>
              </c:numCache>
            </c:numRef>
          </c:val>
        </c:ser>
        <c:firstSliceAng val="170"/>
      </c:pieChart>
    </c:plotArea>
    <c:plotVisOnly val="1"/>
  </c:chart>
  <c:externalData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lineChart>
        <c:grouping val="standard"/>
        <c:ser>
          <c:idx val="0"/>
          <c:order val="0"/>
          <c:tx>
            <c:strRef>
              <c:f>'gasoline imports'!$D$3</c:f>
              <c:strCache>
                <c:ptCount val="1"/>
                <c:pt idx="0">
                  <c:v>Total Gasoline Imports Share of U.S. Finished Motor Gasoline Product Supplied</c:v>
                </c:pt>
              </c:strCache>
            </c:strRef>
          </c:tx>
          <c:spPr>
            <a:ln w="44450"/>
          </c:spPr>
          <c:marker>
            <c:symbol val="none"/>
          </c:marker>
          <c:cat>
            <c:numRef>
              <c:f>'gasoline imports'!$A$4:$A$976</c:f>
              <c:numCache>
                <c:formatCode>mmm\ dd\,\ yyyy</c:formatCode>
                <c:ptCount val="973"/>
                <c:pt idx="0">
                  <c:v>33305</c:v>
                </c:pt>
                <c:pt idx="1">
                  <c:v>33312</c:v>
                </c:pt>
                <c:pt idx="2">
                  <c:v>33319</c:v>
                </c:pt>
                <c:pt idx="3">
                  <c:v>33326</c:v>
                </c:pt>
                <c:pt idx="4">
                  <c:v>33333</c:v>
                </c:pt>
                <c:pt idx="5">
                  <c:v>33340</c:v>
                </c:pt>
                <c:pt idx="6">
                  <c:v>33347</c:v>
                </c:pt>
                <c:pt idx="7">
                  <c:v>33354</c:v>
                </c:pt>
                <c:pt idx="8">
                  <c:v>33361</c:v>
                </c:pt>
                <c:pt idx="9">
                  <c:v>33368</c:v>
                </c:pt>
                <c:pt idx="10">
                  <c:v>33375</c:v>
                </c:pt>
                <c:pt idx="11">
                  <c:v>33382</c:v>
                </c:pt>
                <c:pt idx="12">
                  <c:v>33389</c:v>
                </c:pt>
                <c:pt idx="13">
                  <c:v>33396</c:v>
                </c:pt>
                <c:pt idx="14">
                  <c:v>33403</c:v>
                </c:pt>
                <c:pt idx="15">
                  <c:v>33410</c:v>
                </c:pt>
                <c:pt idx="16">
                  <c:v>33417</c:v>
                </c:pt>
                <c:pt idx="17">
                  <c:v>33424</c:v>
                </c:pt>
                <c:pt idx="18">
                  <c:v>33431</c:v>
                </c:pt>
                <c:pt idx="19">
                  <c:v>33438</c:v>
                </c:pt>
                <c:pt idx="20">
                  <c:v>33445</c:v>
                </c:pt>
                <c:pt idx="21">
                  <c:v>33452</c:v>
                </c:pt>
                <c:pt idx="22">
                  <c:v>33459</c:v>
                </c:pt>
                <c:pt idx="23">
                  <c:v>33466</c:v>
                </c:pt>
                <c:pt idx="24">
                  <c:v>33473</c:v>
                </c:pt>
                <c:pt idx="25">
                  <c:v>33480</c:v>
                </c:pt>
                <c:pt idx="26">
                  <c:v>33487</c:v>
                </c:pt>
                <c:pt idx="27">
                  <c:v>33494</c:v>
                </c:pt>
                <c:pt idx="28">
                  <c:v>33501</c:v>
                </c:pt>
                <c:pt idx="29">
                  <c:v>33508</c:v>
                </c:pt>
                <c:pt idx="30">
                  <c:v>33515</c:v>
                </c:pt>
                <c:pt idx="31">
                  <c:v>33522</c:v>
                </c:pt>
                <c:pt idx="32">
                  <c:v>33529</c:v>
                </c:pt>
                <c:pt idx="33">
                  <c:v>33536</c:v>
                </c:pt>
                <c:pt idx="34">
                  <c:v>33543</c:v>
                </c:pt>
                <c:pt idx="35">
                  <c:v>33550</c:v>
                </c:pt>
                <c:pt idx="36">
                  <c:v>33557</c:v>
                </c:pt>
                <c:pt idx="37">
                  <c:v>33564</c:v>
                </c:pt>
                <c:pt idx="38">
                  <c:v>33571</c:v>
                </c:pt>
                <c:pt idx="39">
                  <c:v>33578</c:v>
                </c:pt>
                <c:pt idx="40">
                  <c:v>33585</c:v>
                </c:pt>
                <c:pt idx="41">
                  <c:v>33592</c:v>
                </c:pt>
                <c:pt idx="42">
                  <c:v>33599</c:v>
                </c:pt>
                <c:pt idx="43">
                  <c:v>33606</c:v>
                </c:pt>
                <c:pt idx="44">
                  <c:v>33613</c:v>
                </c:pt>
                <c:pt idx="45">
                  <c:v>33620</c:v>
                </c:pt>
                <c:pt idx="46">
                  <c:v>33627</c:v>
                </c:pt>
                <c:pt idx="47">
                  <c:v>33634</c:v>
                </c:pt>
                <c:pt idx="48">
                  <c:v>33641</c:v>
                </c:pt>
                <c:pt idx="49">
                  <c:v>33648</c:v>
                </c:pt>
                <c:pt idx="50">
                  <c:v>33655</c:v>
                </c:pt>
                <c:pt idx="51">
                  <c:v>33662</c:v>
                </c:pt>
                <c:pt idx="52">
                  <c:v>33669</c:v>
                </c:pt>
                <c:pt idx="53">
                  <c:v>33676</c:v>
                </c:pt>
                <c:pt idx="54">
                  <c:v>33683</c:v>
                </c:pt>
                <c:pt idx="55">
                  <c:v>33690</c:v>
                </c:pt>
                <c:pt idx="56">
                  <c:v>33697</c:v>
                </c:pt>
                <c:pt idx="57">
                  <c:v>33704</c:v>
                </c:pt>
                <c:pt idx="58">
                  <c:v>33711</c:v>
                </c:pt>
                <c:pt idx="59">
                  <c:v>33718</c:v>
                </c:pt>
                <c:pt idx="60">
                  <c:v>33725</c:v>
                </c:pt>
                <c:pt idx="61">
                  <c:v>33732</c:v>
                </c:pt>
                <c:pt idx="62">
                  <c:v>33739</c:v>
                </c:pt>
                <c:pt idx="63">
                  <c:v>33746</c:v>
                </c:pt>
                <c:pt idx="64">
                  <c:v>33753</c:v>
                </c:pt>
                <c:pt idx="65">
                  <c:v>33760</c:v>
                </c:pt>
                <c:pt idx="66">
                  <c:v>33767</c:v>
                </c:pt>
                <c:pt idx="67">
                  <c:v>33774</c:v>
                </c:pt>
                <c:pt idx="68">
                  <c:v>33781</c:v>
                </c:pt>
                <c:pt idx="69">
                  <c:v>33788</c:v>
                </c:pt>
                <c:pt idx="70">
                  <c:v>33795</c:v>
                </c:pt>
                <c:pt idx="71">
                  <c:v>33802</c:v>
                </c:pt>
                <c:pt idx="72">
                  <c:v>33809</c:v>
                </c:pt>
                <c:pt idx="73">
                  <c:v>33816</c:v>
                </c:pt>
                <c:pt idx="74">
                  <c:v>33823</c:v>
                </c:pt>
                <c:pt idx="75">
                  <c:v>33830</c:v>
                </c:pt>
                <c:pt idx="76">
                  <c:v>33837</c:v>
                </c:pt>
                <c:pt idx="77">
                  <c:v>33844</c:v>
                </c:pt>
                <c:pt idx="78">
                  <c:v>33851</c:v>
                </c:pt>
                <c:pt idx="79">
                  <c:v>33858</c:v>
                </c:pt>
                <c:pt idx="80">
                  <c:v>33865</c:v>
                </c:pt>
                <c:pt idx="81">
                  <c:v>33872</c:v>
                </c:pt>
                <c:pt idx="82">
                  <c:v>33879</c:v>
                </c:pt>
                <c:pt idx="83">
                  <c:v>33886</c:v>
                </c:pt>
                <c:pt idx="84">
                  <c:v>33893</c:v>
                </c:pt>
                <c:pt idx="85">
                  <c:v>33900</c:v>
                </c:pt>
                <c:pt idx="86">
                  <c:v>33907</c:v>
                </c:pt>
                <c:pt idx="87">
                  <c:v>33914</c:v>
                </c:pt>
                <c:pt idx="88">
                  <c:v>33921</c:v>
                </c:pt>
                <c:pt idx="89">
                  <c:v>33928</c:v>
                </c:pt>
                <c:pt idx="90">
                  <c:v>33935</c:v>
                </c:pt>
                <c:pt idx="91">
                  <c:v>33942</c:v>
                </c:pt>
                <c:pt idx="92">
                  <c:v>33949</c:v>
                </c:pt>
                <c:pt idx="93">
                  <c:v>33956</c:v>
                </c:pt>
                <c:pt idx="94">
                  <c:v>33963</c:v>
                </c:pt>
                <c:pt idx="95">
                  <c:v>33970</c:v>
                </c:pt>
                <c:pt idx="96">
                  <c:v>33977</c:v>
                </c:pt>
                <c:pt idx="97">
                  <c:v>33984</c:v>
                </c:pt>
                <c:pt idx="98">
                  <c:v>33991</c:v>
                </c:pt>
                <c:pt idx="99">
                  <c:v>33998</c:v>
                </c:pt>
                <c:pt idx="100">
                  <c:v>34005</c:v>
                </c:pt>
                <c:pt idx="101">
                  <c:v>34012</c:v>
                </c:pt>
                <c:pt idx="102">
                  <c:v>34019</c:v>
                </c:pt>
                <c:pt idx="103">
                  <c:v>34026</c:v>
                </c:pt>
                <c:pt idx="104">
                  <c:v>34033</c:v>
                </c:pt>
                <c:pt idx="105">
                  <c:v>34040</c:v>
                </c:pt>
                <c:pt idx="106">
                  <c:v>34047</c:v>
                </c:pt>
                <c:pt idx="107">
                  <c:v>34054</c:v>
                </c:pt>
                <c:pt idx="108">
                  <c:v>34061</c:v>
                </c:pt>
                <c:pt idx="109">
                  <c:v>34068</c:v>
                </c:pt>
                <c:pt idx="110">
                  <c:v>34075</c:v>
                </c:pt>
                <c:pt idx="111">
                  <c:v>34082</c:v>
                </c:pt>
                <c:pt idx="112">
                  <c:v>34089</c:v>
                </c:pt>
                <c:pt idx="113">
                  <c:v>34096</c:v>
                </c:pt>
                <c:pt idx="114">
                  <c:v>34103</c:v>
                </c:pt>
                <c:pt idx="115">
                  <c:v>34110</c:v>
                </c:pt>
                <c:pt idx="116">
                  <c:v>34117</c:v>
                </c:pt>
                <c:pt idx="117">
                  <c:v>34124</c:v>
                </c:pt>
                <c:pt idx="118">
                  <c:v>34131</c:v>
                </c:pt>
                <c:pt idx="119">
                  <c:v>34138</c:v>
                </c:pt>
                <c:pt idx="120">
                  <c:v>34145</c:v>
                </c:pt>
                <c:pt idx="121">
                  <c:v>34152</c:v>
                </c:pt>
                <c:pt idx="122">
                  <c:v>34159</c:v>
                </c:pt>
                <c:pt idx="123">
                  <c:v>34166</c:v>
                </c:pt>
                <c:pt idx="124">
                  <c:v>34173</c:v>
                </c:pt>
                <c:pt idx="125">
                  <c:v>34180</c:v>
                </c:pt>
                <c:pt idx="126">
                  <c:v>34187</c:v>
                </c:pt>
                <c:pt idx="127">
                  <c:v>34194</c:v>
                </c:pt>
                <c:pt idx="128">
                  <c:v>34201</c:v>
                </c:pt>
                <c:pt idx="129">
                  <c:v>34208</c:v>
                </c:pt>
                <c:pt idx="130">
                  <c:v>34215</c:v>
                </c:pt>
                <c:pt idx="131">
                  <c:v>34222</c:v>
                </c:pt>
                <c:pt idx="132">
                  <c:v>34229</c:v>
                </c:pt>
                <c:pt idx="133">
                  <c:v>34236</c:v>
                </c:pt>
                <c:pt idx="134">
                  <c:v>34243</c:v>
                </c:pt>
                <c:pt idx="135">
                  <c:v>34250</c:v>
                </c:pt>
                <c:pt idx="136">
                  <c:v>34257</c:v>
                </c:pt>
                <c:pt idx="137">
                  <c:v>34264</c:v>
                </c:pt>
                <c:pt idx="138">
                  <c:v>34271</c:v>
                </c:pt>
                <c:pt idx="139">
                  <c:v>34278</c:v>
                </c:pt>
                <c:pt idx="140">
                  <c:v>34285</c:v>
                </c:pt>
                <c:pt idx="141">
                  <c:v>34292</c:v>
                </c:pt>
                <c:pt idx="142">
                  <c:v>34299</c:v>
                </c:pt>
                <c:pt idx="143">
                  <c:v>34306</c:v>
                </c:pt>
                <c:pt idx="144">
                  <c:v>34313</c:v>
                </c:pt>
                <c:pt idx="145">
                  <c:v>34320</c:v>
                </c:pt>
                <c:pt idx="146">
                  <c:v>34327</c:v>
                </c:pt>
                <c:pt idx="147">
                  <c:v>34334</c:v>
                </c:pt>
                <c:pt idx="148">
                  <c:v>34341</c:v>
                </c:pt>
                <c:pt idx="149">
                  <c:v>34348</c:v>
                </c:pt>
                <c:pt idx="150">
                  <c:v>34355</c:v>
                </c:pt>
                <c:pt idx="151">
                  <c:v>34362</c:v>
                </c:pt>
                <c:pt idx="152">
                  <c:v>34369</c:v>
                </c:pt>
                <c:pt idx="153">
                  <c:v>34376</c:v>
                </c:pt>
                <c:pt idx="154">
                  <c:v>34383</c:v>
                </c:pt>
                <c:pt idx="155">
                  <c:v>34390</c:v>
                </c:pt>
                <c:pt idx="156">
                  <c:v>34397</c:v>
                </c:pt>
                <c:pt idx="157">
                  <c:v>34404</c:v>
                </c:pt>
                <c:pt idx="158">
                  <c:v>34411</c:v>
                </c:pt>
                <c:pt idx="159">
                  <c:v>34418</c:v>
                </c:pt>
                <c:pt idx="160">
                  <c:v>34425</c:v>
                </c:pt>
                <c:pt idx="161">
                  <c:v>34432</c:v>
                </c:pt>
                <c:pt idx="162">
                  <c:v>34439</c:v>
                </c:pt>
                <c:pt idx="163">
                  <c:v>34446</c:v>
                </c:pt>
                <c:pt idx="164">
                  <c:v>34453</c:v>
                </c:pt>
                <c:pt idx="165">
                  <c:v>34460</c:v>
                </c:pt>
                <c:pt idx="166">
                  <c:v>34467</c:v>
                </c:pt>
                <c:pt idx="167">
                  <c:v>34474</c:v>
                </c:pt>
                <c:pt idx="168">
                  <c:v>34481</c:v>
                </c:pt>
                <c:pt idx="169">
                  <c:v>34488</c:v>
                </c:pt>
                <c:pt idx="170">
                  <c:v>34495</c:v>
                </c:pt>
                <c:pt idx="171">
                  <c:v>34502</c:v>
                </c:pt>
                <c:pt idx="172">
                  <c:v>34509</c:v>
                </c:pt>
                <c:pt idx="173">
                  <c:v>34516</c:v>
                </c:pt>
                <c:pt idx="174">
                  <c:v>34523</c:v>
                </c:pt>
                <c:pt idx="175">
                  <c:v>34530</c:v>
                </c:pt>
                <c:pt idx="176">
                  <c:v>34537</c:v>
                </c:pt>
                <c:pt idx="177">
                  <c:v>34544</c:v>
                </c:pt>
                <c:pt idx="178">
                  <c:v>34551</c:v>
                </c:pt>
                <c:pt idx="179">
                  <c:v>34558</c:v>
                </c:pt>
                <c:pt idx="180">
                  <c:v>34565</c:v>
                </c:pt>
                <c:pt idx="181">
                  <c:v>34572</c:v>
                </c:pt>
                <c:pt idx="182">
                  <c:v>34579</c:v>
                </c:pt>
                <c:pt idx="183">
                  <c:v>34586</c:v>
                </c:pt>
                <c:pt idx="184">
                  <c:v>34593</c:v>
                </c:pt>
                <c:pt idx="185">
                  <c:v>34600</c:v>
                </c:pt>
                <c:pt idx="186">
                  <c:v>34607</c:v>
                </c:pt>
                <c:pt idx="187">
                  <c:v>34614</c:v>
                </c:pt>
                <c:pt idx="188">
                  <c:v>34621</c:v>
                </c:pt>
                <c:pt idx="189">
                  <c:v>34628</c:v>
                </c:pt>
                <c:pt idx="190">
                  <c:v>34635</c:v>
                </c:pt>
                <c:pt idx="191">
                  <c:v>34642</c:v>
                </c:pt>
                <c:pt idx="192">
                  <c:v>34649</c:v>
                </c:pt>
                <c:pt idx="193">
                  <c:v>34656</c:v>
                </c:pt>
                <c:pt idx="194">
                  <c:v>34663</c:v>
                </c:pt>
                <c:pt idx="195">
                  <c:v>34670</c:v>
                </c:pt>
                <c:pt idx="196">
                  <c:v>34677</c:v>
                </c:pt>
                <c:pt idx="197">
                  <c:v>34684</c:v>
                </c:pt>
                <c:pt idx="198">
                  <c:v>34691</c:v>
                </c:pt>
                <c:pt idx="199">
                  <c:v>34698</c:v>
                </c:pt>
                <c:pt idx="200">
                  <c:v>34705</c:v>
                </c:pt>
                <c:pt idx="201">
                  <c:v>34712</c:v>
                </c:pt>
                <c:pt idx="202">
                  <c:v>34719</c:v>
                </c:pt>
                <c:pt idx="203">
                  <c:v>34726</c:v>
                </c:pt>
                <c:pt idx="204">
                  <c:v>34733</c:v>
                </c:pt>
                <c:pt idx="205">
                  <c:v>34740</c:v>
                </c:pt>
                <c:pt idx="206">
                  <c:v>34747</c:v>
                </c:pt>
                <c:pt idx="207">
                  <c:v>34754</c:v>
                </c:pt>
                <c:pt idx="208">
                  <c:v>34761</c:v>
                </c:pt>
                <c:pt idx="209">
                  <c:v>34768</c:v>
                </c:pt>
                <c:pt idx="210">
                  <c:v>34775</c:v>
                </c:pt>
                <c:pt idx="211">
                  <c:v>34782</c:v>
                </c:pt>
                <c:pt idx="212">
                  <c:v>34789</c:v>
                </c:pt>
                <c:pt idx="213">
                  <c:v>34796</c:v>
                </c:pt>
                <c:pt idx="214">
                  <c:v>34803</c:v>
                </c:pt>
                <c:pt idx="215">
                  <c:v>34810</c:v>
                </c:pt>
                <c:pt idx="216">
                  <c:v>34817</c:v>
                </c:pt>
                <c:pt idx="217">
                  <c:v>34824</c:v>
                </c:pt>
                <c:pt idx="218">
                  <c:v>34831</c:v>
                </c:pt>
                <c:pt idx="219">
                  <c:v>34838</c:v>
                </c:pt>
                <c:pt idx="220">
                  <c:v>34845</c:v>
                </c:pt>
                <c:pt idx="221">
                  <c:v>34852</c:v>
                </c:pt>
                <c:pt idx="222">
                  <c:v>34859</c:v>
                </c:pt>
                <c:pt idx="223">
                  <c:v>34866</c:v>
                </c:pt>
                <c:pt idx="224">
                  <c:v>34873</c:v>
                </c:pt>
                <c:pt idx="225">
                  <c:v>34880</c:v>
                </c:pt>
                <c:pt idx="226">
                  <c:v>34887</c:v>
                </c:pt>
                <c:pt idx="227">
                  <c:v>34894</c:v>
                </c:pt>
                <c:pt idx="228">
                  <c:v>34901</c:v>
                </c:pt>
                <c:pt idx="229">
                  <c:v>34908</c:v>
                </c:pt>
                <c:pt idx="230">
                  <c:v>34915</c:v>
                </c:pt>
                <c:pt idx="231">
                  <c:v>34922</c:v>
                </c:pt>
                <c:pt idx="232">
                  <c:v>34929</c:v>
                </c:pt>
                <c:pt idx="233">
                  <c:v>34936</c:v>
                </c:pt>
                <c:pt idx="234">
                  <c:v>34943</c:v>
                </c:pt>
                <c:pt idx="235">
                  <c:v>34950</c:v>
                </c:pt>
                <c:pt idx="236">
                  <c:v>34957</c:v>
                </c:pt>
                <c:pt idx="237">
                  <c:v>34964</c:v>
                </c:pt>
                <c:pt idx="238">
                  <c:v>34971</c:v>
                </c:pt>
                <c:pt idx="239">
                  <c:v>34978</c:v>
                </c:pt>
                <c:pt idx="240">
                  <c:v>34985</c:v>
                </c:pt>
                <c:pt idx="241">
                  <c:v>34992</c:v>
                </c:pt>
                <c:pt idx="242">
                  <c:v>34999</c:v>
                </c:pt>
                <c:pt idx="243">
                  <c:v>35006</c:v>
                </c:pt>
                <c:pt idx="244">
                  <c:v>35013</c:v>
                </c:pt>
                <c:pt idx="245">
                  <c:v>35020</c:v>
                </c:pt>
                <c:pt idx="246">
                  <c:v>35027</c:v>
                </c:pt>
                <c:pt idx="247">
                  <c:v>35034</c:v>
                </c:pt>
                <c:pt idx="248">
                  <c:v>35041</c:v>
                </c:pt>
                <c:pt idx="249">
                  <c:v>35048</c:v>
                </c:pt>
                <c:pt idx="250">
                  <c:v>35055</c:v>
                </c:pt>
                <c:pt idx="251">
                  <c:v>35062</c:v>
                </c:pt>
                <c:pt idx="252">
                  <c:v>35069</c:v>
                </c:pt>
                <c:pt idx="253">
                  <c:v>35076</c:v>
                </c:pt>
                <c:pt idx="254">
                  <c:v>35083</c:v>
                </c:pt>
                <c:pt idx="255">
                  <c:v>35090</c:v>
                </c:pt>
                <c:pt idx="256">
                  <c:v>35097</c:v>
                </c:pt>
                <c:pt idx="257">
                  <c:v>35104</c:v>
                </c:pt>
                <c:pt idx="258">
                  <c:v>35111</c:v>
                </c:pt>
                <c:pt idx="259">
                  <c:v>35118</c:v>
                </c:pt>
                <c:pt idx="260">
                  <c:v>35125</c:v>
                </c:pt>
                <c:pt idx="261">
                  <c:v>35132</c:v>
                </c:pt>
                <c:pt idx="262">
                  <c:v>35139</c:v>
                </c:pt>
                <c:pt idx="263">
                  <c:v>35146</c:v>
                </c:pt>
                <c:pt idx="264">
                  <c:v>35153</c:v>
                </c:pt>
                <c:pt idx="265">
                  <c:v>35160</c:v>
                </c:pt>
                <c:pt idx="266">
                  <c:v>35167</c:v>
                </c:pt>
                <c:pt idx="267">
                  <c:v>35174</c:v>
                </c:pt>
                <c:pt idx="268">
                  <c:v>35181</c:v>
                </c:pt>
                <c:pt idx="269">
                  <c:v>35188</c:v>
                </c:pt>
                <c:pt idx="270">
                  <c:v>35195</c:v>
                </c:pt>
                <c:pt idx="271">
                  <c:v>35202</c:v>
                </c:pt>
                <c:pt idx="272">
                  <c:v>35209</c:v>
                </c:pt>
                <c:pt idx="273">
                  <c:v>35216</c:v>
                </c:pt>
                <c:pt idx="274">
                  <c:v>35223</c:v>
                </c:pt>
                <c:pt idx="275">
                  <c:v>35230</c:v>
                </c:pt>
                <c:pt idx="276">
                  <c:v>35237</c:v>
                </c:pt>
                <c:pt idx="277">
                  <c:v>35244</c:v>
                </c:pt>
                <c:pt idx="278">
                  <c:v>35251</c:v>
                </c:pt>
                <c:pt idx="279">
                  <c:v>35258</c:v>
                </c:pt>
                <c:pt idx="280">
                  <c:v>35265</c:v>
                </c:pt>
                <c:pt idx="281">
                  <c:v>35272</c:v>
                </c:pt>
                <c:pt idx="282">
                  <c:v>35279</c:v>
                </c:pt>
                <c:pt idx="283">
                  <c:v>35286</c:v>
                </c:pt>
                <c:pt idx="284">
                  <c:v>35293</c:v>
                </c:pt>
                <c:pt idx="285">
                  <c:v>35300</c:v>
                </c:pt>
                <c:pt idx="286">
                  <c:v>35307</c:v>
                </c:pt>
                <c:pt idx="287">
                  <c:v>35314</c:v>
                </c:pt>
                <c:pt idx="288">
                  <c:v>35321</c:v>
                </c:pt>
                <c:pt idx="289">
                  <c:v>35328</c:v>
                </c:pt>
                <c:pt idx="290">
                  <c:v>35335</c:v>
                </c:pt>
                <c:pt idx="291">
                  <c:v>35342</c:v>
                </c:pt>
                <c:pt idx="292">
                  <c:v>35349</c:v>
                </c:pt>
                <c:pt idx="293">
                  <c:v>35356</c:v>
                </c:pt>
                <c:pt idx="294">
                  <c:v>35363</c:v>
                </c:pt>
                <c:pt idx="295">
                  <c:v>35370</c:v>
                </c:pt>
                <c:pt idx="296">
                  <c:v>35377</c:v>
                </c:pt>
                <c:pt idx="297">
                  <c:v>35384</c:v>
                </c:pt>
                <c:pt idx="298">
                  <c:v>35391</c:v>
                </c:pt>
                <c:pt idx="299">
                  <c:v>35398</c:v>
                </c:pt>
                <c:pt idx="300">
                  <c:v>35405</c:v>
                </c:pt>
                <c:pt idx="301">
                  <c:v>35412</c:v>
                </c:pt>
                <c:pt idx="302">
                  <c:v>35419</c:v>
                </c:pt>
                <c:pt idx="303">
                  <c:v>35426</c:v>
                </c:pt>
                <c:pt idx="304">
                  <c:v>35433</c:v>
                </c:pt>
                <c:pt idx="305">
                  <c:v>35440</c:v>
                </c:pt>
                <c:pt idx="306">
                  <c:v>35447</c:v>
                </c:pt>
                <c:pt idx="307">
                  <c:v>35454</c:v>
                </c:pt>
                <c:pt idx="308">
                  <c:v>35461</c:v>
                </c:pt>
                <c:pt idx="309">
                  <c:v>35468</c:v>
                </c:pt>
                <c:pt idx="310">
                  <c:v>35475</c:v>
                </c:pt>
                <c:pt idx="311">
                  <c:v>35482</c:v>
                </c:pt>
                <c:pt idx="312">
                  <c:v>35489</c:v>
                </c:pt>
                <c:pt idx="313">
                  <c:v>35496</c:v>
                </c:pt>
                <c:pt idx="314">
                  <c:v>35503</c:v>
                </c:pt>
                <c:pt idx="315">
                  <c:v>35510</c:v>
                </c:pt>
                <c:pt idx="316">
                  <c:v>35517</c:v>
                </c:pt>
                <c:pt idx="317">
                  <c:v>35524</c:v>
                </c:pt>
                <c:pt idx="318">
                  <c:v>35531</c:v>
                </c:pt>
                <c:pt idx="319">
                  <c:v>35538</c:v>
                </c:pt>
                <c:pt idx="320">
                  <c:v>35545</c:v>
                </c:pt>
                <c:pt idx="321">
                  <c:v>35552</c:v>
                </c:pt>
                <c:pt idx="322">
                  <c:v>35559</c:v>
                </c:pt>
                <c:pt idx="323">
                  <c:v>35566</c:v>
                </c:pt>
                <c:pt idx="324">
                  <c:v>35573</c:v>
                </c:pt>
                <c:pt idx="325">
                  <c:v>35580</c:v>
                </c:pt>
                <c:pt idx="326">
                  <c:v>35587</c:v>
                </c:pt>
                <c:pt idx="327">
                  <c:v>35594</c:v>
                </c:pt>
                <c:pt idx="328">
                  <c:v>35601</c:v>
                </c:pt>
                <c:pt idx="329">
                  <c:v>35608</c:v>
                </c:pt>
                <c:pt idx="330">
                  <c:v>35615</c:v>
                </c:pt>
                <c:pt idx="331">
                  <c:v>35622</c:v>
                </c:pt>
                <c:pt idx="332">
                  <c:v>35629</c:v>
                </c:pt>
                <c:pt idx="333">
                  <c:v>35636</c:v>
                </c:pt>
                <c:pt idx="334">
                  <c:v>35643</c:v>
                </c:pt>
                <c:pt idx="335">
                  <c:v>35650</c:v>
                </c:pt>
                <c:pt idx="336">
                  <c:v>35657</c:v>
                </c:pt>
                <c:pt idx="337">
                  <c:v>35664</c:v>
                </c:pt>
                <c:pt idx="338">
                  <c:v>35671</c:v>
                </c:pt>
                <c:pt idx="339">
                  <c:v>35678</c:v>
                </c:pt>
                <c:pt idx="340">
                  <c:v>35685</c:v>
                </c:pt>
                <c:pt idx="341">
                  <c:v>35692</c:v>
                </c:pt>
                <c:pt idx="342">
                  <c:v>35699</c:v>
                </c:pt>
                <c:pt idx="343">
                  <c:v>35706</c:v>
                </c:pt>
                <c:pt idx="344">
                  <c:v>35713</c:v>
                </c:pt>
                <c:pt idx="345">
                  <c:v>35720</c:v>
                </c:pt>
                <c:pt idx="346">
                  <c:v>35727</c:v>
                </c:pt>
                <c:pt idx="347">
                  <c:v>35734</c:v>
                </c:pt>
                <c:pt idx="348">
                  <c:v>35741</c:v>
                </c:pt>
                <c:pt idx="349">
                  <c:v>35748</c:v>
                </c:pt>
                <c:pt idx="350">
                  <c:v>35755</c:v>
                </c:pt>
                <c:pt idx="351">
                  <c:v>35762</c:v>
                </c:pt>
                <c:pt idx="352">
                  <c:v>35769</c:v>
                </c:pt>
                <c:pt idx="353">
                  <c:v>35776</c:v>
                </c:pt>
                <c:pt idx="354">
                  <c:v>35783</c:v>
                </c:pt>
                <c:pt idx="355">
                  <c:v>35790</c:v>
                </c:pt>
                <c:pt idx="356">
                  <c:v>35797</c:v>
                </c:pt>
                <c:pt idx="357">
                  <c:v>35804</c:v>
                </c:pt>
                <c:pt idx="358">
                  <c:v>35811</c:v>
                </c:pt>
                <c:pt idx="359">
                  <c:v>35818</c:v>
                </c:pt>
                <c:pt idx="360">
                  <c:v>35825</c:v>
                </c:pt>
                <c:pt idx="361">
                  <c:v>35832</c:v>
                </c:pt>
                <c:pt idx="362">
                  <c:v>35839</c:v>
                </c:pt>
                <c:pt idx="363">
                  <c:v>35846</c:v>
                </c:pt>
                <c:pt idx="364">
                  <c:v>35853</c:v>
                </c:pt>
                <c:pt idx="365">
                  <c:v>35860</c:v>
                </c:pt>
                <c:pt idx="366">
                  <c:v>35867</c:v>
                </c:pt>
                <c:pt idx="367">
                  <c:v>35874</c:v>
                </c:pt>
                <c:pt idx="368">
                  <c:v>35881</c:v>
                </c:pt>
                <c:pt idx="369">
                  <c:v>35888</c:v>
                </c:pt>
                <c:pt idx="370">
                  <c:v>35895</c:v>
                </c:pt>
                <c:pt idx="371">
                  <c:v>35902</c:v>
                </c:pt>
                <c:pt idx="372">
                  <c:v>35909</c:v>
                </c:pt>
                <c:pt idx="373">
                  <c:v>35916</c:v>
                </c:pt>
                <c:pt idx="374">
                  <c:v>35923</c:v>
                </c:pt>
                <c:pt idx="375">
                  <c:v>35930</c:v>
                </c:pt>
                <c:pt idx="376">
                  <c:v>35937</c:v>
                </c:pt>
                <c:pt idx="377">
                  <c:v>35944</c:v>
                </c:pt>
                <c:pt idx="378">
                  <c:v>35951</c:v>
                </c:pt>
                <c:pt idx="379">
                  <c:v>35958</c:v>
                </c:pt>
                <c:pt idx="380">
                  <c:v>35965</c:v>
                </c:pt>
                <c:pt idx="381">
                  <c:v>35972</c:v>
                </c:pt>
                <c:pt idx="382">
                  <c:v>35979</c:v>
                </c:pt>
                <c:pt idx="383">
                  <c:v>35986</c:v>
                </c:pt>
                <c:pt idx="384">
                  <c:v>35993</c:v>
                </c:pt>
                <c:pt idx="385">
                  <c:v>36000</c:v>
                </c:pt>
                <c:pt idx="386">
                  <c:v>36007</c:v>
                </c:pt>
                <c:pt idx="387">
                  <c:v>36014</c:v>
                </c:pt>
                <c:pt idx="388">
                  <c:v>36021</c:v>
                </c:pt>
                <c:pt idx="389">
                  <c:v>36028</c:v>
                </c:pt>
                <c:pt idx="390">
                  <c:v>36035</c:v>
                </c:pt>
                <c:pt idx="391">
                  <c:v>36042</c:v>
                </c:pt>
                <c:pt idx="392">
                  <c:v>36049</c:v>
                </c:pt>
                <c:pt idx="393">
                  <c:v>36056</c:v>
                </c:pt>
                <c:pt idx="394">
                  <c:v>36063</c:v>
                </c:pt>
                <c:pt idx="395">
                  <c:v>36070</c:v>
                </c:pt>
                <c:pt idx="396">
                  <c:v>36077</c:v>
                </c:pt>
                <c:pt idx="397">
                  <c:v>36084</c:v>
                </c:pt>
                <c:pt idx="398">
                  <c:v>36091</c:v>
                </c:pt>
                <c:pt idx="399">
                  <c:v>36098</c:v>
                </c:pt>
                <c:pt idx="400">
                  <c:v>36105</c:v>
                </c:pt>
                <c:pt idx="401">
                  <c:v>36112</c:v>
                </c:pt>
                <c:pt idx="402">
                  <c:v>36119</c:v>
                </c:pt>
                <c:pt idx="403">
                  <c:v>36126</c:v>
                </c:pt>
                <c:pt idx="404">
                  <c:v>36133</c:v>
                </c:pt>
                <c:pt idx="405">
                  <c:v>36140</c:v>
                </c:pt>
                <c:pt idx="406">
                  <c:v>36147</c:v>
                </c:pt>
                <c:pt idx="407">
                  <c:v>36154</c:v>
                </c:pt>
                <c:pt idx="408">
                  <c:v>36161</c:v>
                </c:pt>
                <c:pt idx="409">
                  <c:v>36168</c:v>
                </c:pt>
                <c:pt idx="410">
                  <c:v>36175</c:v>
                </c:pt>
                <c:pt idx="411">
                  <c:v>36182</c:v>
                </c:pt>
                <c:pt idx="412">
                  <c:v>36189</c:v>
                </c:pt>
                <c:pt idx="413">
                  <c:v>36196</c:v>
                </c:pt>
                <c:pt idx="414">
                  <c:v>36203</c:v>
                </c:pt>
                <c:pt idx="415">
                  <c:v>36210</c:v>
                </c:pt>
                <c:pt idx="416">
                  <c:v>36217</c:v>
                </c:pt>
                <c:pt idx="417">
                  <c:v>36224</c:v>
                </c:pt>
                <c:pt idx="418">
                  <c:v>36231</c:v>
                </c:pt>
                <c:pt idx="419">
                  <c:v>36238</c:v>
                </c:pt>
                <c:pt idx="420">
                  <c:v>36245</c:v>
                </c:pt>
                <c:pt idx="421">
                  <c:v>36252</c:v>
                </c:pt>
                <c:pt idx="422">
                  <c:v>36259</c:v>
                </c:pt>
                <c:pt idx="423">
                  <c:v>36266</c:v>
                </c:pt>
                <c:pt idx="424">
                  <c:v>36273</c:v>
                </c:pt>
                <c:pt idx="425">
                  <c:v>36280</c:v>
                </c:pt>
                <c:pt idx="426">
                  <c:v>36287</c:v>
                </c:pt>
                <c:pt idx="427">
                  <c:v>36294</c:v>
                </c:pt>
                <c:pt idx="428">
                  <c:v>36301</c:v>
                </c:pt>
                <c:pt idx="429">
                  <c:v>36308</c:v>
                </c:pt>
                <c:pt idx="430">
                  <c:v>36315</c:v>
                </c:pt>
                <c:pt idx="431">
                  <c:v>36322</c:v>
                </c:pt>
                <c:pt idx="432">
                  <c:v>36329</c:v>
                </c:pt>
                <c:pt idx="433">
                  <c:v>36336</c:v>
                </c:pt>
                <c:pt idx="434">
                  <c:v>36343</c:v>
                </c:pt>
                <c:pt idx="435">
                  <c:v>36350</c:v>
                </c:pt>
                <c:pt idx="436">
                  <c:v>36357</c:v>
                </c:pt>
                <c:pt idx="437">
                  <c:v>36364</c:v>
                </c:pt>
                <c:pt idx="438">
                  <c:v>36371</c:v>
                </c:pt>
                <c:pt idx="439">
                  <c:v>36378</c:v>
                </c:pt>
                <c:pt idx="440">
                  <c:v>36385</c:v>
                </c:pt>
                <c:pt idx="441">
                  <c:v>36392</c:v>
                </c:pt>
                <c:pt idx="442">
                  <c:v>36399</c:v>
                </c:pt>
                <c:pt idx="443">
                  <c:v>36406</c:v>
                </c:pt>
                <c:pt idx="444">
                  <c:v>36413</c:v>
                </c:pt>
                <c:pt idx="445">
                  <c:v>36420</c:v>
                </c:pt>
                <c:pt idx="446">
                  <c:v>36427</c:v>
                </c:pt>
                <c:pt idx="447">
                  <c:v>36434</c:v>
                </c:pt>
                <c:pt idx="448">
                  <c:v>36441</c:v>
                </c:pt>
                <c:pt idx="449">
                  <c:v>36448</c:v>
                </c:pt>
                <c:pt idx="450">
                  <c:v>36455</c:v>
                </c:pt>
                <c:pt idx="451">
                  <c:v>36462</c:v>
                </c:pt>
                <c:pt idx="452">
                  <c:v>36469</c:v>
                </c:pt>
                <c:pt idx="453">
                  <c:v>36476</c:v>
                </c:pt>
                <c:pt idx="454">
                  <c:v>36483</c:v>
                </c:pt>
                <c:pt idx="455">
                  <c:v>36490</c:v>
                </c:pt>
                <c:pt idx="456">
                  <c:v>36497</c:v>
                </c:pt>
                <c:pt idx="457">
                  <c:v>36504</c:v>
                </c:pt>
                <c:pt idx="458">
                  <c:v>36511</c:v>
                </c:pt>
                <c:pt idx="459">
                  <c:v>36518</c:v>
                </c:pt>
                <c:pt idx="460">
                  <c:v>36525</c:v>
                </c:pt>
                <c:pt idx="461">
                  <c:v>36532</c:v>
                </c:pt>
                <c:pt idx="462">
                  <c:v>36539</c:v>
                </c:pt>
                <c:pt idx="463">
                  <c:v>36546</c:v>
                </c:pt>
                <c:pt idx="464">
                  <c:v>36553</c:v>
                </c:pt>
                <c:pt idx="465">
                  <c:v>36560</c:v>
                </c:pt>
                <c:pt idx="466">
                  <c:v>36567</c:v>
                </c:pt>
                <c:pt idx="467">
                  <c:v>36574</c:v>
                </c:pt>
                <c:pt idx="468">
                  <c:v>36581</c:v>
                </c:pt>
                <c:pt idx="469">
                  <c:v>36588</c:v>
                </c:pt>
                <c:pt idx="470">
                  <c:v>36595</c:v>
                </c:pt>
                <c:pt idx="471">
                  <c:v>36602</c:v>
                </c:pt>
                <c:pt idx="472">
                  <c:v>36609</c:v>
                </c:pt>
                <c:pt idx="473">
                  <c:v>36616</c:v>
                </c:pt>
                <c:pt idx="474">
                  <c:v>36623</c:v>
                </c:pt>
                <c:pt idx="475">
                  <c:v>36630</c:v>
                </c:pt>
                <c:pt idx="476">
                  <c:v>36637</c:v>
                </c:pt>
                <c:pt idx="477">
                  <c:v>36644</c:v>
                </c:pt>
                <c:pt idx="478">
                  <c:v>36651</c:v>
                </c:pt>
                <c:pt idx="479">
                  <c:v>36658</c:v>
                </c:pt>
                <c:pt idx="480">
                  <c:v>36665</c:v>
                </c:pt>
                <c:pt idx="481">
                  <c:v>36672</c:v>
                </c:pt>
                <c:pt idx="482">
                  <c:v>36679</c:v>
                </c:pt>
                <c:pt idx="483">
                  <c:v>36686</c:v>
                </c:pt>
                <c:pt idx="484">
                  <c:v>36693</c:v>
                </c:pt>
                <c:pt idx="485">
                  <c:v>36700</c:v>
                </c:pt>
                <c:pt idx="486">
                  <c:v>36707</c:v>
                </c:pt>
                <c:pt idx="487">
                  <c:v>36714</c:v>
                </c:pt>
                <c:pt idx="488">
                  <c:v>36721</c:v>
                </c:pt>
                <c:pt idx="489">
                  <c:v>36728</c:v>
                </c:pt>
                <c:pt idx="490">
                  <c:v>36735</c:v>
                </c:pt>
                <c:pt idx="491">
                  <c:v>36742</c:v>
                </c:pt>
                <c:pt idx="492">
                  <c:v>36749</c:v>
                </c:pt>
                <c:pt idx="493">
                  <c:v>36756</c:v>
                </c:pt>
                <c:pt idx="494">
                  <c:v>36763</c:v>
                </c:pt>
                <c:pt idx="495">
                  <c:v>36770</c:v>
                </c:pt>
                <c:pt idx="496">
                  <c:v>36777</c:v>
                </c:pt>
                <c:pt idx="497">
                  <c:v>36784</c:v>
                </c:pt>
                <c:pt idx="498">
                  <c:v>36791</c:v>
                </c:pt>
                <c:pt idx="499">
                  <c:v>36798</c:v>
                </c:pt>
                <c:pt idx="500">
                  <c:v>36805</c:v>
                </c:pt>
                <c:pt idx="501">
                  <c:v>36812</c:v>
                </c:pt>
                <c:pt idx="502">
                  <c:v>36819</c:v>
                </c:pt>
                <c:pt idx="503">
                  <c:v>36826</c:v>
                </c:pt>
                <c:pt idx="504">
                  <c:v>36833</c:v>
                </c:pt>
                <c:pt idx="505">
                  <c:v>36840</c:v>
                </c:pt>
                <c:pt idx="506">
                  <c:v>36847</c:v>
                </c:pt>
                <c:pt idx="507">
                  <c:v>36854</c:v>
                </c:pt>
                <c:pt idx="508">
                  <c:v>36861</c:v>
                </c:pt>
                <c:pt idx="509">
                  <c:v>36868</c:v>
                </c:pt>
                <c:pt idx="510">
                  <c:v>36875</c:v>
                </c:pt>
                <c:pt idx="511">
                  <c:v>36882</c:v>
                </c:pt>
                <c:pt idx="512">
                  <c:v>36889</c:v>
                </c:pt>
                <c:pt idx="513">
                  <c:v>36896</c:v>
                </c:pt>
                <c:pt idx="514">
                  <c:v>36903</c:v>
                </c:pt>
                <c:pt idx="515">
                  <c:v>36910</c:v>
                </c:pt>
                <c:pt idx="516">
                  <c:v>36917</c:v>
                </c:pt>
                <c:pt idx="517">
                  <c:v>36924</c:v>
                </c:pt>
                <c:pt idx="518">
                  <c:v>36931</c:v>
                </c:pt>
                <c:pt idx="519">
                  <c:v>36938</c:v>
                </c:pt>
                <c:pt idx="520">
                  <c:v>36945</c:v>
                </c:pt>
                <c:pt idx="521">
                  <c:v>36952</c:v>
                </c:pt>
                <c:pt idx="522">
                  <c:v>36959</c:v>
                </c:pt>
                <c:pt idx="523">
                  <c:v>36966</c:v>
                </c:pt>
                <c:pt idx="524">
                  <c:v>36973</c:v>
                </c:pt>
                <c:pt idx="525">
                  <c:v>36980</c:v>
                </c:pt>
                <c:pt idx="526">
                  <c:v>36987</c:v>
                </c:pt>
                <c:pt idx="527">
                  <c:v>36994</c:v>
                </c:pt>
                <c:pt idx="528">
                  <c:v>37001</c:v>
                </c:pt>
                <c:pt idx="529">
                  <c:v>37008</c:v>
                </c:pt>
                <c:pt idx="530">
                  <c:v>37015</c:v>
                </c:pt>
                <c:pt idx="531">
                  <c:v>37022</c:v>
                </c:pt>
                <c:pt idx="532">
                  <c:v>37029</c:v>
                </c:pt>
                <c:pt idx="533">
                  <c:v>37036</c:v>
                </c:pt>
                <c:pt idx="534">
                  <c:v>37043</c:v>
                </c:pt>
                <c:pt idx="535">
                  <c:v>37050</c:v>
                </c:pt>
                <c:pt idx="536">
                  <c:v>37057</c:v>
                </c:pt>
                <c:pt idx="537">
                  <c:v>37064</c:v>
                </c:pt>
                <c:pt idx="538">
                  <c:v>37071</c:v>
                </c:pt>
                <c:pt idx="539">
                  <c:v>37078</c:v>
                </c:pt>
                <c:pt idx="540">
                  <c:v>37085</c:v>
                </c:pt>
                <c:pt idx="541">
                  <c:v>37092</c:v>
                </c:pt>
                <c:pt idx="542">
                  <c:v>37099</c:v>
                </c:pt>
                <c:pt idx="543">
                  <c:v>37106</c:v>
                </c:pt>
                <c:pt idx="544">
                  <c:v>37113</c:v>
                </c:pt>
                <c:pt idx="545">
                  <c:v>37120</c:v>
                </c:pt>
                <c:pt idx="546">
                  <c:v>37127</c:v>
                </c:pt>
                <c:pt idx="547">
                  <c:v>37134</c:v>
                </c:pt>
                <c:pt idx="548">
                  <c:v>37141</c:v>
                </c:pt>
                <c:pt idx="549">
                  <c:v>37148</c:v>
                </c:pt>
                <c:pt idx="550">
                  <c:v>37155</c:v>
                </c:pt>
                <c:pt idx="551">
                  <c:v>37162</c:v>
                </c:pt>
                <c:pt idx="552">
                  <c:v>37169</c:v>
                </c:pt>
                <c:pt idx="553">
                  <c:v>37176</c:v>
                </c:pt>
                <c:pt idx="554">
                  <c:v>37183</c:v>
                </c:pt>
                <c:pt idx="555">
                  <c:v>37190</c:v>
                </c:pt>
                <c:pt idx="556">
                  <c:v>37197</c:v>
                </c:pt>
                <c:pt idx="557">
                  <c:v>37204</c:v>
                </c:pt>
                <c:pt idx="558">
                  <c:v>37211</c:v>
                </c:pt>
                <c:pt idx="559">
                  <c:v>37218</c:v>
                </c:pt>
                <c:pt idx="560">
                  <c:v>37225</c:v>
                </c:pt>
                <c:pt idx="561">
                  <c:v>37232</c:v>
                </c:pt>
                <c:pt idx="562">
                  <c:v>37239</c:v>
                </c:pt>
                <c:pt idx="563">
                  <c:v>37246</c:v>
                </c:pt>
                <c:pt idx="564">
                  <c:v>37253</c:v>
                </c:pt>
                <c:pt idx="565">
                  <c:v>37260</c:v>
                </c:pt>
                <c:pt idx="566">
                  <c:v>37267</c:v>
                </c:pt>
                <c:pt idx="567">
                  <c:v>37274</c:v>
                </c:pt>
                <c:pt idx="568">
                  <c:v>37281</c:v>
                </c:pt>
                <c:pt idx="569">
                  <c:v>37288</c:v>
                </c:pt>
                <c:pt idx="570">
                  <c:v>37295</c:v>
                </c:pt>
                <c:pt idx="571">
                  <c:v>37302</c:v>
                </c:pt>
                <c:pt idx="572">
                  <c:v>37309</c:v>
                </c:pt>
                <c:pt idx="573">
                  <c:v>37316</c:v>
                </c:pt>
                <c:pt idx="574">
                  <c:v>37323</c:v>
                </c:pt>
                <c:pt idx="575">
                  <c:v>37330</c:v>
                </c:pt>
                <c:pt idx="576">
                  <c:v>37337</c:v>
                </c:pt>
                <c:pt idx="577">
                  <c:v>37344</c:v>
                </c:pt>
                <c:pt idx="578">
                  <c:v>37351</c:v>
                </c:pt>
                <c:pt idx="579">
                  <c:v>37358</c:v>
                </c:pt>
                <c:pt idx="580">
                  <c:v>37365</c:v>
                </c:pt>
                <c:pt idx="581">
                  <c:v>37372</c:v>
                </c:pt>
                <c:pt idx="582">
                  <c:v>37379</c:v>
                </c:pt>
                <c:pt idx="583">
                  <c:v>37386</c:v>
                </c:pt>
                <c:pt idx="584">
                  <c:v>37393</c:v>
                </c:pt>
                <c:pt idx="585">
                  <c:v>37400</c:v>
                </c:pt>
                <c:pt idx="586">
                  <c:v>37407</c:v>
                </c:pt>
                <c:pt idx="587">
                  <c:v>37414</c:v>
                </c:pt>
                <c:pt idx="588">
                  <c:v>37421</c:v>
                </c:pt>
                <c:pt idx="589">
                  <c:v>37428</c:v>
                </c:pt>
                <c:pt idx="590">
                  <c:v>37435</c:v>
                </c:pt>
                <c:pt idx="591">
                  <c:v>37442</c:v>
                </c:pt>
                <c:pt idx="592">
                  <c:v>37449</c:v>
                </c:pt>
                <c:pt idx="593">
                  <c:v>37456</c:v>
                </c:pt>
                <c:pt idx="594">
                  <c:v>37463</c:v>
                </c:pt>
                <c:pt idx="595">
                  <c:v>37470</c:v>
                </c:pt>
                <c:pt idx="596">
                  <c:v>37477</c:v>
                </c:pt>
                <c:pt idx="597">
                  <c:v>37484</c:v>
                </c:pt>
                <c:pt idx="598">
                  <c:v>37491</c:v>
                </c:pt>
                <c:pt idx="599">
                  <c:v>37498</c:v>
                </c:pt>
                <c:pt idx="600">
                  <c:v>37505</c:v>
                </c:pt>
                <c:pt idx="601">
                  <c:v>37512</c:v>
                </c:pt>
                <c:pt idx="602">
                  <c:v>37519</c:v>
                </c:pt>
                <c:pt idx="603">
                  <c:v>37526</c:v>
                </c:pt>
                <c:pt idx="604">
                  <c:v>37533</c:v>
                </c:pt>
                <c:pt idx="605">
                  <c:v>37540</c:v>
                </c:pt>
                <c:pt idx="606">
                  <c:v>37547</c:v>
                </c:pt>
                <c:pt idx="607">
                  <c:v>37554</c:v>
                </c:pt>
                <c:pt idx="608">
                  <c:v>37561</c:v>
                </c:pt>
                <c:pt idx="609">
                  <c:v>37568</c:v>
                </c:pt>
                <c:pt idx="610">
                  <c:v>37575</c:v>
                </c:pt>
                <c:pt idx="611">
                  <c:v>37582</c:v>
                </c:pt>
                <c:pt idx="612">
                  <c:v>37589</c:v>
                </c:pt>
                <c:pt idx="613">
                  <c:v>37596</c:v>
                </c:pt>
                <c:pt idx="614">
                  <c:v>37603</c:v>
                </c:pt>
                <c:pt idx="615">
                  <c:v>37610</c:v>
                </c:pt>
                <c:pt idx="616">
                  <c:v>37617</c:v>
                </c:pt>
                <c:pt idx="617">
                  <c:v>37624</c:v>
                </c:pt>
                <c:pt idx="618">
                  <c:v>37631</c:v>
                </c:pt>
                <c:pt idx="619">
                  <c:v>37638</c:v>
                </c:pt>
                <c:pt idx="620">
                  <c:v>37645</c:v>
                </c:pt>
                <c:pt idx="621">
                  <c:v>37652</c:v>
                </c:pt>
                <c:pt idx="622">
                  <c:v>37659</c:v>
                </c:pt>
                <c:pt idx="623">
                  <c:v>37666</c:v>
                </c:pt>
                <c:pt idx="624">
                  <c:v>37673</c:v>
                </c:pt>
                <c:pt idx="625">
                  <c:v>37680</c:v>
                </c:pt>
                <c:pt idx="626">
                  <c:v>37687</c:v>
                </c:pt>
                <c:pt idx="627">
                  <c:v>37694</c:v>
                </c:pt>
                <c:pt idx="628">
                  <c:v>37701</c:v>
                </c:pt>
                <c:pt idx="629">
                  <c:v>37708</c:v>
                </c:pt>
                <c:pt idx="630">
                  <c:v>37715</c:v>
                </c:pt>
                <c:pt idx="631">
                  <c:v>37722</c:v>
                </c:pt>
                <c:pt idx="632">
                  <c:v>37729</c:v>
                </c:pt>
                <c:pt idx="633">
                  <c:v>37736</c:v>
                </c:pt>
                <c:pt idx="634">
                  <c:v>37743</c:v>
                </c:pt>
                <c:pt idx="635">
                  <c:v>37750</c:v>
                </c:pt>
                <c:pt idx="636">
                  <c:v>37757</c:v>
                </c:pt>
                <c:pt idx="637">
                  <c:v>37764</c:v>
                </c:pt>
                <c:pt idx="638">
                  <c:v>37771</c:v>
                </c:pt>
                <c:pt idx="639">
                  <c:v>37778</c:v>
                </c:pt>
                <c:pt idx="640">
                  <c:v>37785</c:v>
                </c:pt>
                <c:pt idx="641">
                  <c:v>37792</c:v>
                </c:pt>
                <c:pt idx="642">
                  <c:v>37799</c:v>
                </c:pt>
                <c:pt idx="643">
                  <c:v>37806</c:v>
                </c:pt>
                <c:pt idx="644">
                  <c:v>37813</c:v>
                </c:pt>
                <c:pt idx="645">
                  <c:v>37820</c:v>
                </c:pt>
                <c:pt idx="646">
                  <c:v>37827</c:v>
                </c:pt>
                <c:pt idx="647">
                  <c:v>37834</c:v>
                </c:pt>
                <c:pt idx="648">
                  <c:v>37841</c:v>
                </c:pt>
                <c:pt idx="649">
                  <c:v>37848</c:v>
                </c:pt>
                <c:pt idx="650">
                  <c:v>37855</c:v>
                </c:pt>
                <c:pt idx="651">
                  <c:v>37862</c:v>
                </c:pt>
                <c:pt idx="652">
                  <c:v>37869</c:v>
                </c:pt>
                <c:pt idx="653">
                  <c:v>37876</c:v>
                </c:pt>
                <c:pt idx="654">
                  <c:v>37883</c:v>
                </c:pt>
                <c:pt idx="655">
                  <c:v>37890</c:v>
                </c:pt>
                <c:pt idx="656">
                  <c:v>37897</c:v>
                </c:pt>
                <c:pt idx="657">
                  <c:v>37904</c:v>
                </c:pt>
                <c:pt idx="658">
                  <c:v>37911</c:v>
                </c:pt>
                <c:pt idx="659">
                  <c:v>37918</c:v>
                </c:pt>
                <c:pt idx="660">
                  <c:v>37925</c:v>
                </c:pt>
                <c:pt idx="661">
                  <c:v>37932</c:v>
                </c:pt>
                <c:pt idx="662">
                  <c:v>37939</c:v>
                </c:pt>
                <c:pt idx="663">
                  <c:v>37946</c:v>
                </c:pt>
                <c:pt idx="664">
                  <c:v>37953</c:v>
                </c:pt>
                <c:pt idx="665">
                  <c:v>37960</c:v>
                </c:pt>
                <c:pt idx="666">
                  <c:v>37967</c:v>
                </c:pt>
                <c:pt idx="667">
                  <c:v>37974</c:v>
                </c:pt>
                <c:pt idx="668">
                  <c:v>37981</c:v>
                </c:pt>
                <c:pt idx="669">
                  <c:v>37988</c:v>
                </c:pt>
                <c:pt idx="670">
                  <c:v>37995</c:v>
                </c:pt>
                <c:pt idx="671">
                  <c:v>38002</c:v>
                </c:pt>
                <c:pt idx="672">
                  <c:v>38009</c:v>
                </c:pt>
                <c:pt idx="673">
                  <c:v>38016</c:v>
                </c:pt>
                <c:pt idx="674">
                  <c:v>38023</c:v>
                </c:pt>
                <c:pt idx="675">
                  <c:v>38030</c:v>
                </c:pt>
                <c:pt idx="676">
                  <c:v>38037</c:v>
                </c:pt>
                <c:pt idx="677">
                  <c:v>38044</c:v>
                </c:pt>
                <c:pt idx="678">
                  <c:v>38051</c:v>
                </c:pt>
                <c:pt idx="679">
                  <c:v>38058</c:v>
                </c:pt>
                <c:pt idx="680">
                  <c:v>38065</c:v>
                </c:pt>
                <c:pt idx="681">
                  <c:v>38072</c:v>
                </c:pt>
                <c:pt idx="682">
                  <c:v>38079</c:v>
                </c:pt>
                <c:pt idx="683">
                  <c:v>38086</c:v>
                </c:pt>
                <c:pt idx="684">
                  <c:v>38093</c:v>
                </c:pt>
                <c:pt idx="685">
                  <c:v>38100</c:v>
                </c:pt>
                <c:pt idx="686">
                  <c:v>38107</c:v>
                </c:pt>
                <c:pt idx="687">
                  <c:v>38114</c:v>
                </c:pt>
                <c:pt idx="688">
                  <c:v>38121</c:v>
                </c:pt>
                <c:pt idx="689">
                  <c:v>38128</c:v>
                </c:pt>
                <c:pt idx="690">
                  <c:v>38135</c:v>
                </c:pt>
                <c:pt idx="691">
                  <c:v>38142</c:v>
                </c:pt>
                <c:pt idx="692">
                  <c:v>38149</c:v>
                </c:pt>
                <c:pt idx="693">
                  <c:v>38156</c:v>
                </c:pt>
                <c:pt idx="694">
                  <c:v>38163</c:v>
                </c:pt>
                <c:pt idx="695">
                  <c:v>38170</c:v>
                </c:pt>
                <c:pt idx="696">
                  <c:v>38177</c:v>
                </c:pt>
                <c:pt idx="697">
                  <c:v>38184</c:v>
                </c:pt>
                <c:pt idx="698">
                  <c:v>38191</c:v>
                </c:pt>
                <c:pt idx="699">
                  <c:v>38198</c:v>
                </c:pt>
                <c:pt idx="700">
                  <c:v>38205</c:v>
                </c:pt>
                <c:pt idx="701">
                  <c:v>38212</c:v>
                </c:pt>
                <c:pt idx="702">
                  <c:v>38219</c:v>
                </c:pt>
                <c:pt idx="703">
                  <c:v>38226</c:v>
                </c:pt>
                <c:pt idx="704">
                  <c:v>38233</c:v>
                </c:pt>
                <c:pt idx="705">
                  <c:v>38240</c:v>
                </c:pt>
                <c:pt idx="706">
                  <c:v>38247</c:v>
                </c:pt>
                <c:pt idx="707">
                  <c:v>38254</c:v>
                </c:pt>
                <c:pt idx="708">
                  <c:v>38261</c:v>
                </c:pt>
                <c:pt idx="709">
                  <c:v>38268</c:v>
                </c:pt>
                <c:pt idx="710">
                  <c:v>38275</c:v>
                </c:pt>
                <c:pt idx="711">
                  <c:v>38282</c:v>
                </c:pt>
                <c:pt idx="712">
                  <c:v>38289</c:v>
                </c:pt>
                <c:pt idx="713">
                  <c:v>38296</c:v>
                </c:pt>
                <c:pt idx="714">
                  <c:v>38303</c:v>
                </c:pt>
                <c:pt idx="715">
                  <c:v>38310</c:v>
                </c:pt>
                <c:pt idx="716">
                  <c:v>38317</c:v>
                </c:pt>
                <c:pt idx="717">
                  <c:v>38324</c:v>
                </c:pt>
                <c:pt idx="718">
                  <c:v>38331</c:v>
                </c:pt>
                <c:pt idx="719">
                  <c:v>38338</c:v>
                </c:pt>
                <c:pt idx="720">
                  <c:v>38345</c:v>
                </c:pt>
                <c:pt idx="721">
                  <c:v>38352</c:v>
                </c:pt>
                <c:pt idx="722">
                  <c:v>38359</c:v>
                </c:pt>
                <c:pt idx="723">
                  <c:v>38366</c:v>
                </c:pt>
                <c:pt idx="724">
                  <c:v>38373</c:v>
                </c:pt>
                <c:pt idx="725">
                  <c:v>38380</c:v>
                </c:pt>
                <c:pt idx="726">
                  <c:v>38387</c:v>
                </c:pt>
                <c:pt idx="727">
                  <c:v>38394</c:v>
                </c:pt>
                <c:pt idx="728">
                  <c:v>38401</c:v>
                </c:pt>
                <c:pt idx="729">
                  <c:v>38408</c:v>
                </c:pt>
                <c:pt idx="730">
                  <c:v>38415</c:v>
                </c:pt>
                <c:pt idx="731">
                  <c:v>38422</c:v>
                </c:pt>
                <c:pt idx="732">
                  <c:v>38429</c:v>
                </c:pt>
                <c:pt idx="733">
                  <c:v>38436</c:v>
                </c:pt>
                <c:pt idx="734">
                  <c:v>38443</c:v>
                </c:pt>
                <c:pt idx="735">
                  <c:v>38450</c:v>
                </c:pt>
                <c:pt idx="736">
                  <c:v>38457</c:v>
                </c:pt>
                <c:pt idx="737">
                  <c:v>38464</c:v>
                </c:pt>
                <c:pt idx="738">
                  <c:v>38471</c:v>
                </c:pt>
                <c:pt idx="739">
                  <c:v>38478</c:v>
                </c:pt>
                <c:pt idx="740">
                  <c:v>38485</c:v>
                </c:pt>
                <c:pt idx="741">
                  <c:v>38492</c:v>
                </c:pt>
                <c:pt idx="742">
                  <c:v>38499</c:v>
                </c:pt>
                <c:pt idx="743">
                  <c:v>38506</c:v>
                </c:pt>
                <c:pt idx="744">
                  <c:v>38513</c:v>
                </c:pt>
                <c:pt idx="745">
                  <c:v>38520</c:v>
                </c:pt>
                <c:pt idx="746">
                  <c:v>38527</c:v>
                </c:pt>
                <c:pt idx="747">
                  <c:v>38534</c:v>
                </c:pt>
                <c:pt idx="748">
                  <c:v>38541</c:v>
                </c:pt>
                <c:pt idx="749">
                  <c:v>38548</c:v>
                </c:pt>
                <c:pt idx="750">
                  <c:v>38555</c:v>
                </c:pt>
                <c:pt idx="751">
                  <c:v>38562</c:v>
                </c:pt>
                <c:pt idx="752">
                  <c:v>38569</c:v>
                </c:pt>
                <c:pt idx="753">
                  <c:v>38576</c:v>
                </c:pt>
                <c:pt idx="754">
                  <c:v>38583</c:v>
                </c:pt>
                <c:pt idx="755">
                  <c:v>38590</c:v>
                </c:pt>
                <c:pt idx="756">
                  <c:v>38597</c:v>
                </c:pt>
                <c:pt idx="757">
                  <c:v>38604</c:v>
                </c:pt>
                <c:pt idx="758">
                  <c:v>38611</c:v>
                </c:pt>
                <c:pt idx="759">
                  <c:v>38618</c:v>
                </c:pt>
                <c:pt idx="760">
                  <c:v>38625</c:v>
                </c:pt>
                <c:pt idx="761">
                  <c:v>38632</c:v>
                </c:pt>
                <c:pt idx="762">
                  <c:v>38639</c:v>
                </c:pt>
                <c:pt idx="763">
                  <c:v>38646</c:v>
                </c:pt>
                <c:pt idx="764">
                  <c:v>38653</c:v>
                </c:pt>
                <c:pt idx="765">
                  <c:v>38660</c:v>
                </c:pt>
                <c:pt idx="766">
                  <c:v>38667</c:v>
                </c:pt>
                <c:pt idx="767">
                  <c:v>38674</c:v>
                </c:pt>
                <c:pt idx="768">
                  <c:v>38681</c:v>
                </c:pt>
                <c:pt idx="769">
                  <c:v>38688</c:v>
                </c:pt>
                <c:pt idx="770">
                  <c:v>38695</c:v>
                </c:pt>
                <c:pt idx="771">
                  <c:v>38702</c:v>
                </c:pt>
                <c:pt idx="772">
                  <c:v>38709</c:v>
                </c:pt>
                <c:pt idx="773">
                  <c:v>38716</c:v>
                </c:pt>
                <c:pt idx="774">
                  <c:v>38723</c:v>
                </c:pt>
                <c:pt idx="775">
                  <c:v>38730</c:v>
                </c:pt>
                <c:pt idx="776">
                  <c:v>38737</c:v>
                </c:pt>
                <c:pt idx="777">
                  <c:v>38744</c:v>
                </c:pt>
                <c:pt idx="778">
                  <c:v>38751</c:v>
                </c:pt>
                <c:pt idx="779">
                  <c:v>38758</c:v>
                </c:pt>
                <c:pt idx="780">
                  <c:v>38765</c:v>
                </c:pt>
                <c:pt idx="781">
                  <c:v>38772</c:v>
                </c:pt>
                <c:pt idx="782">
                  <c:v>38779</c:v>
                </c:pt>
                <c:pt idx="783">
                  <c:v>38786</c:v>
                </c:pt>
                <c:pt idx="784">
                  <c:v>38793</c:v>
                </c:pt>
                <c:pt idx="785">
                  <c:v>38800</c:v>
                </c:pt>
                <c:pt idx="786">
                  <c:v>38807</c:v>
                </c:pt>
                <c:pt idx="787">
                  <c:v>38814</c:v>
                </c:pt>
                <c:pt idx="788">
                  <c:v>38821</c:v>
                </c:pt>
                <c:pt idx="789">
                  <c:v>38828</c:v>
                </c:pt>
                <c:pt idx="790">
                  <c:v>38835</c:v>
                </c:pt>
                <c:pt idx="791">
                  <c:v>38842</c:v>
                </c:pt>
                <c:pt idx="792">
                  <c:v>38849</c:v>
                </c:pt>
                <c:pt idx="793">
                  <c:v>38856</c:v>
                </c:pt>
                <c:pt idx="794">
                  <c:v>38863</c:v>
                </c:pt>
                <c:pt idx="795">
                  <c:v>38870</c:v>
                </c:pt>
                <c:pt idx="796">
                  <c:v>38877</c:v>
                </c:pt>
                <c:pt idx="797">
                  <c:v>38884</c:v>
                </c:pt>
                <c:pt idx="798">
                  <c:v>38891</c:v>
                </c:pt>
                <c:pt idx="799">
                  <c:v>38898</c:v>
                </c:pt>
                <c:pt idx="800">
                  <c:v>38905</c:v>
                </c:pt>
                <c:pt idx="801">
                  <c:v>38912</c:v>
                </c:pt>
                <c:pt idx="802">
                  <c:v>38919</c:v>
                </c:pt>
                <c:pt idx="803">
                  <c:v>38926</c:v>
                </c:pt>
                <c:pt idx="804">
                  <c:v>38933</c:v>
                </c:pt>
                <c:pt idx="805">
                  <c:v>38940</c:v>
                </c:pt>
                <c:pt idx="806">
                  <c:v>38947</c:v>
                </c:pt>
                <c:pt idx="807">
                  <c:v>38954</c:v>
                </c:pt>
                <c:pt idx="808">
                  <c:v>38961</c:v>
                </c:pt>
                <c:pt idx="809">
                  <c:v>38968</c:v>
                </c:pt>
                <c:pt idx="810">
                  <c:v>38975</c:v>
                </c:pt>
                <c:pt idx="811">
                  <c:v>38982</c:v>
                </c:pt>
                <c:pt idx="812">
                  <c:v>38989</c:v>
                </c:pt>
                <c:pt idx="813">
                  <c:v>38996</c:v>
                </c:pt>
                <c:pt idx="814">
                  <c:v>39003</c:v>
                </c:pt>
                <c:pt idx="815">
                  <c:v>39010</c:v>
                </c:pt>
                <c:pt idx="816">
                  <c:v>39017</c:v>
                </c:pt>
                <c:pt idx="817">
                  <c:v>39024</c:v>
                </c:pt>
                <c:pt idx="818">
                  <c:v>39031</c:v>
                </c:pt>
                <c:pt idx="819">
                  <c:v>39038</c:v>
                </c:pt>
                <c:pt idx="820">
                  <c:v>39045</c:v>
                </c:pt>
                <c:pt idx="821">
                  <c:v>39052</c:v>
                </c:pt>
                <c:pt idx="822">
                  <c:v>39059</c:v>
                </c:pt>
                <c:pt idx="823">
                  <c:v>39066</c:v>
                </c:pt>
                <c:pt idx="824">
                  <c:v>39073</c:v>
                </c:pt>
                <c:pt idx="825">
                  <c:v>39080</c:v>
                </c:pt>
                <c:pt idx="826">
                  <c:v>39087</c:v>
                </c:pt>
                <c:pt idx="827">
                  <c:v>39094</c:v>
                </c:pt>
                <c:pt idx="828">
                  <c:v>39101</c:v>
                </c:pt>
                <c:pt idx="829">
                  <c:v>39108</c:v>
                </c:pt>
                <c:pt idx="830">
                  <c:v>39115</c:v>
                </c:pt>
                <c:pt idx="831">
                  <c:v>39122</c:v>
                </c:pt>
                <c:pt idx="832">
                  <c:v>39129</c:v>
                </c:pt>
                <c:pt idx="833">
                  <c:v>39136</c:v>
                </c:pt>
                <c:pt idx="834">
                  <c:v>39143</c:v>
                </c:pt>
                <c:pt idx="835">
                  <c:v>39150</c:v>
                </c:pt>
                <c:pt idx="836">
                  <c:v>39157</c:v>
                </c:pt>
                <c:pt idx="837">
                  <c:v>39164</c:v>
                </c:pt>
                <c:pt idx="838">
                  <c:v>39171</c:v>
                </c:pt>
                <c:pt idx="839">
                  <c:v>39178</c:v>
                </c:pt>
                <c:pt idx="840">
                  <c:v>39185</c:v>
                </c:pt>
                <c:pt idx="841">
                  <c:v>39192</c:v>
                </c:pt>
                <c:pt idx="842">
                  <c:v>39199</c:v>
                </c:pt>
                <c:pt idx="843">
                  <c:v>39206</c:v>
                </c:pt>
                <c:pt idx="844">
                  <c:v>39213</c:v>
                </c:pt>
                <c:pt idx="845">
                  <c:v>39220</c:v>
                </c:pt>
                <c:pt idx="846">
                  <c:v>39227</c:v>
                </c:pt>
                <c:pt idx="847">
                  <c:v>39234</c:v>
                </c:pt>
                <c:pt idx="848">
                  <c:v>39241</c:v>
                </c:pt>
                <c:pt idx="849">
                  <c:v>39248</c:v>
                </c:pt>
                <c:pt idx="850">
                  <c:v>39255</c:v>
                </c:pt>
                <c:pt idx="851">
                  <c:v>39262</c:v>
                </c:pt>
                <c:pt idx="852">
                  <c:v>39269</c:v>
                </c:pt>
                <c:pt idx="853">
                  <c:v>39276</c:v>
                </c:pt>
                <c:pt idx="854">
                  <c:v>39283</c:v>
                </c:pt>
                <c:pt idx="855">
                  <c:v>39290</c:v>
                </c:pt>
                <c:pt idx="856">
                  <c:v>39297</c:v>
                </c:pt>
                <c:pt idx="857">
                  <c:v>39304</c:v>
                </c:pt>
                <c:pt idx="858">
                  <c:v>39311</c:v>
                </c:pt>
                <c:pt idx="859">
                  <c:v>39318</c:v>
                </c:pt>
                <c:pt idx="860">
                  <c:v>39325</c:v>
                </c:pt>
                <c:pt idx="861">
                  <c:v>39332</c:v>
                </c:pt>
                <c:pt idx="862">
                  <c:v>39339</c:v>
                </c:pt>
                <c:pt idx="863">
                  <c:v>39346</c:v>
                </c:pt>
                <c:pt idx="864">
                  <c:v>39353</c:v>
                </c:pt>
                <c:pt idx="865">
                  <c:v>39360</c:v>
                </c:pt>
                <c:pt idx="866">
                  <c:v>39367</c:v>
                </c:pt>
                <c:pt idx="867">
                  <c:v>39374</c:v>
                </c:pt>
                <c:pt idx="868">
                  <c:v>39381</c:v>
                </c:pt>
                <c:pt idx="869">
                  <c:v>39388</c:v>
                </c:pt>
                <c:pt idx="870">
                  <c:v>39395</c:v>
                </c:pt>
                <c:pt idx="871">
                  <c:v>39402</c:v>
                </c:pt>
                <c:pt idx="872">
                  <c:v>39409</c:v>
                </c:pt>
                <c:pt idx="873">
                  <c:v>39416</c:v>
                </c:pt>
                <c:pt idx="874">
                  <c:v>39423</c:v>
                </c:pt>
                <c:pt idx="875">
                  <c:v>39430</c:v>
                </c:pt>
                <c:pt idx="876">
                  <c:v>39437</c:v>
                </c:pt>
                <c:pt idx="877">
                  <c:v>39444</c:v>
                </c:pt>
                <c:pt idx="878">
                  <c:v>39451</c:v>
                </c:pt>
                <c:pt idx="879">
                  <c:v>39458</c:v>
                </c:pt>
                <c:pt idx="880">
                  <c:v>39465</c:v>
                </c:pt>
                <c:pt idx="881">
                  <c:v>39472</c:v>
                </c:pt>
                <c:pt idx="882">
                  <c:v>39479</c:v>
                </c:pt>
                <c:pt idx="883">
                  <c:v>39486</c:v>
                </c:pt>
                <c:pt idx="884">
                  <c:v>39493</c:v>
                </c:pt>
                <c:pt idx="885">
                  <c:v>39500</c:v>
                </c:pt>
                <c:pt idx="886">
                  <c:v>39507</c:v>
                </c:pt>
                <c:pt idx="887">
                  <c:v>39514</c:v>
                </c:pt>
                <c:pt idx="888">
                  <c:v>39521</c:v>
                </c:pt>
                <c:pt idx="889">
                  <c:v>39528</c:v>
                </c:pt>
                <c:pt idx="890">
                  <c:v>39535</c:v>
                </c:pt>
                <c:pt idx="891">
                  <c:v>39542</c:v>
                </c:pt>
                <c:pt idx="892">
                  <c:v>39549</c:v>
                </c:pt>
                <c:pt idx="893">
                  <c:v>39556</c:v>
                </c:pt>
                <c:pt idx="894">
                  <c:v>39563</c:v>
                </c:pt>
                <c:pt idx="895">
                  <c:v>39570</c:v>
                </c:pt>
                <c:pt idx="896">
                  <c:v>39577</c:v>
                </c:pt>
                <c:pt idx="897">
                  <c:v>39584</c:v>
                </c:pt>
                <c:pt idx="898">
                  <c:v>39591</c:v>
                </c:pt>
                <c:pt idx="899">
                  <c:v>39598</c:v>
                </c:pt>
                <c:pt idx="900">
                  <c:v>39605</c:v>
                </c:pt>
                <c:pt idx="901">
                  <c:v>39612</c:v>
                </c:pt>
                <c:pt idx="902">
                  <c:v>39619</c:v>
                </c:pt>
                <c:pt idx="903">
                  <c:v>39626</c:v>
                </c:pt>
                <c:pt idx="904">
                  <c:v>39633</c:v>
                </c:pt>
                <c:pt idx="905">
                  <c:v>39640</c:v>
                </c:pt>
                <c:pt idx="906">
                  <c:v>39647</c:v>
                </c:pt>
                <c:pt idx="907">
                  <c:v>39654</c:v>
                </c:pt>
                <c:pt idx="908">
                  <c:v>39661</c:v>
                </c:pt>
                <c:pt idx="909">
                  <c:v>39668</c:v>
                </c:pt>
                <c:pt idx="910">
                  <c:v>39675</c:v>
                </c:pt>
                <c:pt idx="911">
                  <c:v>39682</c:v>
                </c:pt>
                <c:pt idx="912">
                  <c:v>39689</c:v>
                </c:pt>
                <c:pt idx="913">
                  <c:v>39696</c:v>
                </c:pt>
                <c:pt idx="914">
                  <c:v>39703</c:v>
                </c:pt>
                <c:pt idx="915">
                  <c:v>39710</c:v>
                </c:pt>
                <c:pt idx="916">
                  <c:v>39717</c:v>
                </c:pt>
                <c:pt idx="917">
                  <c:v>39724</c:v>
                </c:pt>
                <c:pt idx="918">
                  <c:v>39731</c:v>
                </c:pt>
                <c:pt idx="919">
                  <c:v>39738</c:v>
                </c:pt>
                <c:pt idx="920">
                  <c:v>39745</c:v>
                </c:pt>
                <c:pt idx="921">
                  <c:v>39752</c:v>
                </c:pt>
                <c:pt idx="922">
                  <c:v>39759</c:v>
                </c:pt>
                <c:pt idx="923">
                  <c:v>39766</c:v>
                </c:pt>
                <c:pt idx="924">
                  <c:v>39773</c:v>
                </c:pt>
                <c:pt idx="925">
                  <c:v>39780</c:v>
                </c:pt>
                <c:pt idx="926">
                  <c:v>39787</c:v>
                </c:pt>
                <c:pt idx="927">
                  <c:v>39794</c:v>
                </c:pt>
                <c:pt idx="928">
                  <c:v>39801</c:v>
                </c:pt>
                <c:pt idx="929">
                  <c:v>39808</c:v>
                </c:pt>
                <c:pt idx="930">
                  <c:v>39815</c:v>
                </c:pt>
                <c:pt idx="931">
                  <c:v>39822</c:v>
                </c:pt>
                <c:pt idx="932">
                  <c:v>39829</c:v>
                </c:pt>
                <c:pt idx="933">
                  <c:v>39836</c:v>
                </c:pt>
                <c:pt idx="934">
                  <c:v>39843</c:v>
                </c:pt>
                <c:pt idx="935">
                  <c:v>39850</c:v>
                </c:pt>
                <c:pt idx="936">
                  <c:v>39857</c:v>
                </c:pt>
                <c:pt idx="937">
                  <c:v>39864</c:v>
                </c:pt>
                <c:pt idx="938">
                  <c:v>39871</c:v>
                </c:pt>
                <c:pt idx="939">
                  <c:v>39878</c:v>
                </c:pt>
                <c:pt idx="940">
                  <c:v>39885</c:v>
                </c:pt>
                <c:pt idx="941">
                  <c:v>39892</c:v>
                </c:pt>
                <c:pt idx="942">
                  <c:v>39899</c:v>
                </c:pt>
                <c:pt idx="943">
                  <c:v>39906</c:v>
                </c:pt>
                <c:pt idx="944">
                  <c:v>39913</c:v>
                </c:pt>
                <c:pt idx="945">
                  <c:v>39920</c:v>
                </c:pt>
                <c:pt idx="946">
                  <c:v>39927</c:v>
                </c:pt>
                <c:pt idx="947">
                  <c:v>39934</c:v>
                </c:pt>
                <c:pt idx="948">
                  <c:v>39941</c:v>
                </c:pt>
                <c:pt idx="949">
                  <c:v>39948</c:v>
                </c:pt>
                <c:pt idx="950">
                  <c:v>39955</c:v>
                </c:pt>
                <c:pt idx="951">
                  <c:v>39962</c:v>
                </c:pt>
                <c:pt idx="952">
                  <c:v>39969</c:v>
                </c:pt>
                <c:pt idx="953">
                  <c:v>39976</c:v>
                </c:pt>
                <c:pt idx="954">
                  <c:v>39983</c:v>
                </c:pt>
                <c:pt idx="955">
                  <c:v>39990</c:v>
                </c:pt>
                <c:pt idx="956">
                  <c:v>39997</c:v>
                </c:pt>
                <c:pt idx="957">
                  <c:v>40004</c:v>
                </c:pt>
                <c:pt idx="958">
                  <c:v>40011</c:v>
                </c:pt>
                <c:pt idx="959">
                  <c:v>40018</c:v>
                </c:pt>
                <c:pt idx="960">
                  <c:v>40025</c:v>
                </c:pt>
                <c:pt idx="961">
                  <c:v>40032</c:v>
                </c:pt>
                <c:pt idx="962">
                  <c:v>40039</c:v>
                </c:pt>
                <c:pt idx="963">
                  <c:v>40046</c:v>
                </c:pt>
                <c:pt idx="964">
                  <c:v>40053</c:v>
                </c:pt>
                <c:pt idx="965">
                  <c:v>40060</c:v>
                </c:pt>
                <c:pt idx="966">
                  <c:v>40067</c:v>
                </c:pt>
                <c:pt idx="967">
                  <c:v>40074</c:v>
                </c:pt>
                <c:pt idx="968">
                  <c:v>40081</c:v>
                </c:pt>
                <c:pt idx="969">
                  <c:v>40088</c:v>
                </c:pt>
                <c:pt idx="970">
                  <c:v>40095</c:v>
                </c:pt>
                <c:pt idx="971">
                  <c:v>40102</c:v>
                </c:pt>
                <c:pt idx="972">
                  <c:v>40109</c:v>
                </c:pt>
              </c:numCache>
            </c:numRef>
          </c:cat>
          <c:val>
            <c:numRef>
              <c:f>'gasoline imports'!$D$4:$D$976</c:f>
              <c:numCache>
                <c:formatCode>General</c:formatCode>
                <c:ptCount val="973"/>
                <c:pt idx="0">
                  <c:v>2.6110045729458641E-2</c:v>
                </c:pt>
                <c:pt idx="1">
                  <c:v>2.1861879252931808E-2</c:v>
                </c:pt>
                <c:pt idx="2">
                  <c:v>2.7347053848322551E-2</c:v>
                </c:pt>
                <c:pt idx="3">
                  <c:v>3.7238613577771765E-2</c:v>
                </c:pt>
                <c:pt idx="4">
                  <c:v>4.2162767894663548E-2</c:v>
                </c:pt>
                <c:pt idx="5">
                  <c:v>4.6837750666105717E-2</c:v>
                </c:pt>
                <c:pt idx="6">
                  <c:v>5.3541076487251774E-2</c:v>
                </c:pt>
                <c:pt idx="7">
                  <c:v>5.3342716396903592E-2</c:v>
                </c:pt>
                <c:pt idx="8">
                  <c:v>5.9802093790334548E-2</c:v>
                </c:pt>
                <c:pt idx="9">
                  <c:v>6.7319982956966992E-2</c:v>
                </c:pt>
                <c:pt idx="10">
                  <c:v>6.1107938320959447E-2</c:v>
                </c:pt>
                <c:pt idx="11">
                  <c:v>6.3536688220410503E-2</c:v>
                </c:pt>
                <c:pt idx="12">
                  <c:v>5.9649610678531723E-2</c:v>
                </c:pt>
                <c:pt idx="13">
                  <c:v>5.3325926954589833E-2</c:v>
                </c:pt>
                <c:pt idx="14">
                  <c:v>6.4826092840709768E-2</c:v>
                </c:pt>
                <c:pt idx="15">
                  <c:v>6.0107095046854082E-2</c:v>
                </c:pt>
                <c:pt idx="16">
                  <c:v>5.4154499601805184E-2</c:v>
                </c:pt>
                <c:pt idx="17">
                  <c:v>5.3892991320119779E-2</c:v>
                </c:pt>
                <c:pt idx="18">
                  <c:v>3.7575281487300653E-2</c:v>
                </c:pt>
                <c:pt idx="19">
                  <c:v>3.4688203362902181E-2</c:v>
                </c:pt>
                <c:pt idx="20">
                  <c:v>2.7976664014850192E-2</c:v>
                </c:pt>
                <c:pt idx="21">
                  <c:v>2.4956393398631368E-2</c:v>
                </c:pt>
                <c:pt idx="22">
                  <c:v>2.8731045490822244E-2</c:v>
                </c:pt>
                <c:pt idx="23">
                  <c:v>2.711684168549781E-2</c:v>
                </c:pt>
                <c:pt idx="24">
                  <c:v>4.0802764486975014E-2</c:v>
                </c:pt>
                <c:pt idx="25">
                  <c:v>4.439096135847094E-2</c:v>
                </c:pt>
                <c:pt idx="26">
                  <c:v>4.7463175122749592E-2</c:v>
                </c:pt>
                <c:pt idx="27">
                  <c:v>5.0190943807965092E-2</c:v>
                </c:pt>
                <c:pt idx="28">
                  <c:v>4.5323839518006434E-2</c:v>
                </c:pt>
                <c:pt idx="29">
                  <c:v>4.127995567253033E-2</c:v>
                </c:pt>
                <c:pt idx="30">
                  <c:v>3.8984461709211986E-2</c:v>
                </c:pt>
                <c:pt idx="31">
                  <c:v>3.884434614321261E-2</c:v>
                </c:pt>
                <c:pt idx="32">
                  <c:v>3.3310297166551484E-2</c:v>
                </c:pt>
                <c:pt idx="33">
                  <c:v>2.9926209346816068E-2</c:v>
                </c:pt>
                <c:pt idx="34">
                  <c:v>2.8083028083028212E-2</c:v>
                </c:pt>
                <c:pt idx="35">
                  <c:v>2.8614252622973419E-2</c:v>
                </c:pt>
                <c:pt idx="36">
                  <c:v>3.3551554828150573E-2</c:v>
                </c:pt>
                <c:pt idx="37">
                  <c:v>4.0196078431372552E-2</c:v>
                </c:pt>
                <c:pt idx="38">
                  <c:v>4.5299630786708324E-2</c:v>
                </c:pt>
                <c:pt idx="39">
                  <c:v>4.2722664735699134E-2</c:v>
                </c:pt>
                <c:pt idx="40">
                  <c:v>4.4650623369092493E-2</c:v>
                </c:pt>
                <c:pt idx="41">
                  <c:v>4.1566859236297028E-2</c:v>
                </c:pt>
                <c:pt idx="42">
                  <c:v>3.791140119427857E-2</c:v>
                </c:pt>
                <c:pt idx="43">
                  <c:v>3.9133473095737246E-2</c:v>
                </c:pt>
                <c:pt idx="44">
                  <c:v>2.7508551881413951E-2</c:v>
                </c:pt>
                <c:pt idx="45">
                  <c:v>2.8613138686131412E-2</c:v>
                </c:pt>
                <c:pt idx="46">
                  <c:v>2.8621752531924411E-2</c:v>
                </c:pt>
                <c:pt idx="47">
                  <c:v>2.9148629148629149E-2</c:v>
                </c:pt>
                <c:pt idx="48">
                  <c:v>3.4463034463034461E-2</c:v>
                </c:pt>
                <c:pt idx="49">
                  <c:v>3.4721221725976081E-2</c:v>
                </c:pt>
                <c:pt idx="50">
                  <c:v>3.7074437391806152E-2</c:v>
                </c:pt>
                <c:pt idx="51">
                  <c:v>3.7972834818168592E-2</c:v>
                </c:pt>
                <c:pt idx="52">
                  <c:v>4.0070195963732076E-2</c:v>
                </c:pt>
                <c:pt idx="53">
                  <c:v>4.0754169688179756E-2</c:v>
                </c:pt>
                <c:pt idx="54">
                  <c:v>3.2086330935251796E-2</c:v>
                </c:pt>
                <c:pt idx="55">
                  <c:v>3.7172627428893608E-2</c:v>
                </c:pt>
                <c:pt idx="56">
                  <c:v>3.8688801350590885E-2</c:v>
                </c:pt>
                <c:pt idx="57">
                  <c:v>4.4532207544600827E-2</c:v>
                </c:pt>
                <c:pt idx="58">
                  <c:v>6.0106234274532197E-2</c:v>
                </c:pt>
                <c:pt idx="59">
                  <c:v>5.8297217950510842E-2</c:v>
                </c:pt>
                <c:pt idx="60">
                  <c:v>6.9054402387735733E-2</c:v>
                </c:pt>
                <c:pt idx="61">
                  <c:v>6.9383259911894715E-2</c:v>
                </c:pt>
                <c:pt idx="62">
                  <c:v>6.2483203439935957E-2</c:v>
                </c:pt>
                <c:pt idx="63">
                  <c:v>5.8216854390012222E-2</c:v>
                </c:pt>
                <c:pt idx="64">
                  <c:v>4.8378304715181293E-2</c:v>
                </c:pt>
                <c:pt idx="65">
                  <c:v>5.2024708304735774E-2</c:v>
                </c:pt>
                <c:pt idx="66">
                  <c:v>5.5272927265227562E-2</c:v>
                </c:pt>
                <c:pt idx="67">
                  <c:v>6.2143051400598323E-2</c:v>
                </c:pt>
                <c:pt idx="68">
                  <c:v>6.3258350374914785E-2</c:v>
                </c:pt>
                <c:pt idx="69">
                  <c:v>5.8239398819108973E-2</c:v>
                </c:pt>
                <c:pt idx="70">
                  <c:v>6.2180243998425824E-2</c:v>
                </c:pt>
                <c:pt idx="71">
                  <c:v>5.3887504916743746E-2</c:v>
                </c:pt>
                <c:pt idx="72">
                  <c:v>5.1633986928104572E-2</c:v>
                </c:pt>
                <c:pt idx="73">
                  <c:v>5.2659225213394618E-2</c:v>
                </c:pt>
                <c:pt idx="74">
                  <c:v>4.2569964525029563E-2</c:v>
                </c:pt>
                <c:pt idx="75">
                  <c:v>4.2968750000000014E-2</c:v>
                </c:pt>
                <c:pt idx="76">
                  <c:v>3.8156852389754421E-2</c:v>
                </c:pt>
                <c:pt idx="77">
                  <c:v>3.6771417394706012E-2</c:v>
                </c:pt>
                <c:pt idx="78">
                  <c:v>4.1451463382333464E-2</c:v>
                </c:pt>
                <c:pt idx="79">
                  <c:v>5.4036024016011382E-2</c:v>
                </c:pt>
                <c:pt idx="80">
                  <c:v>6.3364209961068632E-2</c:v>
                </c:pt>
                <c:pt idx="81">
                  <c:v>6.9290692906929574E-2</c:v>
                </c:pt>
                <c:pt idx="82">
                  <c:v>7.6217843459222764E-2</c:v>
                </c:pt>
                <c:pt idx="83">
                  <c:v>6.4216423008608317E-2</c:v>
                </c:pt>
                <c:pt idx="84">
                  <c:v>6.4036045876570191E-2</c:v>
                </c:pt>
                <c:pt idx="85">
                  <c:v>5.0532641354821738E-2</c:v>
                </c:pt>
                <c:pt idx="86">
                  <c:v>3.4436008676789656E-2</c:v>
                </c:pt>
                <c:pt idx="87">
                  <c:v>3.9845047039291696E-2</c:v>
                </c:pt>
                <c:pt idx="88">
                  <c:v>2.8925045195383119E-2</c:v>
                </c:pt>
                <c:pt idx="89">
                  <c:v>3.2163742690058485E-2</c:v>
                </c:pt>
                <c:pt idx="90">
                  <c:v>3.7240795598815352E-2</c:v>
                </c:pt>
                <c:pt idx="91">
                  <c:v>3.4501870583345175E-2</c:v>
                </c:pt>
                <c:pt idx="92">
                  <c:v>3.785488958990562E-2</c:v>
                </c:pt>
                <c:pt idx="93">
                  <c:v>3.8876006001909699E-2</c:v>
                </c:pt>
                <c:pt idx="94">
                  <c:v>3.4380875637926411E-2</c:v>
                </c:pt>
                <c:pt idx="95">
                  <c:v>3.2853103541133966E-2</c:v>
                </c:pt>
                <c:pt idx="96">
                  <c:v>3.0539578197754092E-2</c:v>
                </c:pt>
                <c:pt idx="97">
                  <c:v>2.8599467264825471E-2</c:v>
                </c:pt>
                <c:pt idx="98">
                  <c:v>3.4915205928459689E-2</c:v>
                </c:pt>
                <c:pt idx="99">
                  <c:v>3.2366725248974812E-2</c:v>
                </c:pt>
                <c:pt idx="100">
                  <c:v>3.2968615030233225E-2</c:v>
                </c:pt>
                <c:pt idx="101">
                  <c:v>3.7649087512574071E-2</c:v>
                </c:pt>
                <c:pt idx="102">
                  <c:v>4.2100756386470671E-2</c:v>
                </c:pt>
                <c:pt idx="103">
                  <c:v>3.8748767084683694E-2</c:v>
                </c:pt>
                <c:pt idx="104">
                  <c:v>4.2616451932607206E-2</c:v>
                </c:pt>
                <c:pt idx="105">
                  <c:v>3.2474804031355005E-2</c:v>
                </c:pt>
                <c:pt idx="106">
                  <c:v>2.5273799494524282E-2</c:v>
                </c:pt>
                <c:pt idx="107">
                  <c:v>3.1754874651810601E-2</c:v>
                </c:pt>
                <c:pt idx="108">
                  <c:v>3.1162268388545782E-2</c:v>
                </c:pt>
                <c:pt idx="109">
                  <c:v>4.0714995034757034E-2</c:v>
                </c:pt>
                <c:pt idx="110">
                  <c:v>4.4606536681161484E-2</c:v>
                </c:pt>
                <c:pt idx="111">
                  <c:v>4.6663880763337467E-2</c:v>
                </c:pt>
                <c:pt idx="112">
                  <c:v>4.3668720054757013E-2</c:v>
                </c:pt>
                <c:pt idx="113">
                  <c:v>3.9893617021276959E-2</c:v>
                </c:pt>
                <c:pt idx="114">
                  <c:v>4.7069742773800057E-2</c:v>
                </c:pt>
                <c:pt idx="115">
                  <c:v>4.4825751529662144E-2</c:v>
                </c:pt>
                <c:pt idx="116">
                  <c:v>4.7924175677479246E-2</c:v>
                </c:pt>
                <c:pt idx="117">
                  <c:v>5.4282596835788927E-2</c:v>
                </c:pt>
                <c:pt idx="118">
                  <c:v>4.460157737285831E-2</c:v>
                </c:pt>
                <c:pt idx="119">
                  <c:v>4.5128066133622462E-2</c:v>
                </c:pt>
                <c:pt idx="120">
                  <c:v>4.4198157297369478E-2</c:v>
                </c:pt>
                <c:pt idx="121">
                  <c:v>4.1942604856512571E-2</c:v>
                </c:pt>
                <c:pt idx="122">
                  <c:v>4.2944785276073615E-2</c:v>
                </c:pt>
                <c:pt idx="123">
                  <c:v>3.7750286953194746E-2</c:v>
                </c:pt>
                <c:pt idx="124">
                  <c:v>3.9395094675308176E-2</c:v>
                </c:pt>
                <c:pt idx="125">
                  <c:v>3.076525336091003E-2</c:v>
                </c:pt>
                <c:pt idx="126">
                  <c:v>3.2101910828025888E-2</c:v>
                </c:pt>
                <c:pt idx="127">
                  <c:v>3.2266424776467538E-2</c:v>
                </c:pt>
                <c:pt idx="128">
                  <c:v>2.8776978417266438E-2</c:v>
                </c:pt>
                <c:pt idx="129">
                  <c:v>4.4031560193433503E-2</c:v>
                </c:pt>
                <c:pt idx="130">
                  <c:v>4.4308731808732536E-2</c:v>
                </c:pt>
                <c:pt idx="131">
                  <c:v>4.2840602084137404E-2</c:v>
                </c:pt>
                <c:pt idx="132">
                  <c:v>4.4365455502896334E-2</c:v>
                </c:pt>
                <c:pt idx="133">
                  <c:v>3.3994708994708987E-2</c:v>
                </c:pt>
                <c:pt idx="134">
                  <c:v>3.4126984126984124E-2</c:v>
                </c:pt>
                <c:pt idx="135">
                  <c:v>3.2266774672606996E-2</c:v>
                </c:pt>
                <c:pt idx="136">
                  <c:v>3.2258064516129267E-2</c:v>
                </c:pt>
                <c:pt idx="137">
                  <c:v>3.3088725817211471E-2</c:v>
                </c:pt>
                <c:pt idx="138">
                  <c:v>3.7919684002633312E-2</c:v>
                </c:pt>
                <c:pt idx="139">
                  <c:v>4.3325526932084323E-2</c:v>
                </c:pt>
                <c:pt idx="140">
                  <c:v>4.2106635380002734E-2</c:v>
                </c:pt>
                <c:pt idx="141">
                  <c:v>4.1844246416117767E-2</c:v>
                </c:pt>
                <c:pt idx="142">
                  <c:v>3.2902624217397099E-2</c:v>
                </c:pt>
                <c:pt idx="143">
                  <c:v>3.2595573440643892E-2</c:v>
                </c:pt>
                <c:pt idx="144">
                  <c:v>3.6783124588002682E-2</c:v>
                </c:pt>
                <c:pt idx="145">
                  <c:v>4.1156100159829505E-2</c:v>
                </c:pt>
                <c:pt idx="146">
                  <c:v>4.4052287581699434E-2</c:v>
                </c:pt>
                <c:pt idx="147">
                  <c:v>3.8131181676210352E-2</c:v>
                </c:pt>
                <c:pt idx="148">
                  <c:v>3.2227742715187482E-2</c:v>
                </c:pt>
                <c:pt idx="149">
                  <c:v>2.46339126864655E-2</c:v>
                </c:pt>
                <c:pt idx="150">
                  <c:v>1.9881264669336082E-2</c:v>
                </c:pt>
                <c:pt idx="151">
                  <c:v>2.5245239469128919E-2</c:v>
                </c:pt>
                <c:pt idx="152">
                  <c:v>3.1644650892727541E-2</c:v>
                </c:pt>
                <c:pt idx="153">
                  <c:v>3.2951289398280799E-2</c:v>
                </c:pt>
                <c:pt idx="154">
                  <c:v>3.2425421530479899E-2</c:v>
                </c:pt>
                <c:pt idx="155">
                  <c:v>4.221635883905013E-2</c:v>
                </c:pt>
                <c:pt idx="156">
                  <c:v>4.0768702814001807E-2</c:v>
                </c:pt>
                <c:pt idx="157">
                  <c:v>5.3630820399113079E-2</c:v>
                </c:pt>
                <c:pt idx="158">
                  <c:v>5.5525313010342948E-2</c:v>
                </c:pt>
                <c:pt idx="159">
                  <c:v>5.2874186550976136E-2</c:v>
                </c:pt>
                <c:pt idx="160">
                  <c:v>5.456509994597563E-2</c:v>
                </c:pt>
                <c:pt idx="161">
                  <c:v>4.4612680816548067E-2</c:v>
                </c:pt>
                <c:pt idx="162">
                  <c:v>5.2504364173492683E-2</c:v>
                </c:pt>
                <c:pt idx="163">
                  <c:v>5.1247103720866646E-2</c:v>
                </c:pt>
                <c:pt idx="164">
                  <c:v>5.0804289544236332E-2</c:v>
                </c:pt>
                <c:pt idx="165">
                  <c:v>5.7801899592944371E-2</c:v>
                </c:pt>
                <c:pt idx="166">
                  <c:v>5.6768558951965073E-2</c:v>
                </c:pt>
                <c:pt idx="167">
                  <c:v>5.6806144067796632E-2</c:v>
                </c:pt>
                <c:pt idx="168">
                  <c:v>5.9847086738729433E-2</c:v>
                </c:pt>
                <c:pt idx="169">
                  <c:v>5.3970303421562296E-2</c:v>
                </c:pt>
                <c:pt idx="170">
                  <c:v>5.3596614950635516E-2</c:v>
                </c:pt>
                <c:pt idx="171">
                  <c:v>4.7107544972175494E-2</c:v>
                </c:pt>
                <c:pt idx="172">
                  <c:v>4.9363471031437574E-2</c:v>
                </c:pt>
                <c:pt idx="173">
                  <c:v>4.8624440179142678E-2</c:v>
                </c:pt>
                <c:pt idx="174">
                  <c:v>4.9336596676542999E-2</c:v>
                </c:pt>
                <c:pt idx="175">
                  <c:v>4.9159449821701513E-2</c:v>
                </c:pt>
                <c:pt idx="176">
                  <c:v>4.9387491940684258E-2</c:v>
                </c:pt>
                <c:pt idx="177">
                  <c:v>5.3077725612936902E-2</c:v>
                </c:pt>
                <c:pt idx="178">
                  <c:v>5.8930662156888504E-2</c:v>
                </c:pt>
                <c:pt idx="179">
                  <c:v>6.0915675116399393E-2</c:v>
                </c:pt>
                <c:pt idx="180">
                  <c:v>6.0299577518883624E-2</c:v>
                </c:pt>
                <c:pt idx="181">
                  <c:v>6.6853431809500027E-2</c:v>
                </c:pt>
                <c:pt idx="182">
                  <c:v>6.0057796205553494E-2</c:v>
                </c:pt>
                <c:pt idx="183">
                  <c:v>6.5481636387400413E-2</c:v>
                </c:pt>
                <c:pt idx="184">
                  <c:v>5.9009483667017922E-2</c:v>
                </c:pt>
                <c:pt idx="185">
                  <c:v>4.7926267281105994E-2</c:v>
                </c:pt>
                <c:pt idx="186">
                  <c:v>4.4323173166511423E-2</c:v>
                </c:pt>
                <c:pt idx="187">
                  <c:v>4.5211028354893504E-2</c:v>
                </c:pt>
                <c:pt idx="188">
                  <c:v>4.4223472458458722E-2</c:v>
                </c:pt>
                <c:pt idx="189">
                  <c:v>4.4197467045749027E-2</c:v>
                </c:pt>
                <c:pt idx="190">
                  <c:v>3.8569246435845216E-2</c:v>
                </c:pt>
                <c:pt idx="191">
                  <c:v>3.4843650287173192E-2</c:v>
                </c:pt>
                <c:pt idx="192">
                  <c:v>3.3123635896777505E-2</c:v>
                </c:pt>
                <c:pt idx="193">
                  <c:v>4.2011375387797305E-2</c:v>
                </c:pt>
                <c:pt idx="194">
                  <c:v>4.3357199681782005E-2</c:v>
                </c:pt>
                <c:pt idx="195">
                  <c:v>3.8111565343531578E-2</c:v>
                </c:pt>
                <c:pt idx="196">
                  <c:v>4.1816316059517834E-2</c:v>
                </c:pt>
                <c:pt idx="197">
                  <c:v>3.0909324099012439E-2</c:v>
                </c:pt>
                <c:pt idx="198">
                  <c:v>3.3591408591408585E-2</c:v>
                </c:pt>
                <c:pt idx="199">
                  <c:v>3.6815920398010002E-2</c:v>
                </c:pt>
                <c:pt idx="200">
                  <c:v>2.9873808910636252E-2</c:v>
                </c:pt>
                <c:pt idx="201">
                  <c:v>3.1046177928515859E-2</c:v>
                </c:pt>
                <c:pt idx="202">
                  <c:v>2.8602266594711281E-2</c:v>
                </c:pt>
                <c:pt idx="203">
                  <c:v>2.5878771104345451E-2</c:v>
                </c:pt>
                <c:pt idx="204">
                  <c:v>2.5761124121779881E-2</c:v>
                </c:pt>
                <c:pt idx="205">
                  <c:v>2.667970386925575E-2</c:v>
                </c:pt>
                <c:pt idx="206">
                  <c:v>2.8638954539135269E-2</c:v>
                </c:pt>
                <c:pt idx="207">
                  <c:v>3.1220306773449381E-2</c:v>
                </c:pt>
                <c:pt idx="208">
                  <c:v>3.3746087903116069E-2</c:v>
                </c:pt>
                <c:pt idx="209">
                  <c:v>3.8507983362404401E-2</c:v>
                </c:pt>
                <c:pt idx="210">
                  <c:v>4.1523406506215284E-2</c:v>
                </c:pt>
                <c:pt idx="211">
                  <c:v>4.3461082576056895E-2</c:v>
                </c:pt>
                <c:pt idx="212">
                  <c:v>4.6787353391126982E-2</c:v>
                </c:pt>
                <c:pt idx="213">
                  <c:v>4.0488922841864033E-2</c:v>
                </c:pt>
                <c:pt idx="214">
                  <c:v>3.5342500963886393E-2</c:v>
                </c:pt>
                <c:pt idx="215">
                  <c:v>3.519247871934951E-2</c:v>
                </c:pt>
                <c:pt idx="216">
                  <c:v>3.5847840103159577E-2</c:v>
                </c:pt>
                <c:pt idx="217">
                  <c:v>3.642469646086284E-2</c:v>
                </c:pt>
                <c:pt idx="218">
                  <c:v>4.4091486658196136E-2</c:v>
                </c:pt>
                <c:pt idx="219">
                  <c:v>5.2310817673946637E-2</c:v>
                </c:pt>
                <c:pt idx="220">
                  <c:v>5.2324844799189155E-2</c:v>
                </c:pt>
                <c:pt idx="221">
                  <c:v>5.2320571217530885E-2</c:v>
                </c:pt>
                <c:pt idx="222">
                  <c:v>4.9113737075332897E-2</c:v>
                </c:pt>
                <c:pt idx="223">
                  <c:v>4.5471440961466977E-2</c:v>
                </c:pt>
                <c:pt idx="224">
                  <c:v>4.9611838913149034E-2</c:v>
                </c:pt>
                <c:pt idx="225">
                  <c:v>4.9951148021494855E-2</c:v>
                </c:pt>
                <c:pt idx="226">
                  <c:v>4.991436261316369E-2</c:v>
                </c:pt>
                <c:pt idx="227">
                  <c:v>4.4924512090339985E-2</c:v>
                </c:pt>
                <c:pt idx="228">
                  <c:v>4.2106555364596107E-2</c:v>
                </c:pt>
                <c:pt idx="229">
                  <c:v>4.7174447174447173E-2</c:v>
                </c:pt>
                <c:pt idx="230">
                  <c:v>4.5625530882174477E-2</c:v>
                </c:pt>
                <c:pt idx="231">
                  <c:v>4.1432412613053062E-2</c:v>
                </c:pt>
                <c:pt idx="232">
                  <c:v>4.0176384125428934E-2</c:v>
                </c:pt>
                <c:pt idx="233">
                  <c:v>3.173241852487161E-2</c:v>
                </c:pt>
                <c:pt idx="234">
                  <c:v>3.6043901222250201E-2</c:v>
                </c:pt>
                <c:pt idx="235">
                  <c:v>4.1205412054120517E-2</c:v>
                </c:pt>
                <c:pt idx="236">
                  <c:v>3.4857849196538934E-2</c:v>
                </c:pt>
                <c:pt idx="237">
                  <c:v>3.928437382709881E-2</c:v>
                </c:pt>
                <c:pt idx="238">
                  <c:v>3.5536874283530771E-2</c:v>
                </c:pt>
                <c:pt idx="239">
                  <c:v>3.7414100279969748E-2</c:v>
                </c:pt>
                <c:pt idx="240">
                  <c:v>4.4681946948235914E-2</c:v>
                </c:pt>
                <c:pt idx="241">
                  <c:v>4.4062540379894044E-2</c:v>
                </c:pt>
                <c:pt idx="242">
                  <c:v>4.4276729559748866E-2</c:v>
                </c:pt>
                <c:pt idx="243">
                  <c:v>3.6861032622656345E-2</c:v>
                </c:pt>
                <c:pt idx="244">
                  <c:v>3.4404536862003801E-2</c:v>
                </c:pt>
                <c:pt idx="245">
                  <c:v>3.9560713840009989E-2</c:v>
                </c:pt>
                <c:pt idx="246">
                  <c:v>3.6365924248143951E-2</c:v>
                </c:pt>
                <c:pt idx="247">
                  <c:v>4.0030211480362538E-2</c:v>
                </c:pt>
                <c:pt idx="248">
                  <c:v>4.1730670762928884E-2</c:v>
                </c:pt>
                <c:pt idx="249">
                  <c:v>3.4119025914832637E-2</c:v>
                </c:pt>
                <c:pt idx="250">
                  <c:v>3.8977800722767381E-2</c:v>
                </c:pt>
                <c:pt idx="251">
                  <c:v>4.0538773375179776E-2</c:v>
                </c:pt>
                <c:pt idx="252">
                  <c:v>3.8174924826774752E-2</c:v>
                </c:pt>
                <c:pt idx="253">
                  <c:v>4.5852384062704123E-2</c:v>
                </c:pt>
                <c:pt idx="254">
                  <c:v>5.4861488321564393E-2</c:v>
                </c:pt>
                <c:pt idx="255">
                  <c:v>5.4743056487320543E-2</c:v>
                </c:pt>
                <c:pt idx="256">
                  <c:v>6.7420321438300193E-2</c:v>
                </c:pt>
                <c:pt idx="257">
                  <c:v>6.7265795206971693E-2</c:v>
                </c:pt>
                <c:pt idx="258">
                  <c:v>6.0998151571164456E-2</c:v>
                </c:pt>
                <c:pt idx="259">
                  <c:v>5.8187971882322533E-2</c:v>
                </c:pt>
                <c:pt idx="260">
                  <c:v>5.3678973553286199E-2</c:v>
                </c:pt>
                <c:pt idx="261">
                  <c:v>4.9954704283680623E-2</c:v>
                </c:pt>
                <c:pt idx="262">
                  <c:v>5.3766233766234114E-2</c:v>
                </c:pt>
                <c:pt idx="263">
                  <c:v>5.6361751749157807E-2</c:v>
                </c:pt>
                <c:pt idx="264">
                  <c:v>5.0025720164609051E-2</c:v>
                </c:pt>
                <c:pt idx="265">
                  <c:v>5.1009703645423551E-2</c:v>
                </c:pt>
                <c:pt idx="266">
                  <c:v>5.2238805970149252E-2</c:v>
                </c:pt>
                <c:pt idx="267">
                  <c:v>5.8901741789655605E-2</c:v>
                </c:pt>
                <c:pt idx="268">
                  <c:v>6.78520067982743E-2</c:v>
                </c:pt>
                <c:pt idx="269">
                  <c:v>6.4190500841206852E-2</c:v>
                </c:pt>
                <c:pt idx="270">
                  <c:v>6.0818564324875833E-2</c:v>
                </c:pt>
                <c:pt idx="271">
                  <c:v>5.939208953325751E-2</c:v>
                </c:pt>
                <c:pt idx="272">
                  <c:v>5.9646445377082476E-2</c:v>
                </c:pt>
                <c:pt idx="273">
                  <c:v>5.8808682483594152E-2</c:v>
                </c:pt>
                <c:pt idx="274">
                  <c:v>5.6476287608363082E-2</c:v>
                </c:pt>
                <c:pt idx="275">
                  <c:v>5.6945317410433689E-2</c:v>
                </c:pt>
                <c:pt idx="276">
                  <c:v>5.6284704694598689E-2</c:v>
                </c:pt>
                <c:pt idx="277">
                  <c:v>6.1559338761411286E-2</c:v>
                </c:pt>
                <c:pt idx="278">
                  <c:v>5.9583897574787693E-2</c:v>
                </c:pt>
                <c:pt idx="279">
                  <c:v>5.5377799655427357E-2</c:v>
                </c:pt>
                <c:pt idx="280">
                  <c:v>4.9296636085627489E-2</c:v>
                </c:pt>
                <c:pt idx="281">
                  <c:v>4.483915041609738E-2</c:v>
                </c:pt>
                <c:pt idx="282">
                  <c:v>5.0141677959837802E-2</c:v>
                </c:pt>
                <c:pt idx="283">
                  <c:v>4.7423960273122304E-2</c:v>
                </c:pt>
                <c:pt idx="284">
                  <c:v>4.5534370296036124E-2</c:v>
                </c:pt>
                <c:pt idx="285">
                  <c:v>5.2821277653492434E-2</c:v>
                </c:pt>
                <c:pt idx="286">
                  <c:v>5.4660386712940032E-2</c:v>
                </c:pt>
                <c:pt idx="287">
                  <c:v>5.803185578466425E-2</c:v>
                </c:pt>
                <c:pt idx="288">
                  <c:v>5.6676631788739412E-2</c:v>
                </c:pt>
                <c:pt idx="289">
                  <c:v>5.8460375456721912E-2</c:v>
                </c:pt>
                <c:pt idx="290">
                  <c:v>6.1677419354838822E-2</c:v>
                </c:pt>
                <c:pt idx="291">
                  <c:v>6.5997684291779504E-2</c:v>
                </c:pt>
                <c:pt idx="292">
                  <c:v>6.976147730187271E-2</c:v>
                </c:pt>
                <c:pt idx="293">
                  <c:v>6.369590342879157E-2</c:v>
                </c:pt>
                <c:pt idx="294">
                  <c:v>5.6725888324873096E-2</c:v>
                </c:pt>
                <c:pt idx="295">
                  <c:v>6.0637073045925916E-2</c:v>
                </c:pt>
                <c:pt idx="296">
                  <c:v>5.7004707978114334E-2</c:v>
                </c:pt>
                <c:pt idx="297">
                  <c:v>5.9584178498985799E-2</c:v>
                </c:pt>
                <c:pt idx="298">
                  <c:v>5.2792265615062013E-2</c:v>
                </c:pt>
                <c:pt idx="299">
                  <c:v>4.304252858794809E-2</c:v>
                </c:pt>
                <c:pt idx="300">
                  <c:v>4.9239494715132913E-2</c:v>
                </c:pt>
                <c:pt idx="301">
                  <c:v>4.7260186486141324E-2</c:v>
                </c:pt>
                <c:pt idx="302">
                  <c:v>4.9676025917927025E-2</c:v>
                </c:pt>
                <c:pt idx="303">
                  <c:v>5.0860228557076524E-2</c:v>
                </c:pt>
                <c:pt idx="304">
                  <c:v>5.5775873097096071E-2</c:v>
                </c:pt>
                <c:pt idx="305">
                  <c:v>5.6273062730627287E-2</c:v>
                </c:pt>
                <c:pt idx="306">
                  <c:v>6.0446957458266365E-2</c:v>
                </c:pt>
                <c:pt idx="307">
                  <c:v>6.485155288001096E-2</c:v>
                </c:pt>
                <c:pt idx="308">
                  <c:v>5.7592339261285923E-2</c:v>
                </c:pt>
                <c:pt idx="309">
                  <c:v>6.3445786477856453E-2</c:v>
                </c:pt>
                <c:pt idx="310">
                  <c:v>6.3735656021014803E-2</c:v>
                </c:pt>
                <c:pt idx="311">
                  <c:v>6.051212938005391E-2</c:v>
                </c:pt>
                <c:pt idx="312">
                  <c:v>6.7651325332981682E-2</c:v>
                </c:pt>
                <c:pt idx="313">
                  <c:v>7.157730348776678E-2</c:v>
                </c:pt>
                <c:pt idx="314">
                  <c:v>7.9152304353377112E-2</c:v>
                </c:pt>
                <c:pt idx="315">
                  <c:v>8.7981450470179051E-2</c:v>
                </c:pt>
                <c:pt idx="316">
                  <c:v>8.2173969574827727E-2</c:v>
                </c:pt>
                <c:pt idx="317">
                  <c:v>8.6458995549904646E-2</c:v>
                </c:pt>
                <c:pt idx="318">
                  <c:v>7.8771524029812412E-2</c:v>
                </c:pt>
                <c:pt idx="319">
                  <c:v>7.2304547777210015E-2</c:v>
                </c:pt>
                <c:pt idx="320">
                  <c:v>7.4092741935484568E-2</c:v>
                </c:pt>
                <c:pt idx="321">
                  <c:v>6.8315961321110133E-2</c:v>
                </c:pt>
                <c:pt idx="322">
                  <c:v>7.4283559577677225E-2</c:v>
                </c:pt>
                <c:pt idx="323">
                  <c:v>8.0462629026240517E-2</c:v>
                </c:pt>
                <c:pt idx="324">
                  <c:v>8.5735494247185504E-2</c:v>
                </c:pt>
                <c:pt idx="325">
                  <c:v>8.1587104773713573E-2</c:v>
                </c:pt>
                <c:pt idx="326">
                  <c:v>7.6549058720857238E-2</c:v>
                </c:pt>
                <c:pt idx="327">
                  <c:v>7.8894472361809062E-2</c:v>
                </c:pt>
                <c:pt idx="328">
                  <c:v>7.7865808368408021E-2</c:v>
                </c:pt>
                <c:pt idx="329">
                  <c:v>7.1252161027414176E-2</c:v>
                </c:pt>
                <c:pt idx="330">
                  <c:v>7.4621485219899059E-2</c:v>
                </c:pt>
                <c:pt idx="331">
                  <c:v>6.1024551463644945E-2</c:v>
                </c:pt>
                <c:pt idx="332">
                  <c:v>5.4592618794953432E-2</c:v>
                </c:pt>
                <c:pt idx="333">
                  <c:v>5.7156188032194098E-2</c:v>
                </c:pt>
                <c:pt idx="334">
                  <c:v>5.4558254135867713E-2</c:v>
                </c:pt>
                <c:pt idx="335">
                  <c:v>5.5720213396561954E-2</c:v>
                </c:pt>
                <c:pt idx="336">
                  <c:v>5.9969124807030552E-2</c:v>
                </c:pt>
                <c:pt idx="337">
                  <c:v>5.7205187250030334E-2</c:v>
                </c:pt>
                <c:pt idx="338">
                  <c:v>5.5914750957854413E-2</c:v>
                </c:pt>
                <c:pt idx="339">
                  <c:v>5.6492411467116907E-2</c:v>
                </c:pt>
                <c:pt idx="340">
                  <c:v>5.4616226736407217E-2</c:v>
                </c:pt>
                <c:pt idx="341">
                  <c:v>5.9312706371530396E-2</c:v>
                </c:pt>
                <c:pt idx="342">
                  <c:v>5.6847866650080847E-2</c:v>
                </c:pt>
                <c:pt idx="343">
                  <c:v>6.3300492610837492E-2</c:v>
                </c:pt>
                <c:pt idx="344">
                  <c:v>5.3311992120167483E-2</c:v>
                </c:pt>
                <c:pt idx="345">
                  <c:v>5.179090029041665E-2</c:v>
                </c:pt>
                <c:pt idx="346">
                  <c:v>5.3160215580597754E-2</c:v>
                </c:pt>
                <c:pt idx="347">
                  <c:v>5.2096101985781275E-2</c:v>
                </c:pt>
                <c:pt idx="348">
                  <c:v>5.6233814280429145E-2</c:v>
                </c:pt>
                <c:pt idx="349">
                  <c:v>4.9254292517859379E-2</c:v>
                </c:pt>
                <c:pt idx="350">
                  <c:v>4.6064067544077478E-2</c:v>
                </c:pt>
                <c:pt idx="351">
                  <c:v>4.5038167938931818E-2</c:v>
                </c:pt>
                <c:pt idx="352">
                  <c:v>4.2446314203189763E-2</c:v>
                </c:pt>
                <c:pt idx="353">
                  <c:v>4.7732100462326933E-2</c:v>
                </c:pt>
                <c:pt idx="354">
                  <c:v>4.8443337484433413E-2</c:v>
                </c:pt>
                <c:pt idx="355">
                  <c:v>4.4954800879550449E-2</c:v>
                </c:pt>
                <c:pt idx="356">
                  <c:v>4.7168637212197155E-2</c:v>
                </c:pt>
                <c:pt idx="357">
                  <c:v>4.9723756906077513E-2</c:v>
                </c:pt>
                <c:pt idx="358">
                  <c:v>4.9294879939017051E-2</c:v>
                </c:pt>
                <c:pt idx="359">
                  <c:v>5.0986420702024103E-2</c:v>
                </c:pt>
                <c:pt idx="360">
                  <c:v>5.3695596188514036E-2</c:v>
                </c:pt>
                <c:pt idx="361">
                  <c:v>5.1249034251867095E-2</c:v>
                </c:pt>
                <c:pt idx="362">
                  <c:v>4.9040782619743414E-2</c:v>
                </c:pt>
                <c:pt idx="363">
                  <c:v>5.109674147331051E-2</c:v>
                </c:pt>
                <c:pt idx="364">
                  <c:v>5.1616994292961522E-2</c:v>
                </c:pt>
                <c:pt idx="365">
                  <c:v>5.1372896368467667E-2</c:v>
                </c:pt>
                <c:pt idx="366">
                  <c:v>5.736768625460157E-2</c:v>
                </c:pt>
                <c:pt idx="367">
                  <c:v>5.4503582395087E-2</c:v>
                </c:pt>
                <c:pt idx="368">
                  <c:v>4.9120141790100005E-2</c:v>
                </c:pt>
                <c:pt idx="369">
                  <c:v>5.5413469735720776E-2</c:v>
                </c:pt>
                <c:pt idx="370">
                  <c:v>5.8586598315635334E-2</c:v>
                </c:pt>
                <c:pt idx="371">
                  <c:v>6.0737006361781413E-2</c:v>
                </c:pt>
                <c:pt idx="372">
                  <c:v>6.7336443009209504E-2</c:v>
                </c:pt>
                <c:pt idx="373">
                  <c:v>6.5065555691704455E-2</c:v>
                </c:pt>
                <c:pt idx="374">
                  <c:v>6.8003487358326814E-2</c:v>
                </c:pt>
                <c:pt idx="375">
                  <c:v>6.9767441860465615E-2</c:v>
                </c:pt>
                <c:pt idx="376">
                  <c:v>7.2490477945694326E-2</c:v>
                </c:pt>
                <c:pt idx="377">
                  <c:v>7.5657086710881852E-2</c:v>
                </c:pt>
                <c:pt idx="378">
                  <c:v>7.9928100659077309E-2</c:v>
                </c:pt>
                <c:pt idx="379">
                  <c:v>7.9742687219323538E-2</c:v>
                </c:pt>
                <c:pt idx="380">
                  <c:v>7.8584502745576573E-2</c:v>
                </c:pt>
                <c:pt idx="381">
                  <c:v>8.1155930162553472E-2</c:v>
                </c:pt>
                <c:pt idx="382">
                  <c:v>6.927281368821292E-2</c:v>
                </c:pt>
                <c:pt idx="383">
                  <c:v>6.9010416666666824E-2</c:v>
                </c:pt>
                <c:pt idx="384">
                  <c:v>6.6775244299674269E-2</c:v>
                </c:pt>
                <c:pt idx="385">
                  <c:v>5.6697377746279226E-2</c:v>
                </c:pt>
                <c:pt idx="386">
                  <c:v>5.8878723903354462E-2</c:v>
                </c:pt>
                <c:pt idx="387">
                  <c:v>5.4171054171054056E-2</c:v>
                </c:pt>
                <c:pt idx="388">
                  <c:v>5.9267867518884382E-2</c:v>
                </c:pt>
                <c:pt idx="389">
                  <c:v>6.3034929447143534E-2</c:v>
                </c:pt>
                <c:pt idx="390">
                  <c:v>6.0832943378568094E-2</c:v>
                </c:pt>
                <c:pt idx="391">
                  <c:v>6.0599051694229224E-2</c:v>
                </c:pt>
                <c:pt idx="392">
                  <c:v>5.3594314342304564E-2</c:v>
                </c:pt>
                <c:pt idx="393">
                  <c:v>5.3661988442033313E-2</c:v>
                </c:pt>
                <c:pt idx="394">
                  <c:v>5.4176072234762979E-2</c:v>
                </c:pt>
                <c:pt idx="395">
                  <c:v>6.2522719011268713E-2</c:v>
                </c:pt>
                <c:pt idx="396">
                  <c:v>6.09284332688588E-2</c:v>
                </c:pt>
                <c:pt idx="397">
                  <c:v>5.9764309764309763E-2</c:v>
                </c:pt>
                <c:pt idx="398">
                  <c:v>5.9992728154163663E-2</c:v>
                </c:pt>
                <c:pt idx="399">
                  <c:v>6.0893586355993824E-2</c:v>
                </c:pt>
                <c:pt idx="400">
                  <c:v>6.3723091976517196E-2</c:v>
                </c:pt>
                <c:pt idx="401">
                  <c:v>6.4886911383018775E-2</c:v>
                </c:pt>
                <c:pt idx="402">
                  <c:v>6.7753001715265909E-2</c:v>
                </c:pt>
                <c:pt idx="403">
                  <c:v>6.1226993865030804E-2</c:v>
                </c:pt>
                <c:pt idx="404">
                  <c:v>6.042741341193851E-2</c:v>
                </c:pt>
                <c:pt idx="405">
                  <c:v>6.6923911732786723E-2</c:v>
                </c:pt>
                <c:pt idx="406">
                  <c:v>6.3758389261744972E-2</c:v>
                </c:pt>
                <c:pt idx="407">
                  <c:v>6.3222543352601163E-2</c:v>
                </c:pt>
                <c:pt idx="408">
                  <c:v>6.8501310459852277E-2</c:v>
                </c:pt>
                <c:pt idx="409">
                  <c:v>5.4650165420904298E-2</c:v>
                </c:pt>
                <c:pt idx="410">
                  <c:v>5.7738169951048683E-2</c:v>
                </c:pt>
                <c:pt idx="411">
                  <c:v>5.5297805642633313E-2</c:v>
                </c:pt>
                <c:pt idx="412">
                  <c:v>5.3251408090117767E-2</c:v>
                </c:pt>
                <c:pt idx="413">
                  <c:v>6.0772072875525919E-2</c:v>
                </c:pt>
                <c:pt idx="414">
                  <c:v>5.9121830550402002E-2</c:v>
                </c:pt>
                <c:pt idx="415">
                  <c:v>6.3045103413904777E-2</c:v>
                </c:pt>
                <c:pt idx="416">
                  <c:v>5.9842713197346249E-2</c:v>
                </c:pt>
                <c:pt idx="417">
                  <c:v>5.8152108614682056E-2</c:v>
                </c:pt>
                <c:pt idx="418">
                  <c:v>5.6384139687158955E-2</c:v>
                </c:pt>
                <c:pt idx="419">
                  <c:v>5.3280651340996424E-2</c:v>
                </c:pt>
                <c:pt idx="420">
                  <c:v>5.4804355630010772E-2</c:v>
                </c:pt>
                <c:pt idx="421">
                  <c:v>5.8098804203406434E-2</c:v>
                </c:pt>
                <c:pt idx="422">
                  <c:v>6.4167178856791934E-2</c:v>
                </c:pt>
                <c:pt idx="423">
                  <c:v>7.6550868486351911E-2</c:v>
                </c:pt>
                <c:pt idx="424">
                  <c:v>8.3830876081394751E-2</c:v>
                </c:pt>
                <c:pt idx="425">
                  <c:v>8.6626697663037225E-2</c:v>
                </c:pt>
                <c:pt idx="426">
                  <c:v>9.0289608177172062E-2</c:v>
                </c:pt>
                <c:pt idx="427">
                  <c:v>8.4961868446140065E-2</c:v>
                </c:pt>
                <c:pt idx="428">
                  <c:v>7.8250303766707066E-2</c:v>
                </c:pt>
                <c:pt idx="429">
                  <c:v>8.0009553379508005E-2</c:v>
                </c:pt>
                <c:pt idx="430">
                  <c:v>6.9457659372026914E-2</c:v>
                </c:pt>
                <c:pt idx="431">
                  <c:v>6.0185185185185147E-2</c:v>
                </c:pt>
                <c:pt idx="432">
                  <c:v>7.0115484327127511E-2</c:v>
                </c:pt>
                <c:pt idx="433">
                  <c:v>7.1238579854284723E-2</c:v>
                </c:pt>
                <c:pt idx="434">
                  <c:v>7.656743346865133E-2</c:v>
                </c:pt>
                <c:pt idx="435">
                  <c:v>7.7341184463820628E-2</c:v>
                </c:pt>
                <c:pt idx="436">
                  <c:v>6.6847335140018074E-2</c:v>
                </c:pt>
                <c:pt idx="437">
                  <c:v>5.8144848069453386E-2</c:v>
                </c:pt>
                <c:pt idx="438">
                  <c:v>5.3602506091193873E-2</c:v>
                </c:pt>
                <c:pt idx="439">
                  <c:v>5.6323307397514809E-2</c:v>
                </c:pt>
                <c:pt idx="440">
                  <c:v>5.9172976121142078E-2</c:v>
                </c:pt>
                <c:pt idx="441">
                  <c:v>6.2023683901982041E-2</c:v>
                </c:pt>
                <c:pt idx="442">
                  <c:v>6.2928928696056763E-2</c:v>
                </c:pt>
                <c:pt idx="443">
                  <c:v>6.3260340632603412E-2</c:v>
                </c:pt>
                <c:pt idx="444">
                  <c:v>6.1394380853278245E-2</c:v>
                </c:pt>
                <c:pt idx="445">
                  <c:v>6.2276554030676994E-2</c:v>
                </c:pt>
                <c:pt idx="446">
                  <c:v>6.355785837651122E-2</c:v>
                </c:pt>
                <c:pt idx="447">
                  <c:v>6.2572421784472781E-2</c:v>
                </c:pt>
                <c:pt idx="448">
                  <c:v>6.4027939464493713E-2</c:v>
                </c:pt>
                <c:pt idx="449">
                  <c:v>6.3864565090484535E-2</c:v>
                </c:pt>
                <c:pt idx="450">
                  <c:v>6.3097063332940434E-2</c:v>
                </c:pt>
                <c:pt idx="451">
                  <c:v>6.7272512687359787E-2</c:v>
                </c:pt>
                <c:pt idx="452">
                  <c:v>5.7291666666666664E-2</c:v>
                </c:pt>
                <c:pt idx="453">
                  <c:v>5.3484794698852214E-2</c:v>
                </c:pt>
                <c:pt idx="454">
                  <c:v>4.9162807267545523E-2</c:v>
                </c:pt>
                <c:pt idx="455">
                  <c:v>4.9094375595805526E-2</c:v>
                </c:pt>
                <c:pt idx="456">
                  <c:v>5.3239333900571312E-2</c:v>
                </c:pt>
                <c:pt idx="457">
                  <c:v>5.5434519486807068E-2</c:v>
                </c:pt>
                <c:pt idx="458">
                  <c:v>5.0480769230769232E-2</c:v>
                </c:pt>
                <c:pt idx="459">
                  <c:v>4.6269727403156387E-2</c:v>
                </c:pt>
                <c:pt idx="460">
                  <c:v>5.4509758632636574E-2</c:v>
                </c:pt>
                <c:pt idx="461">
                  <c:v>5.4372131340473646E-2</c:v>
                </c:pt>
                <c:pt idx="462">
                  <c:v>6.323726134014393E-2</c:v>
                </c:pt>
                <c:pt idx="463">
                  <c:v>6.7783985102420924E-2</c:v>
                </c:pt>
                <c:pt idx="464">
                  <c:v>7.5198387706260236E-2</c:v>
                </c:pt>
                <c:pt idx="465">
                  <c:v>7.4568089430894324E-2</c:v>
                </c:pt>
                <c:pt idx="466">
                  <c:v>7.1782178217821804E-2</c:v>
                </c:pt>
                <c:pt idx="467">
                  <c:v>6.9849368318756072E-2</c:v>
                </c:pt>
                <c:pt idx="468">
                  <c:v>6.3902857843739017E-2</c:v>
                </c:pt>
                <c:pt idx="469">
                  <c:v>6.8999386126457951E-2</c:v>
                </c:pt>
                <c:pt idx="470">
                  <c:v>7.0585371790191073E-2</c:v>
                </c:pt>
                <c:pt idx="471">
                  <c:v>7.0304818092428722E-2</c:v>
                </c:pt>
                <c:pt idx="472">
                  <c:v>7.134161188215242E-2</c:v>
                </c:pt>
                <c:pt idx="473">
                  <c:v>6.2273714699493117E-2</c:v>
                </c:pt>
                <c:pt idx="474">
                  <c:v>6.2288749396426854E-2</c:v>
                </c:pt>
                <c:pt idx="475">
                  <c:v>5.8999163979457779E-2</c:v>
                </c:pt>
                <c:pt idx="476">
                  <c:v>5.4916380026094593E-2</c:v>
                </c:pt>
                <c:pt idx="477">
                  <c:v>6.5510371498886832E-2</c:v>
                </c:pt>
                <c:pt idx="478">
                  <c:v>6.5815669282117364E-2</c:v>
                </c:pt>
                <c:pt idx="479">
                  <c:v>6.7257683215130468E-2</c:v>
                </c:pt>
                <c:pt idx="480">
                  <c:v>7.3739295908658423E-2</c:v>
                </c:pt>
                <c:pt idx="481">
                  <c:v>6.9643064759911832E-2</c:v>
                </c:pt>
                <c:pt idx="482">
                  <c:v>7.4707991210825261E-2</c:v>
                </c:pt>
                <c:pt idx="483">
                  <c:v>7.1486128698054555E-2</c:v>
                </c:pt>
                <c:pt idx="484">
                  <c:v>6.5614712226132382E-2</c:v>
                </c:pt>
                <c:pt idx="485">
                  <c:v>6.4903568541402015E-2</c:v>
                </c:pt>
                <c:pt idx="486">
                  <c:v>6.1874854617352745E-2</c:v>
                </c:pt>
                <c:pt idx="487">
                  <c:v>6.1550944708473387E-2</c:v>
                </c:pt>
                <c:pt idx="488">
                  <c:v>5.8270458502611706E-2</c:v>
                </c:pt>
                <c:pt idx="489">
                  <c:v>5.2643838807360815E-2</c:v>
                </c:pt>
                <c:pt idx="490">
                  <c:v>5.2184041933605124E-2</c:v>
                </c:pt>
                <c:pt idx="491">
                  <c:v>5.5870445344129563E-2</c:v>
                </c:pt>
                <c:pt idx="492">
                  <c:v>4.9670024313997918E-2</c:v>
                </c:pt>
                <c:pt idx="493">
                  <c:v>5.1698501658469627E-2</c:v>
                </c:pt>
                <c:pt idx="494">
                  <c:v>4.6432616081540534E-2</c:v>
                </c:pt>
                <c:pt idx="495">
                  <c:v>4.6699238722872377E-2</c:v>
                </c:pt>
                <c:pt idx="496">
                  <c:v>4.9193456126301882E-2</c:v>
                </c:pt>
                <c:pt idx="497">
                  <c:v>5.1554641060813901E-2</c:v>
                </c:pt>
                <c:pt idx="498">
                  <c:v>5.4645448162883206E-2</c:v>
                </c:pt>
                <c:pt idx="499">
                  <c:v>5.6354916067146522E-2</c:v>
                </c:pt>
                <c:pt idx="500">
                  <c:v>5.5662883361506883E-2</c:v>
                </c:pt>
                <c:pt idx="501">
                  <c:v>6.1377971858321938E-2</c:v>
                </c:pt>
                <c:pt idx="502">
                  <c:v>6.1505324877348423E-2</c:v>
                </c:pt>
                <c:pt idx="503">
                  <c:v>5.4185481069815924E-2</c:v>
                </c:pt>
                <c:pt idx="504">
                  <c:v>6.4250600205784839E-2</c:v>
                </c:pt>
                <c:pt idx="505">
                  <c:v>5.8012968967114414E-2</c:v>
                </c:pt>
                <c:pt idx="506">
                  <c:v>5.7398998719292132E-2</c:v>
                </c:pt>
                <c:pt idx="507">
                  <c:v>6.4157706093189965E-2</c:v>
                </c:pt>
                <c:pt idx="508">
                  <c:v>6.1338515729381773E-2</c:v>
                </c:pt>
                <c:pt idx="509">
                  <c:v>6.2342946033265532E-2</c:v>
                </c:pt>
                <c:pt idx="510">
                  <c:v>7.4065225182176564E-2</c:v>
                </c:pt>
                <c:pt idx="511">
                  <c:v>6.9189828503843878E-2</c:v>
                </c:pt>
                <c:pt idx="512">
                  <c:v>6.7444574095682622E-2</c:v>
                </c:pt>
                <c:pt idx="513">
                  <c:v>7.4508864398658364E-2</c:v>
                </c:pt>
                <c:pt idx="514">
                  <c:v>6.9876900796524324E-2</c:v>
                </c:pt>
                <c:pt idx="515">
                  <c:v>7.9789189851697973E-2</c:v>
                </c:pt>
                <c:pt idx="516">
                  <c:v>8.899117759877323E-2</c:v>
                </c:pt>
                <c:pt idx="517">
                  <c:v>8.7618572141787365E-2</c:v>
                </c:pt>
                <c:pt idx="518">
                  <c:v>8.4390305161372206E-2</c:v>
                </c:pt>
                <c:pt idx="519">
                  <c:v>7.9728370221328448E-2</c:v>
                </c:pt>
                <c:pt idx="520">
                  <c:v>7.2749540722596442E-2</c:v>
                </c:pt>
                <c:pt idx="521">
                  <c:v>7.8132678132678504E-2</c:v>
                </c:pt>
                <c:pt idx="522">
                  <c:v>7.6353483855305257E-2</c:v>
                </c:pt>
                <c:pt idx="523">
                  <c:v>7.0271557884707E-2</c:v>
                </c:pt>
                <c:pt idx="524">
                  <c:v>7.2153991497402023E-2</c:v>
                </c:pt>
                <c:pt idx="525">
                  <c:v>6.1135371179039298E-2</c:v>
                </c:pt>
                <c:pt idx="526">
                  <c:v>6.5142721781357341E-2</c:v>
                </c:pt>
                <c:pt idx="527">
                  <c:v>7.0327324478178382E-2</c:v>
                </c:pt>
                <c:pt idx="528">
                  <c:v>7.0200235571260303E-2</c:v>
                </c:pt>
                <c:pt idx="529">
                  <c:v>8.0576559546313847E-2</c:v>
                </c:pt>
                <c:pt idx="530">
                  <c:v>8.2534486789806807E-2</c:v>
                </c:pt>
                <c:pt idx="531">
                  <c:v>8.3284388582168564E-2</c:v>
                </c:pt>
                <c:pt idx="532">
                  <c:v>8.6631640396964568E-2</c:v>
                </c:pt>
                <c:pt idx="533">
                  <c:v>8.2044069385842411E-2</c:v>
                </c:pt>
                <c:pt idx="534">
                  <c:v>7.2945845004668455E-2</c:v>
                </c:pt>
                <c:pt idx="535">
                  <c:v>8.3081570996978854E-2</c:v>
                </c:pt>
                <c:pt idx="536">
                  <c:v>8.483775811209511E-2</c:v>
                </c:pt>
                <c:pt idx="537">
                  <c:v>8.381569807825992E-2</c:v>
                </c:pt>
                <c:pt idx="538">
                  <c:v>9.0741805635422765E-2</c:v>
                </c:pt>
                <c:pt idx="539">
                  <c:v>8.1436577833695512E-2</c:v>
                </c:pt>
                <c:pt idx="540">
                  <c:v>7.4447808050229852E-2</c:v>
                </c:pt>
                <c:pt idx="541">
                  <c:v>7.5818303273213108E-2</c:v>
                </c:pt>
                <c:pt idx="542">
                  <c:v>7.7437325905292523E-2</c:v>
                </c:pt>
                <c:pt idx="543">
                  <c:v>7.7271221989182029E-2</c:v>
                </c:pt>
                <c:pt idx="544">
                  <c:v>7.7739305260806427E-2</c:v>
                </c:pt>
                <c:pt idx="545">
                  <c:v>8.2641847947970526E-2</c:v>
                </c:pt>
                <c:pt idx="546">
                  <c:v>7.6387328690181985E-2</c:v>
                </c:pt>
                <c:pt idx="547">
                  <c:v>8.0090754395916064E-2</c:v>
                </c:pt>
                <c:pt idx="548">
                  <c:v>7.9271070615034175E-2</c:v>
                </c:pt>
                <c:pt idx="549">
                  <c:v>6.5616797900262924E-2</c:v>
                </c:pt>
                <c:pt idx="550">
                  <c:v>7.824652368607117E-2</c:v>
                </c:pt>
                <c:pt idx="551">
                  <c:v>8.6740723233278194E-2</c:v>
                </c:pt>
                <c:pt idx="552">
                  <c:v>9.2500591436006627E-2</c:v>
                </c:pt>
                <c:pt idx="553">
                  <c:v>0.10149928605426002</c:v>
                </c:pt>
                <c:pt idx="554">
                  <c:v>9.2209302325581527E-2</c:v>
                </c:pt>
                <c:pt idx="555">
                  <c:v>8.2571990285648225E-2</c:v>
                </c:pt>
                <c:pt idx="556">
                  <c:v>8.1986010778580448E-2</c:v>
                </c:pt>
                <c:pt idx="557">
                  <c:v>7.6014675533134624E-2</c:v>
                </c:pt>
                <c:pt idx="558">
                  <c:v>7.9692695791767021E-2</c:v>
                </c:pt>
                <c:pt idx="559">
                  <c:v>8.2173019858479759E-2</c:v>
                </c:pt>
                <c:pt idx="560">
                  <c:v>8.4445467096180546E-2</c:v>
                </c:pt>
                <c:pt idx="561">
                  <c:v>8.2507866216058767E-2</c:v>
                </c:pt>
                <c:pt idx="562">
                  <c:v>7.8760340207386703E-2</c:v>
                </c:pt>
                <c:pt idx="563">
                  <c:v>7.9646017699115113E-2</c:v>
                </c:pt>
                <c:pt idx="564">
                  <c:v>7.8395204058104934E-2</c:v>
                </c:pt>
                <c:pt idx="565">
                  <c:v>8.7950138504155145E-2</c:v>
                </c:pt>
                <c:pt idx="566">
                  <c:v>8.9545295964648081E-2</c:v>
                </c:pt>
                <c:pt idx="567">
                  <c:v>8.7257122422219724E-2</c:v>
                </c:pt>
                <c:pt idx="568">
                  <c:v>8.6618004866180029E-2</c:v>
                </c:pt>
                <c:pt idx="569">
                  <c:v>8.0814236957581664E-2</c:v>
                </c:pt>
                <c:pt idx="570">
                  <c:v>7.3682917843547344E-2</c:v>
                </c:pt>
                <c:pt idx="571">
                  <c:v>8.0359310512260265E-2</c:v>
                </c:pt>
                <c:pt idx="572">
                  <c:v>7.7621208502507769E-2</c:v>
                </c:pt>
                <c:pt idx="573">
                  <c:v>8.0925534413906514E-2</c:v>
                </c:pt>
                <c:pt idx="574">
                  <c:v>8.6158522328735096E-2</c:v>
                </c:pt>
                <c:pt idx="575">
                  <c:v>8.1159420289855067E-2</c:v>
                </c:pt>
                <c:pt idx="576">
                  <c:v>8.4321935333798725E-2</c:v>
                </c:pt>
                <c:pt idx="577">
                  <c:v>8.6951406047770366E-2</c:v>
                </c:pt>
                <c:pt idx="578">
                  <c:v>9.2065695119130264E-2</c:v>
                </c:pt>
                <c:pt idx="579">
                  <c:v>9.1610970269647526E-2</c:v>
                </c:pt>
                <c:pt idx="580">
                  <c:v>9.3627789279963208E-2</c:v>
                </c:pt>
                <c:pt idx="581">
                  <c:v>0.10088919288645691</c:v>
                </c:pt>
                <c:pt idx="582">
                  <c:v>0.10062169007598507</c:v>
                </c:pt>
                <c:pt idx="583">
                  <c:v>0.10518982932776035</c:v>
                </c:pt>
                <c:pt idx="584">
                  <c:v>0.10983981693363846</c:v>
                </c:pt>
                <c:pt idx="585">
                  <c:v>0.10428113553113613</c:v>
                </c:pt>
                <c:pt idx="586">
                  <c:v>9.9318181818181639E-2</c:v>
                </c:pt>
                <c:pt idx="587">
                  <c:v>9.0531747812429897E-2</c:v>
                </c:pt>
                <c:pt idx="588">
                  <c:v>8.3200908059024248E-2</c:v>
                </c:pt>
                <c:pt idx="589">
                  <c:v>9.0641287106276947E-2</c:v>
                </c:pt>
                <c:pt idx="590">
                  <c:v>9.8711484593837565E-2</c:v>
                </c:pt>
                <c:pt idx="591">
                  <c:v>9.9271708683473528E-2</c:v>
                </c:pt>
                <c:pt idx="592">
                  <c:v>9.6012474938739142E-2</c:v>
                </c:pt>
                <c:pt idx="593">
                  <c:v>9.3770709078860245E-2</c:v>
                </c:pt>
                <c:pt idx="594">
                  <c:v>8.9429994465965695E-2</c:v>
                </c:pt>
                <c:pt idx="595">
                  <c:v>9.9472990777338607E-2</c:v>
                </c:pt>
                <c:pt idx="596">
                  <c:v>9.8049896502887951E-2</c:v>
                </c:pt>
                <c:pt idx="597">
                  <c:v>9.4972677595628427E-2</c:v>
                </c:pt>
                <c:pt idx="598">
                  <c:v>9.8037077426390506E-2</c:v>
                </c:pt>
                <c:pt idx="599">
                  <c:v>9.2233541461277213E-2</c:v>
                </c:pt>
                <c:pt idx="600">
                  <c:v>0.10140751413055495</c:v>
                </c:pt>
                <c:pt idx="601">
                  <c:v>9.3753467214024763E-2</c:v>
                </c:pt>
                <c:pt idx="602">
                  <c:v>8.9680036052275799E-2</c:v>
                </c:pt>
                <c:pt idx="603">
                  <c:v>9.3041886015106448E-2</c:v>
                </c:pt>
                <c:pt idx="604">
                  <c:v>9.4514285714285745E-2</c:v>
                </c:pt>
                <c:pt idx="605">
                  <c:v>9.1157081154808001E-2</c:v>
                </c:pt>
                <c:pt idx="606">
                  <c:v>8.5519591141397025E-2</c:v>
                </c:pt>
                <c:pt idx="607">
                  <c:v>8.2893998878295044E-2</c:v>
                </c:pt>
                <c:pt idx="608">
                  <c:v>8.3906007537131524E-2</c:v>
                </c:pt>
                <c:pt idx="609">
                  <c:v>9.4295302013423885E-2</c:v>
                </c:pt>
                <c:pt idx="610">
                  <c:v>9.8642127707328012E-2</c:v>
                </c:pt>
                <c:pt idx="611">
                  <c:v>0.10291284143715312</c:v>
                </c:pt>
                <c:pt idx="612">
                  <c:v>9.4781317802900486E-2</c:v>
                </c:pt>
                <c:pt idx="613">
                  <c:v>9.219126246990024E-2</c:v>
                </c:pt>
                <c:pt idx="614">
                  <c:v>9.3192408228207763E-2</c:v>
                </c:pt>
                <c:pt idx="615">
                  <c:v>9.6313778377163428E-2</c:v>
                </c:pt>
                <c:pt idx="616">
                  <c:v>9.1093345343993756E-2</c:v>
                </c:pt>
                <c:pt idx="617">
                  <c:v>8.9704383282365047E-2</c:v>
                </c:pt>
                <c:pt idx="618">
                  <c:v>9.0114942528735725E-2</c:v>
                </c:pt>
                <c:pt idx="619">
                  <c:v>8.481675392670153E-2</c:v>
                </c:pt>
                <c:pt idx="620">
                  <c:v>8.6239176222794187E-2</c:v>
                </c:pt>
                <c:pt idx="621">
                  <c:v>8.5071669968535144E-2</c:v>
                </c:pt>
                <c:pt idx="622">
                  <c:v>8.8690755513844241E-2</c:v>
                </c:pt>
                <c:pt idx="623">
                  <c:v>8.6833411986786221E-2</c:v>
                </c:pt>
                <c:pt idx="624">
                  <c:v>8.7039013399739143E-2</c:v>
                </c:pt>
                <c:pt idx="625">
                  <c:v>8.642857142857141E-2</c:v>
                </c:pt>
                <c:pt idx="626">
                  <c:v>8.1469463437246564E-2</c:v>
                </c:pt>
                <c:pt idx="627">
                  <c:v>8.8758079409049881E-2</c:v>
                </c:pt>
                <c:pt idx="628">
                  <c:v>9.9469801751959547E-2</c:v>
                </c:pt>
                <c:pt idx="629">
                  <c:v>0.10576255496412945</c:v>
                </c:pt>
                <c:pt idx="630">
                  <c:v>0.11786848606046348</c:v>
                </c:pt>
                <c:pt idx="631">
                  <c:v>0.11712875939849621</c:v>
                </c:pt>
                <c:pt idx="632">
                  <c:v>0.11781946072684638</c:v>
                </c:pt>
                <c:pt idx="633">
                  <c:v>0.12435657463734207</c:v>
                </c:pt>
                <c:pt idx="634">
                  <c:v>0.1220782226336502</c:v>
                </c:pt>
                <c:pt idx="635">
                  <c:v>0.11440385940730531</c:v>
                </c:pt>
                <c:pt idx="636">
                  <c:v>0.11938426453819842</c:v>
                </c:pt>
                <c:pt idx="637">
                  <c:v>0.11104941699056017</c:v>
                </c:pt>
                <c:pt idx="638">
                  <c:v>0.10229691876750729</c:v>
                </c:pt>
                <c:pt idx="639">
                  <c:v>0.10572786959474682</c:v>
                </c:pt>
                <c:pt idx="640">
                  <c:v>9.5162389280036508E-2</c:v>
                </c:pt>
                <c:pt idx="641">
                  <c:v>9.4936708860759528E-2</c:v>
                </c:pt>
                <c:pt idx="642">
                  <c:v>0.10111982082866741</c:v>
                </c:pt>
                <c:pt idx="643">
                  <c:v>0.10816777041942657</c:v>
                </c:pt>
                <c:pt idx="644">
                  <c:v>0.11106189790720851</c:v>
                </c:pt>
                <c:pt idx="645">
                  <c:v>0.10628496215860522</c:v>
                </c:pt>
                <c:pt idx="646">
                  <c:v>0.10363318012694279</c:v>
                </c:pt>
                <c:pt idx="647">
                  <c:v>9.7370136926754919E-2</c:v>
                </c:pt>
                <c:pt idx="648">
                  <c:v>8.6254809747755526E-2</c:v>
                </c:pt>
                <c:pt idx="649">
                  <c:v>9.038645800063877E-2</c:v>
                </c:pt>
                <c:pt idx="650">
                  <c:v>8.5677885125810496E-2</c:v>
                </c:pt>
                <c:pt idx="651">
                  <c:v>9.1854051760713068E-2</c:v>
                </c:pt>
                <c:pt idx="652">
                  <c:v>0.10232158211521991</c:v>
                </c:pt>
                <c:pt idx="653">
                  <c:v>0.10112847222222222</c:v>
                </c:pt>
                <c:pt idx="654">
                  <c:v>0.1000989990100099</c:v>
                </c:pt>
                <c:pt idx="655">
                  <c:v>9.0267667151976747E-2</c:v>
                </c:pt>
                <c:pt idx="656">
                  <c:v>8.7062742920599664E-2</c:v>
                </c:pt>
                <c:pt idx="657">
                  <c:v>8.1316981549000106E-2</c:v>
                </c:pt>
                <c:pt idx="658">
                  <c:v>8.1582476531068468E-2</c:v>
                </c:pt>
                <c:pt idx="659">
                  <c:v>7.9754601226994432E-2</c:v>
                </c:pt>
                <c:pt idx="660">
                  <c:v>7.7510917030568158E-2</c:v>
                </c:pt>
                <c:pt idx="661">
                  <c:v>8.4100877192983314E-2</c:v>
                </c:pt>
                <c:pt idx="662">
                  <c:v>8.1177616625175419E-2</c:v>
                </c:pt>
                <c:pt idx="663">
                  <c:v>8.4813058343443298E-2</c:v>
                </c:pt>
                <c:pt idx="664">
                  <c:v>9.0838250027830345E-2</c:v>
                </c:pt>
                <c:pt idx="665">
                  <c:v>8.3109318996415868E-2</c:v>
                </c:pt>
                <c:pt idx="666">
                  <c:v>8.7427990511691048E-2</c:v>
                </c:pt>
                <c:pt idx="667">
                  <c:v>8.9144259734464062E-2</c:v>
                </c:pt>
                <c:pt idx="668">
                  <c:v>7.9550561797752814E-2</c:v>
                </c:pt>
                <c:pt idx="669">
                  <c:v>8.44880027036162E-2</c:v>
                </c:pt>
                <c:pt idx="670">
                  <c:v>8.1285012004115489E-2</c:v>
                </c:pt>
                <c:pt idx="671">
                  <c:v>7.6150432142022911E-2</c:v>
                </c:pt>
                <c:pt idx="672">
                  <c:v>7.3852295409181923E-2</c:v>
                </c:pt>
                <c:pt idx="673">
                  <c:v>7.2928959169223512E-2</c:v>
                </c:pt>
                <c:pt idx="674">
                  <c:v>7.1060037523452163E-2</c:v>
                </c:pt>
                <c:pt idx="675">
                  <c:v>7.0440543996280372E-2</c:v>
                </c:pt>
                <c:pt idx="676">
                  <c:v>8.0429263789522268E-2</c:v>
                </c:pt>
                <c:pt idx="677">
                  <c:v>7.756264236902051E-2</c:v>
                </c:pt>
                <c:pt idx="678">
                  <c:v>8.9904117315284846E-2</c:v>
                </c:pt>
                <c:pt idx="679">
                  <c:v>9.5919508105086745E-2</c:v>
                </c:pt>
                <c:pt idx="680">
                  <c:v>9.3072625698324044E-2</c:v>
                </c:pt>
                <c:pt idx="681">
                  <c:v>0.10911136107986501</c:v>
                </c:pt>
                <c:pt idx="682">
                  <c:v>0.11393817654279655</c:v>
                </c:pt>
                <c:pt idx="683">
                  <c:v>0.11025016603940645</c:v>
                </c:pt>
                <c:pt idx="684">
                  <c:v>0.12465557147580809</c:v>
                </c:pt>
                <c:pt idx="685">
                  <c:v>0.11212516297262136</c:v>
                </c:pt>
                <c:pt idx="686">
                  <c:v>9.6459497972158234E-2</c:v>
                </c:pt>
                <c:pt idx="687">
                  <c:v>9.8664038545774324E-2</c:v>
                </c:pt>
                <c:pt idx="688">
                  <c:v>8.9005235602094265E-2</c:v>
                </c:pt>
                <c:pt idx="689">
                  <c:v>9.143607131138573E-2</c:v>
                </c:pt>
                <c:pt idx="690">
                  <c:v>0.10069369174073323</c:v>
                </c:pt>
                <c:pt idx="691">
                  <c:v>0.10454943132108489</c:v>
                </c:pt>
                <c:pt idx="692">
                  <c:v>9.892027483913185E-2</c:v>
                </c:pt>
                <c:pt idx="693">
                  <c:v>0.10327922431637462</c:v>
                </c:pt>
                <c:pt idx="694">
                  <c:v>0.10290266259275405</c:v>
                </c:pt>
                <c:pt idx="695">
                  <c:v>0.10818113044418105</c:v>
                </c:pt>
                <c:pt idx="696">
                  <c:v>0.11323196376577159</c:v>
                </c:pt>
                <c:pt idx="697">
                  <c:v>0.11040940766550485</c:v>
                </c:pt>
                <c:pt idx="698">
                  <c:v>0.11799826313504125</c:v>
                </c:pt>
                <c:pt idx="699">
                  <c:v>0.11418609718893009</c:v>
                </c:pt>
                <c:pt idx="700">
                  <c:v>0.11105086216245463</c:v>
                </c:pt>
                <c:pt idx="701">
                  <c:v>0.10956132879046</c:v>
                </c:pt>
                <c:pt idx="702">
                  <c:v>0.10201698513800425</c:v>
                </c:pt>
                <c:pt idx="703">
                  <c:v>9.6380426706294445E-2</c:v>
                </c:pt>
                <c:pt idx="704">
                  <c:v>0.1052463891248938</c:v>
                </c:pt>
                <c:pt idx="705">
                  <c:v>9.8448368111290666E-2</c:v>
                </c:pt>
                <c:pt idx="706">
                  <c:v>9.6645021645021645E-2</c:v>
                </c:pt>
                <c:pt idx="707">
                  <c:v>0.10072099628577671</c:v>
                </c:pt>
                <c:pt idx="708">
                  <c:v>9.4467235835458477E-2</c:v>
                </c:pt>
                <c:pt idx="709">
                  <c:v>0.10727069351230425</c:v>
                </c:pt>
                <c:pt idx="710">
                  <c:v>0.10219303128131015</c:v>
                </c:pt>
                <c:pt idx="711">
                  <c:v>9.9966566365764897E-2</c:v>
                </c:pt>
                <c:pt idx="712">
                  <c:v>9.3002558682834705E-2</c:v>
                </c:pt>
                <c:pt idx="713">
                  <c:v>8.6275375110326763E-2</c:v>
                </c:pt>
                <c:pt idx="714">
                  <c:v>8.5912545434519233E-2</c:v>
                </c:pt>
                <c:pt idx="715">
                  <c:v>8.1383855024711182E-2</c:v>
                </c:pt>
                <c:pt idx="716">
                  <c:v>8.7098886705959527E-2</c:v>
                </c:pt>
                <c:pt idx="717">
                  <c:v>9.5029559886139703E-2</c:v>
                </c:pt>
                <c:pt idx="718">
                  <c:v>9.735287683220302E-2</c:v>
                </c:pt>
                <c:pt idx="719">
                  <c:v>9.5939751146037977E-2</c:v>
                </c:pt>
                <c:pt idx="720">
                  <c:v>9.8118133362340945E-2</c:v>
                </c:pt>
                <c:pt idx="721">
                  <c:v>9.0712275384283225E-2</c:v>
                </c:pt>
                <c:pt idx="722">
                  <c:v>8.6163314649961451E-2</c:v>
                </c:pt>
                <c:pt idx="723">
                  <c:v>8.3287062742920706E-2</c:v>
                </c:pt>
                <c:pt idx="724">
                  <c:v>7.432812324300013E-2</c:v>
                </c:pt>
                <c:pt idx="725">
                  <c:v>7.3656648451730422E-2</c:v>
                </c:pt>
                <c:pt idx="726">
                  <c:v>8.2246171298922283E-2</c:v>
                </c:pt>
                <c:pt idx="727">
                  <c:v>9.8666365280291268E-2</c:v>
                </c:pt>
                <c:pt idx="728">
                  <c:v>0.10257568910980568</c:v>
                </c:pt>
                <c:pt idx="729">
                  <c:v>0.10822706240830612</c:v>
                </c:pt>
                <c:pt idx="730">
                  <c:v>0.10926445816956766</c:v>
                </c:pt>
                <c:pt idx="731">
                  <c:v>0.10242707637497217</c:v>
                </c:pt>
                <c:pt idx="732">
                  <c:v>0.1075900277008317</c:v>
                </c:pt>
                <c:pt idx="733">
                  <c:v>0.10383597883597886</c:v>
                </c:pt>
                <c:pt idx="734">
                  <c:v>0.10205652699879028</c:v>
                </c:pt>
                <c:pt idx="735">
                  <c:v>0.10328121559128008</c:v>
                </c:pt>
                <c:pt idx="736">
                  <c:v>0.10607225211375866</c:v>
                </c:pt>
                <c:pt idx="737">
                  <c:v>0.11085651936715735</c:v>
                </c:pt>
                <c:pt idx="738">
                  <c:v>0.11511971138078059</c:v>
                </c:pt>
                <c:pt idx="739">
                  <c:v>0.11746100992474641</c:v>
                </c:pt>
                <c:pt idx="740">
                  <c:v>0.11431368283663262</c:v>
                </c:pt>
                <c:pt idx="741">
                  <c:v>0.11454269614217598</c:v>
                </c:pt>
                <c:pt idx="742">
                  <c:v>0.11234872014565707</c:v>
                </c:pt>
                <c:pt idx="743">
                  <c:v>0.10450776100361472</c:v>
                </c:pt>
                <c:pt idx="744">
                  <c:v>0.10526871502481262</c:v>
                </c:pt>
                <c:pt idx="745">
                  <c:v>0.10690824327188059</c:v>
                </c:pt>
                <c:pt idx="746">
                  <c:v>0.10759426447158908</c:v>
                </c:pt>
                <c:pt idx="747">
                  <c:v>0.11157983547774679</c:v>
                </c:pt>
                <c:pt idx="748">
                  <c:v>0.10954699407282002</c:v>
                </c:pt>
                <c:pt idx="749">
                  <c:v>0.10048553937091002</c:v>
                </c:pt>
                <c:pt idx="750">
                  <c:v>0.10090583526437751</c:v>
                </c:pt>
                <c:pt idx="751">
                  <c:v>0.10116279069767442</c:v>
                </c:pt>
                <c:pt idx="752">
                  <c:v>0.10703363914373112</c:v>
                </c:pt>
                <c:pt idx="753">
                  <c:v>0.1113689095127602</c:v>
                </c:pt>
                <c:pt idx="754">
                  <c:v>0.11584273215979735</c:v>
                </c:pt>
                <c:pt idx="755">
                  <c:v>0.12327896632069477</c:v>
                </c:pt>
                <c:pt idx="756">
                  <c:v>0.11610205831903959</c:v>
                </c:pt>
                <c:pt idx="757">
                  <c:v>0.12194854953475644</c:v>
                </c:pt>
                <c:pt idx="758">
                  <c:v>0.11613909942041922</c:v>
                </c:pt>
                <c:pt idx="759">
                  <c:v>0.11619479048697721</c:v>
                </c:pt>
                <c:pt idx="760">
                  <c:v>0.13287031765911417</c:v>
                </c:pt>
                <c:pt idx="761">
                  <c:v>0.14172335600907029</c:v>
                </c:pt>
                <c:pt idx="762">
                  <c:v>0.1582156973461338</c:v>
                </c:pt>
                <c:pt idx="763">
                  <c:v>0.15251377797773041</c:v>
                </c:pt>
                <c:pt idx="764">
                  <c:v>0.14592418651459374</c:v>
                </c:pt>
                <c:pt idx="765">
                  <c:v>0.1357915654669915</c:v>
                </c:pt>
                <c:pt idx="766">
                  <c:v>0.12288600922468702</c:v>
                </c:pt>
                <c:pt idx="767">
                  <c:v>0.12513673156858438</c:v>
                </c:pt>
                <c:pt idx="768">
                  <c:v>0.10732185661364139</c:v>
                </c:pt>
                <c:pt idx="769">
                  <c:v>0.10249700141751172</c:v>
                </c:pt>
                <c:pt idx="770">
                  <c:v>0.10651016193892029</c:v>
                </c:pt>
                <c:pt idx="771">
                  <c:v>0.10225921521997618</c:v>
                </c:pt>
                <c:pt idx="772">
                  <c:v>0.11223829052449805</c:v>
                </c:pt>
                <c:pt idx="773">
                  <c:v>0.11107526881720432</c:v>
                </c:pt>
                <c:pt idx="774">
                  <c:v>0.10530311246068814</c:v>
                </c:pt>
                <c:pt idx="775">
                  <c:v>0.10742530755711779</c:v>
                </c:pt>
                <c:pt idx="776">
                  <c:v>0.10746832629473205</c:v>
                </c:pt>
                <c:pt idx="777">
                  <c:v>0.10935916206780043</c:v>
                </c:pt>
                <c:pt idx="778">
                  <c:v>0.11437577395024272</c:v>
                </c:pt>
                <c:pt idx="779">
                  <c:v>0.11567289405973805</c:v>
                </c:pt>
                <c:pt idx="780">
                  <c:v>0.12263731376473204</c:v>
                </c:pt>
                <c:pt idx="781">
                  <c:v>0.13049267643142576</c:v>
                </c:pt>
                <c:pt idx="782">
                  <c:v>0.12807172902368638</c:v>
                </c:pt>
                <c:pt idx="783">
                  <c:v>0.13274336283185931</c:v>
                </c:pt>
                <c:pt idx="784">
                  <c:v>0.13032913629335097</c:v>
                </c:pt>
                <c:pt idx="785">
                  <c:v>0.1250137680361274</c:v>
                </c:pt>
                <c:pt idx="786">
                  <c:v>0.12432551481114416</c:v>
                </c:pt>
                <c:pt idx="787">
                  <c:v>0.11907109212400044</c:v>
                </c:pt>
                <c:pt idx="788">
                  <c:v>0.11348449994522949</c:v>
                </c:pt>
                <c:pt idx="789">
                  <c:v>0.12151787672735248</c:v>
                </c:pt>
                <c:pt idx="790">
                  <c:v>0.11953544428618502</c:v>
                </c:pt>
                <c:pt idx="791">
                  <c:v>0.13436918700076594</c:v>
                </c:pt>
                <c:pt idx="792">
                  <c:v>0.14832535885167494</c:v>
                </c:pt>
                <c:pt idx="793">
                  <c:v>0.15539443783140597</c:v>
                </c:pt>
                <c:pt idx="794">
                  <c:v>0.16827541827541828</c:v>
                </c:pt>
                <c:pt idx="795">
                  <c:v>0.16153928609711768</c:v>
                </c:pt>
                <c:pt idx="796">
                  <c:v>0.16008982996470877</c:v>
                </c:pt>
                <c:pt idx="797">
                  <c:v>0.1446333687566419</c:v>
                </c:pt>
                <c:pt idx="798">
                  <c:v>0.12853661121119</c:v>
                </c:pt>
                <c:pt idx="799">
                  <c:v>0.12422425581150826</c:v>
                </c:pt>
                <c:pt idx="800">
                  <c:v>0.1153886389789727</c:v>
                </c:pt>
                <c:pt idx="801">
                  <c:v>0.11413383364602875</c:v>
                </c:pt>
                <c:pt idx="802">
                  <c:v>0.11528848156634036</c:v>
                </c:pt>
                <c:pt idx="803">
                  <c:v>0.11675867097177428</c:v>
                </c:pt>
                <c:pt idx="804">
                  <c:v>0.11954261954262002</c:v>
                </c:pt>
                <c:pt idx="805">
                  <c:v>0.12851196670135276</c:v>
                </c:pt>
                <c:pt idx="806">
                  <c:v>0.13674679987511806</c:v>
                </c:pt>
                <c:pt idx="807">
                  <c:v>0.13309727140179228</c:v>
                </c:pt>
                <c:pt idx="808">
                  <c:v>0.12845664197015547</c:v>
                </c:pt>
                <c:pt idx="809">
                  <c:v>0.1210311222885896</c:v>
                </c:pt>
                <c:pt idx="810">
                  <c:v>0.10817383948398099</c:v>
                </c:pt>
                <c:pt idx="811">
                  <c:v>0.11645515623333692</c:v>
                </c:pt>
                <c:pt idx="812">
                  <c:v>0.12054972405583812</c:v>
                </c:pt>
                <c:pt idx="813">
                  <c:v>0.12062975027144489</c:v>
                </c:pt>
                <c:pt idx="814">
                  <c:v>0.11704779451609407</c:v>
                </c:pt>
                <c:pt idx="815">
                  <c:v>0.10276850156199557</c:v>
                </c:pt>
                <c:pt idx="816">
                  <c:v>0.10449510012782276</c:v>
                </c:pt>
                <c:pt idx="817">
                  <c:v>0.10233202001916725</c:v>
                </c:pt>
                <c:pt idx="818">
                  <c:v>0.11386986301369845</c:v>
                </c:pt>
                <c:pt idx="819">
                  <c:v>0.12146098984223062</c:v>
                </c:pt>
                <c:pt idx="820">
                  <c:v>0.11445325225323127</c:v>
                </c:pt>
                <c:pt idx="821">
                  <c:v>0.11075129533678757</c:v>
                </c:pt>
                <c:pt idx="822">
                  <c:v>0.10669523299410871</c:v>
                </c:pt>
                <c:pt idx="823">
                  <c:v>9.6274280861903982E-2</c:v>
                </c:pt>
                <c:pt idx="824">
                  <c:v>9.7254735050010727E-2</c:v>
                </c:pt>
                <c:pt idx="825">
                  <c:v>0.10792291220556746</c:v>
                </c:pt>
                <c:pt idx="826">
                  <c:v>0.11030994403788205</c:v>
                </c:pt>
                <c:pt idx="827">
                  <c:v>0.11683362369337982</c:v>
                </c:pt>
                <c:pt idx="828">
                  <c:v>0.11589440245371967</c:v>
                </c:pt>
                <c:pt idx="829">
                  <c:v>0.11705170517051706</c:v>
                </c:pt>
                <c:pt idx="830">
                  <c:v>0.115825435309676</c:v>
                </c:pt>
                <c:pt idx="831">
                  <c:v>0.10998457130262312</c:v>
                </c:pt>
                <c:pt idx="832">
                  <c:v>0.11040456090340972</c:v>
                </c:pt>
                <c:pt idx="833">
                  <c:v>9.9682331032971833E-2</c:v>
                </c:pt>
                <c:pt idx="834">
                  <c:v>9.4170403587444676E-2</c:v>
                </c:pt>
                <c:pt idx="835">
                  <c:v>9.6432856987018672E-2</c:v>
                </c:pt>
                <c:pt idx="836">
                  <c:v>9.2394857267378533E-2</c:v>
                </c:pt>
                <c:pt idx="837">
                  <c:v>9.8697068403909696E-2</c:v>
                </c:pt>
                <c:pt idx="838">
                  <c:v>0.10382337102854072</c:v>
                </c:pt>
                <c:pt idx="839">
                  <c:v>0.10413329061198404</c:v>
                </c:pt>
                <c:pt idx="840">
                  <c:v>0.11041110517885745</c:v>
                </c:pt>
                <c:pt idx="841">
                  <c:v>0.11142031467408745</c:v>
                </c:pt>
                <c:pt idx="842">
                  <c:v>0.11598104673702347</c:v>
                </c:pt>
                <c:pt idx="843">
                  <c:v>0.12362221741949429</c:v>
                </c:pt>
                <c:pt idx="844">
                  <c:v>0.13633918002797923</c:v>
                </c:pt>
                <c:pt idx="845">
                  <c:v>0.13878205128205129</c:v>
                </c:pt>
                <c:pt idx="846">
                  <c:v>0.15015397685037699</c:v>
                </c:pt>
                <c:pt idx="847">
                  <c:v>0.15707636979056491</c:v>
                </c:pt>
                <c:pt idx="848">
                  <c:v>0.14691292875989545</c:v>
                </c:pt>
                <c:pt idx="849">
                  <c:v>0.14598003152916614</c:v>
                </c:pt>
                <c:pt idx="850">
                  <c:v>0.13264129181084244</c:v>
                </c:pt>
                <c:pt idx="851">
                  <c:v>0.12938343975714525</c:v>
                </c:pt>
                <c:pt idx="852">
                  <c:v>0.13577159529019486</c:v>
                </c:pt>
                <c:pt idx="853">
                  <c:v>0.12580511115728241</c:v>
                </c:pt>
                <c:pt idx="854">
                  <c:v>0.13940963231486361</c:v>
                </c:pt>
                <c:pt idx="855">
                  <c:v>0.1346968288399959</c:v>
                </c:pt>
                <c:pt idx="856">
                  <c:v>0.13427891086033791</c:v>
                </c:pt>
                <c:pt idx="857">
                  <c:v>0.14256026600166274</c:v>
                </c:pt>
                <c:pt idx="858">
                  <c:v>0.12350928134398075</c:v>
                </c:pt>
                <c:pt idx="859">
                  <c:v>0.11760431804027403</c:v>
                </c:pt>
                <c:pt idx="860">
                  <c:v>0.11542453809424953</c:v>
                </c:pt>
                <c:pt idx="861">
                  <c:v>0.11084462982273201</c:v>
                </c:pt>
                <c:pt idx="862">
                  <c:v>0.11457562625515341</c:v>
                </c:pt>
                <c:pt idx="863">
                  <c:v>0.11727010573534123</c:v>
                </c:pt>
                <c:pt idx="864">
                  <c:v>0.11439074494540023</c:v>
                </c:pt>
                <c:pt idx="865">
                  <c:v>0.1233561569394631</c:v>
                </c:pt>
                <c:pt idx="866">
                  <c:v>0.12562486415996518</c:v>
                </c:pt>
                <c:pt idx="867">
                  <c:v>0.11930280394067352</c:v>
                </c:pt>
                <c:pt idx="868">
                  <c:v>0.12081764389456637</c:v>
                </c:pt>
                <c:pt idx="869">
                  <c:v>0.11513334047338623</c:v>
                </c:pt>
                <c:pt idx="870">
                  <c:v>0.11318528054929729</c:v>
                </c:pt>
                <c:pt idx="871">
                  <c:v>0.12140471830227299</c:v>
                </c:pt>
                <c:pt idx="872">
                  <c:v>0.11052461488742864</c:v>
                </c:pt>
                <c:pt idx="873">
                  <c:v>0.11190321883776143</c:v>
                </c:pt>
                <c:pt idx="874">
                  <c:v>0.1105614110561411</c:v>
                </c:pt>
                <c:pt idx="875">
                  <c:v>0.10994202276143519</c:v>
                </c:pt>
                <c:pt idx="876">
                  <c:v>0.11449073578237122</c:v>
                </c:pt>
                <c:pt idx="877">
                  <c:v>0.11400128452151627</c:v>
                </c:pt>
                <c:pt idx="878">
                  <c:v>0.11510020362233415</c:v>
                </c:pt>
                <c:pt idx="879">
                  <c:v>0.11100344530577089</c:v>
                </c:pt>
                <c:pt idx="880">
                  <c:v>0.11823734729493891</c:v>
                </c:pt>
                <c:pt idx="881">
                  <c:v>0.11959035348529992</c:v>
                </c:pt>
                <c:pt idx="882">
                  <c:v>0.12433214603740034</c:v>
                </c:pt>
                <c:pt idx="883">
                  <c:v>0.12187500000000002</c:v>
                </c:pt>
                <c:pt idx="884">
                  <c:v>0.110222222222223</c:v>
                </c:pt>
                <c:pt idx="885">
                  <c:v>0.11543148332779438</c:v>
                </c:pt>
                <c:pt idx="886">
                  <c:v>0.10546056260341979</c:v>
                </c:pt>
                <c:pt idx="887">
                  <c:v>0.10249642582206092</c:v>
                </c:pt>
                <c:pt idx="888">
                  <c:v>0.10462555066079322</c:v>
                </c:pt>
                <c:pt idx="889">
                  <c:v>9.3657249642740206E-2</c:v>
                </c:pt>
                <c:pt idx="890">
                  <c:v>9.6922069417157822E-2</c:v>
                </c:pt>
                <c:pt idx="891">
                  <c:v>0.10096728616454734</c:v>
                </c:pt>
                <c:pt idx="892">
                  <c:v>0.10153215364695729</c:v>
                </c:pt>
                <c:pt idx="893">
                  <c:v>0.10245372363323341</c:v>
                </c:pt>
                <c:pt idx="894">
                  <c:v>0.11472399265420763</c:v>
                </c:pt>
                <c:pt idx="895">
                  <c:v>0.1305192702148332</c:v>
                </c:pt>
                <c:pt idx="896">
                  <c:v>0.12951969778737318</c:v>
                </c:pt>
                <c:pt idx="897">
                  <c:v>0.13267390603160917</c:v>
                </c:pt>
                <c:pt idx="898">
                  <c:v>0.12239221140472878</c:v>
                </c:pt>
                <c:pt idx="899">
                  <c:v>0.11805182238469</c:v>
                </c:pt>
                <c:pt idx="900">
                  <c:v>0.12534878729341059</c:v>
                </c:pt>
                <c:pt idx="901">
                  <c:v>0.12302227962544419</c:v>
                </c:pt>
                <c:pt idx="902">
                  <c:v>0.12681823079409674</c:v>
                </c:pt>
                <c:pt idx="903">
                  <c:v>0.12732919254658384</c:v>
                </c:pt>
                <c:pt idx="904">
                  <c:v>0.12668955159836945</c:v>
                </c:pt>
                <c:pt idx="905">
                  <c:v>0.12561523646479791</c:v>
                </c:pt>
                <c:pt idx="906">
                  <c:v>0.12516046213093709</c:v>
                </c:pt>
                <c:pt idx="907">
                  <c:v>0.11434666666666667</c:v>
                </c:pt>
                <c:pt idx="908">
                  <c:v>0.10605738575982997</c:v>
                </c:pt>
                <c:pt idx="909">
                  <c:v>9.9629040805511396E-2</c:v>
                </c:pt>
                <c:pt idx="910">
                  <c:v>9.0111052353252979E-2</c:v>
                </c:pt>
                <c:pt idx="911">
                  <c:v>0.10094269674822592</c:v>
                </c:pt>
                <c:pt idx="912">
                  <c:v>0.10163377890940015</c:v>
                </c:pt>
                <c:pt idx="913">
                  <c:v>0.11159901467280695</c:v>
                </c:pt>
                <c:pt idx="914">
                  <c:v>0.11804952215464808</c:v>
                </c:pt>
                <c:pt idx="915">
                  <c:v>0.11591638093131312</c:v>
                </c:pt>
                <c:pt idx="916">
                  <c:v>0.12890492838615089</c:v>
                </c:pt>
                <c:pt idx="917">
                  <c:v>0.13927227101631121</c:v>
                </c:pt>
                <c:pt idx="918">
                  <c:v>0.15289821999087191</c:v>
                </c:pt>
                <c:pt idx="919">
                  <c:v>0.14720180893159979</c:v>
                </c:pt>
                <c:pt idx="920">
                  <c:v>0.13386355998655675</c:v>
                </c:pt>
                <c:pt idx="921">
                  <c:v>0.12140008861320339</c:v>
                </c:pt>
                <c:pt idx="922">
                  <c:v>9.7294312534511346E-2</c:v>
                </c:pt>
                <c:pt idx="923">
                  <c:v>9.1926016170118502E-2</c:v>
                </c:pt>
                <c:pt idx="924">
                  <c:v>9.6590909090909727E-2</c:v>
                </c:pt>
                <c:pt idx="925">
                  <c:v>9.2669278119753798E-2</c:v>
                </c:pt>
                <c:pt idx="926">
                  <c:v>0.10717082447701166</c:v>
                </c:pt>
                <c:pt idx="927">
                  <c:v>0.10487099644128169</c:v>
                </c:pt>
                <c:pt idx="928">
                  <c:v>0.11246943765281155</c:v>
                </c:pt>
                <c:pt idx="929">
                  <c:v>0.11912399070899272</c:v>
                </c:pt>
                <c:pt idx="930">
                  <c:v>0.11211953514111787</c:v>
                </c:pt>
                <c:pt idx="931">
                  <c:v>0.11332586786114221</c:v>
                </c:pt>
                <c:pt idx="932">
                  <c:v>0.1112237998647735</c:v>
                </c:pt>
                <c:pt idx="933">
                  <c:v>0.11289954337899546</c:v>
                </c:pt>
                <c:pt idx="934">
                  <c:v>0.11225188227241616</c:v>
                </c:pt>
                <c:pt idx="935">
                  <c:v>0.12618939737199841</c:v>
                </c:pt>
                <c:pt idx="936">
                  <c:v>0.11602023608769041</c:v>
                </c:pt>
                <c:pt idx="937">
                  <c:v>0.10517529215359014</c:v>
                </c:pt>
                <c:pt idx="938">
                  <c:v>0.11403897254207263</c:v>
                </c:pt>
                <c:pt idx="939">
                  <c:v>0.11247783687943207</c:v>
                </c:pt>
                <c:pt idx="940">
                  <c:v>0.12119535141117986</c:v>
                </c:pt>
                <c:pt idx="941">
                  <c:v>0.13005078383749324</c:v>
                </c:pt>
                <c:pt idx="942">
                  <c:v>0.13144500995795541</c:v>
                </c:pt>
                <c:pt idx="943">
                  <c:v>0.12440614296762877</c:v>
                </c:pt>
                <c:pt idx="944">
                  <c:v>0.12234748010610078</c:v>
                </c:pt>
                <c:pt idx="945">
                  <c:v>0.12167384343601728</c:v>
                </c:pt>
                <c:pt idx="946">
                  <c:v>0.11142983230361871</c:v>
                </c:pt>
                <c:pt idx="947">
                  <c:v>0.10664896559353912</c:v>
                </c:pt>
                <c:pt idx="948">
                  <c:v>9.7674418604651217E-2</c:v>
                </c:pt>
                <c:pt idx="949">
                  <c:v>9.2445328031809243E-2</c:v>
                </c:pt>
                <c:pt idx="950">
                  <c:v>9.5945798273412763E-2</c:v>
                </c:pt>
                <c:pt idx="951">
                  <c:v>9.9182561307901901E-2</c:v>
                </c:pt>
                <c:pt idx="952">
                  <c:v>0.10191703671612694</c:v>
                </c:pt>
                <c:pt idx="953">
                  <c:v>0.10568930152218503</c:v>
                </c:pt>
                <c:pt idx="954">
                  <c:v>0.10599279554633825</c:v>
                </c:pt>
                <c:pt idx="955">
                  <c:v>0.10666375831606552</c:v>
                </c:pt>
                <c:pt idx="956">
                  <c:v>0.11554781851811555</c:v>
                </c:pt>
                <c:pt idx="957">
                  <c:v>0.11176727909011373</c:v>
                </c:pt>
                <c:pt idx="958">
                  <c:v>0.11291553133514989</c:v>
                </c:pt>
                <c:pt idx="959">
                  <c:v>0.11287343834872345</c:v>
                </c:pt>
                <c:pt idx="960">
                  <c:v>0.10786125910623107</c:v>
                </c:pt>
                <c:pt idx="961">
                  <c:v>0.10968941382327209</c:v>
                </c:pt>
                <c:pt idx="962">
                  <c:v>0.10753394656154264</c:v>
                </c:pt>
                <c:pt idx="963">
                  <c:v>0.11080636313768508</c:v>
                </c:pt>
                <c:pt idx="964">
                  <c:v>0.1060424605334785</c:v>
                </c:pt>
                <c:pt idx="965">
                  <c:v>0.10541648683642642</c:v>
                </c:pt>
                <c:pt idx="966">
                  <c:v>9.9490072691765227E-2</c:v>
                </c:pt>
                <c:pt idx="967">
                  <c:v>9.8270956445611735E-2</c:v>
                </c:pt>
                <c:pt idx="968">
                  <c:v>9.8453038674033225E-2</c:v>
                </c:pt>
                <c:pt idx="969">
                  <c:v>9.9259423013153547E-2</c:v>
                </c:pt>
                <c:pt idx="970">
                  <c:v>9.8243688254665187E-2</c:v>
                </c:pt>
                <c:pt idx="971">
                  <c:v>8.7431693989071038E-2</c:v>
                </c:pt>
                <c:pt idx="972">
                  <c:v>8.5544423648574744E-2</c:v>
                </c:pt>
              </c:numCache>
            </c:numRef>
          </c:val>
        </c:ser>
        <c:marker val="1"/>
        <c:axId val="57236864"/>
        <c:axId val="57242752"/>
      </c:lineChart>
      <c:dateAx>
        <c:axId val="57236864"/>
        <c:scaling>
          <c:orientation val="minMax"/>
        </c:scaling>
        <c:axPos val="b"/>
        <c:numFmt formatCode="yyyy" sourceLinked="0"/>
        <c:tickLblPos val="nextTo"/>
        <c:txPr>
          <a:bodyPr/>
          <a:lstStyle/>
          <a:p>
            <a:pPr>
              <a:defRPr sz="1200"/>
            </a:pPr>
            <a:endParaRPr lang="en-US"/>
          </a:p>
        </c:txPr>
        <c:crossAx val="57242752"/>
        <c:crosses val="autoZero"/>
        <c:auto val="1"/>
        <c:lblOffset val="100"/>
      </c:dateAx>
      <c:valAx>
        <c:axId val="57242752"/>
        <c:scaling>
          <c:orientation val="minMax"/>
        </c:scaling>
        <c:axPos val="l"/>
        <c:majorGridlines/>
        <c:title>
          <c:tx>
            <c:rich>
              <a:bodyPr rot="-5400000" vert="horz"/>
              <a:lstStyle/>
              <a:p>
                <a:pPr>
                  <a:defRPr sz="1400"/>
                </a:pPr>
                <a:r>
                  <a:rPr lang="en-US" sz="1400"/>
                  <a:t>% of marketshare</a:t>
                </a:r>
              </a:p>
            </c:rich>
          </c:tx>
          <c:layout/>
        </c:title>
        <c:numFmt formatCode="0.00%" sourceLinked="0"/>
        <c:tickLblPos val="nextTo"/>
        <c:txPr>
          <a:bodyPr/>
          <a:lstStyle/>
          <a:p>
            <a:pPr>
              <a:defRPr sz="1200"/>
            </a:pPr>
            <a:endParaRPr lang="en-US"/>
          </a:p>
        </c:txPr>
        <c:crossAx val="57236864"/>
        <c:crosses val="autoZero"/>
        <c:crossBetween val="between"/>
      </c:valAx>
    </c:plotArea>
    <c:plotVisOnly val="1"/>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plotArea>
      <c:layout/>
      <c:barChart>
        <c:barDir val="col"/>
        <c:grouping val="clustered"/>
        <c:ser>
          <c:idx val="1"/>
          <c:order val="1"/>
          <c:tx>
            <c:strRef>
              <c:f>'refiner cap and utl'!$C$1</c:f>
              <c:strCache>
                <c:ptCount val="1"/>
                <c:pt idx="0">
                  <c:v>U.S. Percent Utilization of Refinery Operable Capacity</c:v>
                </c:pt>
              </c:strCache>
            </c:strRef>
          </c:tx>
          <c:cat>
            <c:numRef>
              <c:f>'refiner cap and utl'!$A$2:$A$294</c:f>
              <c:numCache>
                <c:formatCode>mmm\-yyyy</c:formatCode>
                <c:ptCount val="293"/>
                <c:pt idx="0">
                  <c:v>31062</c:v>
                </c:pt>
                <c:pt idx="1">
                  <c:v>31093</c:v>
                </c:pt>
                <c:pt idx="2">
                  <c:v>31121</c:v>
                </c:pt>
                <c:pt idx="3">
                  <c:v>31152</c:v>
                </c:pt>
                <c:pt idx="4">
                  <c:v>31182</c:v>
                </c:pt>
                <c:pt idx="5">
                  <c:v>31213</c:v>
                </c:pt>
                <c:pt idx="6">
                  <c:v>31243</c:v>
                </c:pt>
                <c:pt idx="7">
                  <c:v>31274</c:v>
                </c:pt>
                <c:pt idx="8">
                  <c:v>31305</c:v>
                </c:pt>
                <c:pt idx="9">
                  <c:v>31335</c:v>
                </c:pt>
                <c:pt idx="10">
                  <c:v>31366</c:v>
                </c:pt>
                <c:pt idx="11">
                  <c:v>31396</c:v>
                </c:pt>
                <c:pt idx="12">
                  <c:v>31427</c:v>
                </c:pt>
                <c:pt idx="13">
                  <c:v>31458</c:v>
                </c:pt>
                <c:pt idx="14">
                  <c:v>31486</c:v>
                </c:pt>
                <c:pt idx="15">
                  <c:v>31517</c:v>
                </c:pt>
                <c:pt idx="16">
                  <c:v>31547</c:v>
                </c:pt>
                <c:pt idx="17">
                  <c:v>31578</c:v>
                </c:pt>
                <c:pt idx="18">
                  <c:v>31608</c:v>
                </c:pt>
                <c:pt idx="19">
                  <c:v>31639</c:v>
                </c:pt>
                <c:pt idx="20">
                  <c:v>31670</c:v>
                </c:pt>
                <c:pt idx="21">
                  <c:v>31700</c:v>
                </c:pt>
                <c:pt idx="22">
                  <c:v>31731</c:v>
                </c:pt>
                <c:pt idx="23">
                  <c:v>31761</c:v>
                </c:pt>
                <c:pt idx="24">
                  <c:v>31792</c:v>
                </c:pt>
                <c:pt idx="25">
                  <c:v>31823</c:v>
                </c:pt>
                <c:pt idx="26">
                  <c:v>31851</c:v>
                </c:pt>
                <c:pt idx="27">
                  <c:v>31882</c:v>
                </c:pt>
                <c:pt idx="28">
                  <c:v>31912</c:v>
                </c:pt>
                <c:pt idx="29">
                  <c:v>31943</c:v>
                </c:pt>
                <c:pt idx="30">
                  <c:v>31973</c:v>
                </c:pt>
                <c:pt idx="31">
                  <c:v>32004</c:v>
                </c:pt>
                <c:pt idx="32">
                  <c:v>32035</c:v>
                </c:pt>
                <c:pt idx="33">
                  <c:v>32065</c:v>
                </c:pt>
                <c:pt idx="34">
                  <c:v>32096</c:v>
                </c:pt>
                <c:pt idx="35">
                  <c:v>32126</c:v>
                </c:pt>
                <c:pt idx="36">
                  <c:v>32157</c:v>
                </c:pt>
                <c:pt idx="37">
                  <c:v>32188</c:v>
                </c:pt>
                <c:pt idx="38">
                  <c:v>32217</c:v>
                </c:pt>
                <c:pt idx="39">
                  <c:v>32248</c:v>
                </c:pt>
                <c:pt idx="40">
                  <c:v>32278</c:v>
                </c:pt>
                <c:pt idx="41">
                  <c:v>32309</c:v>
                </c:pt>
                <c:pt idx="42">
                  <c:v>32339</c:v>
                </c:pt>
                <c:pt idx="43">
                  <c:v>32370</c:v>
                </c:pt>
                <c:pt idx="44">
                  <c:v>32401</c:v>
                </c:pt>
                <c:pt idx="45">
                  <c:v>32431</c:v>
                </c:pt>
                <c:pt idx="46">
                  <c:v>32462</c:v>
                </c:pt>
                <c:pt idx="47">
                  <c:v>32492</c:v>
                </c:pt>
                <c:pt idx="48">
                  <c:v>32523</c:v>
                </c:pt>
                <c:pt idx="49">
                  <c:v>32554</c:v>
                </c:pt>
                <c:pt idx="50">
                  <c:v>32582</c:v>
                </c:pt>
                <c:pt idx="51">
                  <c:v>32613</c:v>
                </c:pt>
                <c:pt idx="52">
                  <c:v>32643</c:v>
                </c:pt>
                <c:pt idx="53">
                  <c:v>32674</c:v>
                </c:pt>
                <c:pt idx="54">
                  <c:v>32704</c:v>
                </c:pt>
                <c:pt idx="55">
                  <c:v>32735</c:v>
                </c:pt>
                <c:pt idx="56">
                  <c:v>32766</c:v>
                </c:pt>
                <c:pt idx="57">
                  <c:v>32796</c:v>
                </c:pt>
                <c:pt idx="58">
                  <c:v>32827</c:v>
                </c:pt>
                <c:pt idx="59">
                  <c:v>32857</c:v>
                </c:pt>
                <c:pt idx="60">
                  <c:v>32888</c:v>
                </c:pt>
                <c:pt idx="61">
                  <c:v>32919</c:v>
                </c:pt>
                <c:pt idx="62">
                  <c:v>32947</c:v>
                </c:pt>
                <c:pt idx="63">
                  <c:v>32978</c:v>
                </c:pt>
                <c:pt idx="64">
                  <c:v>33008</c:v>
                </c:pt>
                <c:pt idx="65">
                  <c:v>33039</c:v>
                </c:pt>
                <c:pt idx="66">
                  <c:v>33069</c:v>
                </c:pt>
                <c:pt idx="67">
                  <c:v>33100</c:v>
                </c:pt>
                <c:pt idx="68">
                  <c:v>33131</c:v>
                </c:pt>
                <c:pt idx="69">
                  <c:v>33161</c:v>
                </c:pt>
                <c:pt idx="70">
                  <c:v>33192</c:v>
                </c:pt>
                <c:pt idx="71">
                  <c:v>33222</c:v>
                </c:pt>
                <c:pt idx="72">
                  <c:v>33253</c:v>
                </c:pt>
                <c:pt idx="73">
                  <c:v>33284</c:v>
                </c:pt>
                <c:pt idx="74">
                  <c:v>33312</c:v>
                </c:pt>
                <c:pt idx="75">
                  <c:v>33343</c:v>
                </c:pt>
                <c:pt idx="76">
                  <c:v>33373</c:v>
                </c:pt>
                <c:pt idx="77">
                  <c:v>33404</c:v>
                </c:pt>
                <c:pt idx="78">
                  <c:v>33434</c:v>
                </c:pt>
                <c:pt idx="79">
                  <c:v>33465</c:v>
                </c:pt>
                <c:pt idx="80">
                  <c:v>33496</c:v>
                </c:pt>
                <c:pt idx="81">
                  <c:v>33526</c:v>
                </c:pt>
                <c:pt idx="82">
                  <c:v>33557</c:v>
                </c:pt>
                <c:pt idx="83">
                  <c:v>33587</c:v>
                </c:pt>
                <c:pt idx="84">
                  <c:v>33618</c:v>
                </c:pt>
                <c:pt idx="85">
                  <c:v>33649</c:v>
                </c:pt>
                <c:pt idx="86">
                  <c:v>33678</c:v>
                </c:pt>
                <c:pt idx="87">
                  <c:v>33709</c:v>
                </c:pt>
                <c:pt idx="88">
                  <c:v>33739</c:v>
                </c:pt>
                <c:pt idx="89">
                  <c:v>33770</c:v>
                </c:pt>
                <c:pt idx="90">
                  <c:v>33800</c:v>
                </c:pt>
                <c:pt idx="91">
                  <c:v>33831</c:v>
                </c:pt>
                <c:pt idx="92">
                  <c:v>33862</c:v>
                </c:pt>
                <c:pt idx="93">
                  <c:v>33892</c:v>
                </c:pt>
                <c:pt idx="94">
                  <c:v>33923</c:v>
                </c:pt>
                <c:pt idx="95">
                  <c:v>33953</c:v>
                </c:pt>
                <c:pt idx="96">
                  <c:v>33984</c:v>
                </c:pt>
                <c:pt idx="97">
                  <c:v>34015</c:v>
                </c:pt>
                <c:pt idx="98">
                  <c:v>34043</c:v>
                </c:pt>
                <c:pt idx="99">
                  <c:v>34074</c:v>
                </c:pt>
                <c:pt idx="100">
                  <c:v>34104</c:v>
                </c:pt>
                <c:pt idx="101">
                  <c:v>34135</c:v>
                </c:pt>
                <c:pt idx="102">
                  <c:v>34165</c:v>
                </c:pt>
                <c:pt idx="103">
                  <c:v>34196</c:v>
                </c:pt>
                <c:pt idx="104">
                  <c:v>34227</c:v>
                </c:pt>
                <c:pt idx="105">
                  <c:v>34257</c:v>
                </c:pt>
                <c:pt idx="106">
                  <c:v>34288</c:v>
                </c:pt>
                <c:pt idx="107">
                  <c:v>34318</c:v>
                </c:pt>
                <c:pt idx="108">
                  <c:v>34349</c:v>
                </c:pt>
                <c:pt idx="109">
                  <c:v>34380</c:v>
                </c:pt>
                <c:pt idx="110">
                  <c:v>34408</c:v>
                </c:pt>
                <c:pt idx="111">
                  <c:v>34439</c:v>
                </c:pt>
                <c:pt idx="112">
                  <c:v>34469</c:v>
                </c:pt>
                <c:pt idx="113">
                  <c:v>34500</c:v>
                </c:pt>
                <c:pt idx="114">
                  <c:v>34530</c:v>
                </c:pt>
                <c:pt idx="115">
                  <c:v>34561</c:v>
                </c:pt>
                <c:pt idx="116">
                  <c:v>34592</c:v>
                </c:pt>
                <c:pt idx="117">
                  <c:v>34622</c:v>
                </c:pt>
                <c:pt idx="118">
                  <c:v>34653</c:v>
                </c:pt>
                <c:pt idx="119">
                  <c:v>34683</c:v>
                </c:pt>
                <c:pt idx="120">
                  <c:v>34714</c:v>
                </c:pt>
                <c:pt idx="121">
                  <c:v>34745</c:v>
                </c:pt>
                <c:pt idx="122">
                  <c:v>34773</c:v>
                </c:pt>
                <c:pt idx="123">
                  <c:v>34804</c:v>
                </c:pt>
                <c:pt idx="124">
                  <c:v>34834</c:v>
                </c:pt>
                <c:pt idx="125">
                  <c:v>34865</c:v>
                </c:pt>
                <c:pt idx="126">
                  <c:v>34895</c:v>
                </c:pt>
                <c:pt idx="127">
                  <c:v>34926</c:v>
                </c:pt>
                <c:pt idx="128">
                  <c:v>34957</c:v>
                </c:pt>
                <c:pt idx="129">
                  <c:v>34987</c:v>
                </c:pt>
                <c:pt idx="130">
                  <c:v>35018</c:v>
                </c:pt>
                <c:pt idx="131">
                  <c:v>35048</c:v>
                </c:pt>
                <c:pt idx="132">
                  <c:v>35079</c:v>
                </c:pt>
                <c:pt idx="133">
                  <c:v>35110</c:v>
                </c:pt>
                <c:pt idx="134">
                  <c:v>35139</c:v>
                </c:pt>
                <c:pt idx="135">
                  <c:v>35170</c:v>
                </c:pt>
                <c:pt idx="136">
                  <c:v>35200</c:v>
                </c:pt>
                <c:pt idx="137">
                  <c:v>35231</c:v>
                </c:pt>
                <c:pt idx="138">
                  <c:v>35261</c:v>
                </c:pt>
                <c:pt idx="139">
                  <c:v>35292</c:v>
                </c:pt>
                <c:pt idx="140">
                  <c:v>35323</c:v>
                </c:pt>
                <c:pt idx="141">
                  <c:v>35353</c:v>
                </c:pt>
                <c:pt idx="142">
                  <c:v>35384</c:v>
                </c:pt>
                <c:pt idx="143">
                  <c:v>35414</c:v>
                </c:pt>
                <c:pt idx="144">
                  <c:v>35445</c:v>
                </c:pt>
                <c:pt idx="145">
                  <c:v>35476</c:v>
                </c:pt>
                <c:pt idx="146">
                  <c:v>35504</c:v>
                </c:pt>
                <c:pt idx="147">
                  <c:v>35535</c:v>
                </c:pt>
                <c:pt idx="148">
                  <c:v>35565</c:v>
                </c:pt>
                <c:pt idx="149">
                  <c:v>35596</c:v>
                </c:pt>
                <c:pt idx="150">
                  <c:v>35626</c:v>
                </c:pt>
                <c:pt idx="151">
                  <c:v>35657</c:v>
                </c:pt>
                <c:pt idx="152">
                  <c:v>35688</c:v>
                </c:pt>
                <c:pt idx="153">
                  <c:v>35718</c:v>
                </c:pt>
                <c:pt idx="154">
                  <c:v>35749</c:v>
                </c:pt>
                <c:pt idx="155">
                  <c:v>35779</c:v>
                </c:pt>
                <c:pt idx="156">
                  <c:v>35810</c:v>
                </c:pt>
                <c:pt idx="157">
                  <c:v>35841</c:v>
                </c:pt>
                <c:pt idx="158">
                  <c:v>35869</c:v>
                </c:pt>
                <c:pt idx="159">
                  <c:v>35900</c:v>
                </c:pt>
                <c:pt idx="160">
                  <c:v>35930</c:v>
                </c:pt>
                <c:pt idx="161">
                  <c:v>35961</c:v>
                </c:pt>
                <c:pt idx="162">
                  <c:v>35991</c:v>
                </c:pt>
                <c:pt idx="163">
                  <c:v>36022</c:v>
                </c:pt>
                <c:pt idx="164">
                  <c:v>36053</c:v>
                </c:pt>
                <c:pt idx="165">
                  <c:v>36083</c:v>
                </c:pt>
                <c:pt idx="166">
                  <c:v>36114</c:v>
                </c:pt>
                <c:pt idx="167">
                  <c:v>36144</c:v>
                </c:pt>
                <c:pt idx="168">
                  <c:v>36175</c:v>
                </c:pt>
                <c:pt idx="169">
                  <c:v>36206</c:v>
                </c:pt>
                <c:pt idx="170">
                  <c:v>36234</c:v>
                </c:pt>
                <c:pt idx="171">
                  <c:v>36265</c:v>
                </c:pt>
                <c:pt idx="172">
                  <c:v>36295</c:v>
                </c:pt>
                <c:pt idx="173">
                  <c:v>36326</c:v>
                </c:pt>
                <c:pt idx="174">
                  <c:v>36356</c:v>
                </c:pt>
                <c:pt idx="175">
                  <c:v>36387</c:v>
                </c:pt>
                <c:pt idx="176">
                  <c:v>36418</c:v>
                </c:pt>
                <c:pt idx="177">
                  <c:v>36448</c:v>
                </c:pt>
                <c:pt idx="178">
                  <c:v>36479</c:v>
                </c:pt>
                <c:pt idx="179">
                  <c:v>36509</c:v>
                </c:pt>
                <c:pt idx="180">
                  <c:v>36540</c:v>
                </c:pt>
                <c:pt idx="181">
                  <c:v>36571</c:v>
                </c:pt>
                <c:pt idx="182">
                  <c:v>36600</c:v>
                </c:pt>
                <c:pt idx="183">
                  <c:v>36631</c:v>
                </c:pt>
                <c:pt idx="184">
                  <c:v>36661</c:v>
                </c:pt>
                <c:pt idx="185">
                  <c:v>36692</c:v>
                </c:pt>
                <c:pt idx="186">
                  <c:v>36722</c:v>
                </c:pt>
                <c:pt idx="187">
                  <c:v>36753</c:v>
                </c:pt>
                <c:pt idx="188">
                  <c:v>36784</c:v>
                </c:pt>
                <c:pt idx="189">
                  <c:v>36814</c:v>
                </c:pt>
                <c:pt idx="190">
                  <c:v>36845</c:v>
                </c:pt>
                <c:pt idx="191">
                  <c:v>36875</c:v>
                </c:pt>
                <c:pt idx="192">
                  <c:v>36906</c:v>
                </c:pt>
                <c:pt idx="193">
                  <c:v>36937</c:v>
                </c:pt>
                <c:pt idx="194">
                  <c:v>36965</c:v>
                </c:pt>
                <c:pt idx="195">
                  <c:v>36996</c:v>
                </c:pt>
                <c:pt idx="196">
                  <c:v>37026</c:v>
                </c:pt>
                <c:pt idx="197">
                  <c:v>37057</c:v>
                </c:pt>
                <c:pt idx="198">
                  <c:v>37087</c:v>
                </c:pt>
                <c:pt idx="199">
                  <c:v>37118</c:v>
                </c:pt>
                <c:pt idx="200">
                  <c:v>37149</c:v>
                </c:pt>
                <c:pt idx="201">
                  <c:v>37179</c:v>
                </c:pt>
                <c:pt idx="202">
                  <c:v>37210</c:v>
                </c:pt>
                <c:pt idx="203">
                  <c:v>37240</c:v>
                </c:pt>
                <c:pt idx="204">
                  <c:v>37271</c:v>
                </c:pt>
                <c:pt idx="205">
                  <c:v>37302</c:v>
                </c:pt>
                <c:pt idx="206">
                  <c:v>37330</c:v>
                </c:pt>
                <c:pt idx="207">
                  <c:v>37361</c:v>
                </c:pt>
                <c:pt idx="208">
                  <c:v>37391</c:v>
                </c:pt>
                <c:pt idx="209">
                  <c:v>37422</c:v>
                </c:pt>
                <c:pt idx="210">
                  <c:v>37452</c:v>
                </c:pt>
                <c:pt idx="211">
                  <c:v>37483</c:v>
                </c:pt>
                <c:pt idx="212">
                  <c:v>37514</c:v>
                </c:pt>
                <c:pt idx="213">
                  <c:v>37544</c:v>
                </c:pt>
                <c:pt idx="214">
                  <c:v>37575</c:v>
                </c:pt>
                <c:pt idx="215">
                  <c:v>37605</c:v>
                </c:pt>
                <c:pt idx="216">
                  <c:v>37636</c:v>
                </c:pt>
                <c:pt idx="217">
                  <c:v>37667</c:v>
                </c:pt>
                <c:pt idx="218">
                  <c:v>37695</c:v>
                </c:pt>
                <c:pt idx="219">
                  <c:v>37726</c:v>
                </c:pt>
                <c:pt idx="220">
                  <c:v>37756</c:v>
                </c:pt>
                <c:pt idx="221">
                  <c:v>37787</c:v>
                </c:pt>
                <c:pt idx="222">
                  <c:v>37817</c:v>
                </c:pt>
                <c:pt idx="223">
                  <c:v>37848</c:v>
                </c:pt>
                <c:pt idx="224">
                  <c:v>37879</c:v>
                </c:pt>
                <c:pt idx="225">
                  <c:v>37909</c:v>
                </c:pt>
                <c:pt idx="226">
                  <c:v>37940</c:v>
                </c:pt>
                <c:pt idx="227">
                  <c:v>37970</c:v>
                </c:pt>
                <c:pt idx="228">
                  <c:v>38001</c:v>
                </c:pt>
                <c:pt idx="229">
                  <c:v>38032</c:v>
                </c:pt>
                <c:pt idx="230">
                  <c:v>38061</c:v>
                </c:pt>
                <c:pt idx="231">
                  <c:v>38092</c:v>
                </c:pt>
                <c:pt idx="232">
                  <c:v>38122</c:v>
                </c:pt>
                <c:pt idx="233">
                  <c:v>38153</c:v>
                </c:pt>
                <c:pt idx="234">
                  <c:v>38183</c:v>
                </c:pt>
                <c:pt idx="235">
                  <c:v>38214</c:v>
                </c:pt>
                <c:pt idx="236">
                  <c:v>38245</c:v>
                </c:pt>
                <c:pt idx="237">
                  <c:v>38275</c:v>
                </c:pt>
                <c:pt idx="238">
                  <c:v>38306</c:v>
                </c:pt>
                <c:pt idx="239">
                  <c:v>38336</c:v>
                </c:pt>
                <c:pt idx="240">
                  <c:v>38367</c:v>
                </c:pt>
                <c:pt idx="241">
                  <c:v>38398</c:v>
                </c:pt>
                <c:pt idx="242">
                  <c:v>38426</c:v>
                </c:pt>
                <c:pt idx="243">
                  <c:v>38457</c:v>
                </c:pt>
                <c:pt idx="244">
                  <c:v>38487</c:v>
                </c:pt>
                <c:pt idx="245">
                  <c:v>38518</c:v>
                </c:pt>
                <c:pt idx="246">
                  <c:v>38548</c:v>
                </c:pt>
                <c:pt idx="247">
                  <c:v>38579</c:v>
                </c:pt>
                <c:pt idx="248">
                  <c:v>38610</c:v>
                </c:pt>
                <c:pt idx="249">
                  <c:v>38640</c:v>
                </c:pt>
                <c:pt idx="250">
                  <c:v>38671</c:v>
                </c:pt>
                <c:pt idx="251">
                  <c:v>38701</c:v>
                </c:pt>
                <c:pt idx="252">
                  <c:v>38732</c:v>
                </c:pt>
                <c:pt idx="253">
                  <c:v>38763</c:v>
                </c:pt>
                <c:pt idx="254">
                  <c:v>38791</c:v>
                </c:pt>
                <c:pt idx="255">
                  <c:v>38822</c:v>
                </c:pt>
                <c:pt idx="256">
                  <c:v>38852</c:v>
                </c:pt>
                <c:pt idx="257">
                  <c:v>38883</c:v>
                </c:pt>
                <c:pt idx="258">
                  <c:v>38913</c:v>
                </c:pt>
                <c:pt idx="259">
                  <c:v>38944</c:v>
                </c:pt>
                <c:pt idx="260">
                  <c:v>38975</c:v>
                </c:pt>
                <c:pt idx="261">
                  <c:v>39005</c:v>
                </c:pt>
                <c:pt idx="262">
                  <c:v>39036</c:v>
                </c:pt>
                <c:pt idx="263">
                  <c:v>39066</c:v>
                </c:pt>
                <c:pt idx="264">
                  <c:v>39097</c:v>
                </c:pt>
                <c:pt idx="265">
                  <c:v>39128</c:v>
                </c:pt>
                <c:pt idx="266">
                  <c:v>39156</c:v>
                </c:pt>
                <c:pt idx="267">
                  <c:v>39187</c:v>
                </c:pt>
                <c:pt idx="268">
                  <c:v>39217</c:v>
                </c:pt>
                <c:pt idx="269">
                  <c:v>39248</c:v>
                </c:pt>
                <c:pt idx="270">
                  <c:v>39278</c:v>
                </c:pt>
                <c:pt idx="271">
                  <c:v>39309</c:v>
                </c:pt>
                <c:pt idx="272">
                  <c:v>39340</c:v>
                </c:pt>
                <c:pt idx="273">
                  <c:v>39370</c:v>
                </c:pt>
                <c:pt idx="274">
                  <c:v>39401</c:v>
                </c:pt>
                <c:pt idx="275">
                  <c:v>39431</c:v>
                </c:pt>
                <c:pt idx="276">
                  <c:v>39462</c:v>
                </c:pt>
                <c:pt idx="277">
                  <c:v>39493</c:v>
                </c:pt>
                <c:pt idx="278">
                  <c:v>39522</c:v>
                </c:pt>
                <c:pt idx="279">
                  <c:v>39553</c:v>
                </c:pt>
                <c:pt idx="280">
                  <c:v>39583</c:v>
                </c:pt>
                <c:pt idx="281">
                  <c:v>39614</c:v>
                </c:pt>
                <c:pt idx="282">
                  <c:v>39644</c:v>
                </c:pt>
                <c:pt idx="283">
                  <c:v>39675</c:v>
                </c:pt>
                <c:pt idx="284">
                  <c:v>39706</c:v>
                </c:pt>
                <c:pt idx="285">
                  <c:v>39736</c:v>
                </c:pt>
                <c:pt idx="286">
                  <c:v>39767</c:v>
                </c:pt>
                <c:pt idx="287">
                  <c:v>39797</c:v>
                </c:pt>
                <c:pt idx="288">
                  <c:v>39828</c:v>
                </c:pt>
                <c:pt idx="289">
                  <c:v>39859</c:v>
                </c:pt>
                <c:pt idx="290">
                  <c:v>39887</c:v>
                </c:pt>
                <c:pt idx="291">
                  <c:v>39918</c:v>
                </c:pt>
                <c:pt idx="292">
                  <c:v>39948</c:v>
                </c:pt>
              </c:numCache>
            </c:numRef>
          </c:cat>
          <c:val>
            <c:numRef>
              <c:f>'refiner cap and utl'!$C$2:$C$294</c:f>
              <c:numCache>
                <c:formatCode>General</c:formatCode>
                <c:ptCount val="293"/>
                <c:pt idx="0">
                  <c:v>74</c:v>
                </c:pt>
                <c:pt idx="1">
                  <c:v>73.8</c:v>
                </c:pt>
                <c:pt idx="2">
                  <c:v>73.7</c:v>
                </c:pt>
                <c:pt idx="3">
                  <c:v>76.5</c:v>
                </c:pt>
                <c:pt idx="4">
                  <c:v>78.400000000000006</c:v>
                </c:pt>
                <c:pt idx="5">
                  <c:v>79.3</c:v>
                </c:pt>
                <c:pt idx="6">
                  <c:v>80.8</c:v>
                </c:pt>
                <c:pt idx="7">
                  <c:v>77.7</c:v>
                </c:pt>
                <c:pt idx="8">
                  <c:v>76.900000000000006</c:v>
                </c:pt>
                <c:pt idx="9">
                  <c:v>78.599999999999994</c:v>
                </c:pt>
                <c:pt idx="10">
                  <c:v>80.3</c:v>
                </c:pt>
                <c:pt idx="11">
                  <c:v>81.2</c:v>
                </c:pt>
                <c:pt idx="12">
                  <c:v>81.400000000000006</c:v>
                </c:pt>
                <c:pt idx="13">
                  <c:v>77.900000000000006</c:v>
                </c:pt>
                <c:pt idx="14">
                  <c:v>75.900000000000006</c:v>
                </c:pt>
                <c:pt idx="15">
                  <c:v>81.5</c:v>
                </c:pt>
                <c:pt idx="16">
                  <c:v>86</c:v>
                </c:pt>
                <c:pt idx="17">
                  <c:v>86.3</c:v>
                </c:pt>
                <c:pt idx="18">
                  <c:v>84.1</c:v>
                </c:pt>
                <c:pt idx="19">
                  <c:v>86.8</c:v>
                </c:pt>
                <c:pt idx="20">
                  <c:v>85.5</c:v>
                </c:pt>
                <c:pt idx="21">
                  <c:v>82.6</c:v>
                </c:pt>
                <c:pt idx="22">
                  <c:v>83.7</c:v>
                </c:pt>
                <c:pt idx="23">
                  <c:v>83.6</c:v>
                </c:pt>
                <c:pt idx="24">
                  <c:v>81.8</c:v>
                </c:pt>
                <c:pt idx="25">
                  <c:v>79.900000000000006</c:v>
                </c:pt>
                <c:pt idx="26">
                  <c:v>78.599999999999994</c:v>
                </c:pt>
                <c:pt idx="27">
                  <c:v>81.2</c:v>
                </c:pt>
                <c:pt idx="28">
                  <c:v>82.5</c:v>
                </c:pt>
                <c:pt idx="29">
                  <c:v>85.4</c:v>
                </c:pt>
                <c:pt idx="30">
                  <c:v>86.7</c:v>
                </c:pt>
                <c:pt idx="31">
                  <c:v>86.7</c:v>
                </c:pt>
                <c:pt idx="32">
                  <c:v>85.5</c:v>
                </c:pt>
                <c:pt idx="33">
                  <c:v>82.7</c:v>
                </c:pt>
                <c:pt idx="34">
                  <c:v>82.3</c:v>
                </c:pt>
                <c:pt idx="35">
                  <c:v>83.9</c:v>
                </c:pt>
                <c:pt idx="36">
                  <c:v>82.8</c:v>
                </c:pt>
                <c:pt idx="37">
                  <c:v>80.900000000000006</c:v>
                </c:pt>
                <c:pt idx="38">
                  <c:v>83.3</c:v>
                </c:pt>
                <c:pt idx="39">
                  <c:v>84</c:v>
                </c:pt>
                <c:pt idx="40">
                  <c:v>85.7</c:v>
                </c:pt>
                <c:pt idx="41">
                  <c:v>86</c:v>
                </c:pt>
                <c:pt idx="42">
                  <c:v>86.5</c:v>
                </c:pt>
                <c:pt idx="43">
                  <c:v>87.4</c:v>
                </c:pt>
                <c:pt idx="44">
                  <c:v>83.7</c:v>
                </c:pt>
                <c:pt idx="45">
                  <c:v>83.4</c:v>
                </c:pt>
                <c:pt idx="46">
                  <c:v>83.9</c:v>
                </c:pt>
                <c:pt idx="47">
                  <c:v>85.1</c:v>
                </c:pt>
                <c:pt idx="48">
                  <c:v>86.2</c:v>
                </c:pt>
                <c:pt idx="49">
                  <c:v>82.8</c:v>
                </c:pt>
                <c:pt idx="50">
                  <c:v>83.8</c:v>
                </c:pt>
                <c:pt idx="51">
                  <c:v>83.7</c:v>
                </c:pt>
                <c:pt idx="52">
                  <c:v>86.5</c:v>
                </c:pt>
                <c:pt idx="53">
                  <c:v>89.6</c:v>
                </c:pt>
                <c:pt idx="54">
                  <c:v>88.9</c:v>
                </c:pt>
                <c:pt idx="55">
                  <c:v>89.3</c:v>
                </c:pt>
                <c:pt idx="56">
                  <c:v>88.4</c:v>
                </c:pt>
                <c:pt idx="57">
                  <c:v>86.1</c:v>
                </c:pt>
                <c:pt idx="58">
                  <c:v>86.1</c:v>
                </c:pt>
                <c:pt idx="59">
                  <c:v>84</c:v>
                </c:pt>
                <c:pt idx="60">
                  <c:v>87.8</c:v>
                </c:pt>
                <c:pt idx="61">
                  <c:v>87.9</c:v>
                </c:pt>
                <c:pt idx="62">
                  <c:v>83.9</c:v>
                </c:pt>
                <c:pt idx="63">
                  <c:v>85</c:v>
                </c:pt>
                <c:pt idx="64">
                  <c:v>87.1</c:v>
                </c:pt>
                <c:pt idx="65">
                  <c:v>89.1</c:v>
                </c:pt>
                <c:pt idx="66">
                  <c:v>92.4</c:v>
                </c:pt>
                <c:pt idx="67">
                  <c:v>90.7</c:v>
                </c:pt>
                <c:pt idx="68">
                  <c:v>91.1</c:v>
                </c:pt>
                <c:pt idx="69">
                  <c:v>83.5</c:v>
                </c:pt>
                <c:pt idx="70">
                  <c:v>84.2</c:v>
                </c:pt>
                <c:pt idx="71">
                  <c:v>82.8</c:v>
                </c:pt>
                <c:pt idx="72">
                  <c:v>82.5</c:v>
                </c:pt>
                <c:pt idx="73">
                  <c:v>84.4</c:v>
                </c:pt>
                <c:pt idx="74">
                  <c:v>83.2</c:v>
                </c:pt>
                <c:pt idx="75">
                  <c:v>84.6</c:v>
                </c:pt>
                <c:pt idx="76">
                  <c:v>87.5</c:v>
                </c:pt>
                <c:pt idx="77">
                  <c:v>89.8</c:v>
                </c:pt>
                <c:pt idx="78">
                  <c:v>88.8</c:v>
                </c:pt>
                <c:pt idx="79">
                  <c:v>89.1</c:v>
                </c:pt>
                <c:pt idx="80">
                  <c:v>88.3</c:v>
                </c:pt>
                <c:pt idx="81">
                  <c:v>83.4</c:v>
                </c:pt>
                <c:pt idx="82">
                  <c:v>83.7</c:v>
                </c:pt>
                <c:pt idx="83">
                  <c:v>86.6</c:v>
                </c:pt>
                <c:pt idx="84">
                  <c:v>83.4</c:v>
                </c:pt>
                <c:pt idx="85">
                  <c:v>81.3</c:v>
                </c:pt>
                <c:pt idx="86">
                  <c:v>85.1</c:v>
                </c:pt>
                <c:pt idx="87">
                  <c:v>85.5</c:v>
                </c:pt>
                <c:pt idx="88">
                  <c:v>89.4</c:v>
                </c:pt>
                <c:pt idx="89">
                  <c:v>92.4</c:v>
                </c:pt>
                <c:pt idx="90">
                  <c:v>91.9</c:v>
                </c:pt>
                <c:pt idx="91">
                  <c:v>89.1</c:v>
                </c:pt>
                <c:pt idx="92">
                  <c:v>90.7</c:v>
                </c:pt>
                <c:pt idx="93">
                  <c:v>89.3</c:v>
                </c:pt>
                <c:pt idx="94">
                  <c:v>90.1</c:v>
                </c:pt>
                <c:pt idx="95">
                  <c:v>87.5</c:v>
                </c:pt>
                <c:pt idx="96">
                  <c:v>86.8</c:v>
                </c:pt>
                <c:pt idx="97">
                  <c:v>86.6</c:v>
                </c:pt>
                <c:pt idx="98">
                  <c:v>89.3</c:v>
                </c:pt>
                <c:pt idx="99">
                  <c:v>91.3</c:v>
                </c:pt>
                <c:pt idx="100">
                  <c:v>92.8</c:v>
                </c:pt>
                <c:pt idx="101">
                  <c:v>95.1</c:v>
                </c:pt>
                <c:pt idx="102">
                  <c:v>95.1</c:v>
                </c:pt>
                <c:pt idx="103">
                  <c:v>92.7</c:v>
                </c:pt>
                <c:pt idx="104">
                  <c:v>92.8</c:v>
                </c:pt>
                <c:pt idx="105">
                  <c:v>91.8</c:v>
                </c:pt>
                <c:pt idx="106">
                  <c:v>91.9</c:v>
                </c:pt>
                <c:pt idx="107">
                  <c:v>91.2</c:v>
                </c:pt>
                <c:pt idx="108">
                  <c:v>89.8</c:v>
                </c:pt>
                <c:pt idx="109">
                  <c:v>88.7</c:v>
                </c:pt>
                <c:pt idx="110">
                  <c:v>87.6</c:v>
                </c:pt>
                <c:pt idx="111">
                  <c:v>92.4</c:v>
                </c:pt>
                <c:pt idx="112">
                  <c:v>95.4</c:v>
                </c:pt>
                <c:pt idx="113">
                  <c:v>95.8</c:v>
                </c:pt>
                <c:pt idx="114">
                  <c:v>95.5</c:v>
                </c:pt>
                <c:pt idx="115">
                  <c:v>96.4</c:v>
                </c:pt>
                <c:pt idx="116">
                  <c:v>94.4</c:v>
                </c:pt>
                <c:pt idx="117">
                  <c:v>89.8</c:v>
                </c:pt>
                <c:pt idx="118">
                  <c:v>92.7</c:v>
                </c:pt>
                <c:pt idx="119">
                  <c:v>92.6</c:v>
                </c:pt>
                <c:pt idx="120">
                  <c:v>89.6</c:v>
                </c:pt>
                <c:pt idx="121">
                  <c:v>87.9</c:v>
                </c:pt>
                <c:pt idx="122">
                  <c:v>86.7</c:v>
                </c:pt>
                <c:pt idx="123">
                  <c:v>90.5</c:v>
                </c:pt>
                <c:pt idx="124">
                  <c:v>94</c:v>
                </c:pt>
                <c:pt idx="125">
                  <c:v>95.6</c:v>
                </c:pt>
                <c:pt idx="126">
                  <c:v>94</c:v>
                </c:pt>
                <c:pt idx="127">
                  <c:v>94</c:v>
                </c:pt>
                <c:pt idx="128">
                  <c:v>95.6</c:v>
                </c:pt>
                <c:pt idx="129">
                  <c:v>90.5</c:v>
                </c:pt>
                <c:pt idx="130">
                  <c:v>92.1</c:v>
                </c:pt>
                <c:pt idx="131">
                  <c:v>93.3</c:v>
                </c:pt>
                <c:pt idx="132">
                  <c:v>90.6</c:v>
                </c:pt>
                <c:pt idx="133">
                  <c:v>90.2</c:v>
                </c:pt>
                <c:pt idx="134">
                  <c:v>91.8</c:v>
                </c:pt>
                <c:pt idx="135">
                  <c:v>95</c:v>
                </c:pt>
                <c:pt idx="136">
                  <c:v>95.8</c:v>
                </c:pt>
                <c:pt idx="137">
                  <c:v>96.4</c:v>
                </c:pt>
                <c:pt idx="138">
                  <c:v>94.9</c:v>
                </c:pt>
                <c:pt idx="139">
                  <c:v>95</c:v>
                </c:pt>
                <c:pt idx="140">
                  <c:v>95.9</c:v>
                </c:pt>
                <c:pt idx="141">
                  <c:v>94.6</c:v>
                </c:pt>
                <c:pt idx="142">
                  <c:v>94.2</c:v>
                </c:pt>
                <c:pt idx="143">
                  <c:v>94.3</c:v>
                </c:pt>
                <c:pt idx="144">
                  <c:v>89.1</c:v>
                </c:pt>
                <c:pt idx="145">
                  <c:v>88</c:v>
                </c:pt>
                <c:pt idx="146">
                  <c:v>90.6</c:v>
                </c:pt>
                <c:pt idx="147">
                  <c:v>92.6</c:v>
                </c:pt>
                <c:pt idx="148">
                  <c:v>97.5</c:v>
                </c:pt>
                <c:pt idx="149">
                  <c:v>97.8</c:v>
                </c:pt>
                <c:pt idx="150">
                  <c:v>97.1</c:v>
                </c:pt>
                <c:pt idx="151">
                  <c:v>98.9</c:v>
                </c:pt>
                <c:pt idx="152">
                  <c:v>99.6</c:v>
                </c:pt>
                <c:pt idx="153">
                  <c:v>97</c:v>
                </c:pt>
                <c:pt idx="154">
                  <c:v>95.8</c:v>
                </c:pt>
                <c:pt idx="155">
                  <c:v>97.2</c:v>
                </c:pt>
                <c:pt idx="156">
                  <c:v>93.3</c:v>
                </c:pt>
                <c:pt idx="157">
                  <c:v>90.7</c:v>
                </c:pt>
                <c:pt idx="158">
                  <c:v>94.7</c:v>
                </c:pt>
                <c:pt idx="159">
                  <c:v>97.5</c:v>
                </c:pt>
                <c:pt idx="160">
                  <c:v>98.4</c:v>
                </c:pt>
                <c:pt idx="161">
                  <c:v>99.1</c:v>
                </c:pt>
                <c:pt idx="162">
                  <c:v>99.2</c:v>
                </c:pt>
                <c:pt idx="163">
                  <c:v>99.9</c:v>
                </c:pt>
                <c:pt idx="164">
                  <c:v>95</c:v>
                </c:pt>
                <c:pt idx="165">
                  <c:v>89.6</c:v>
                </c:pt>
                <c:pt idx="166">
                  <c:v>94.8</c:v>
                </c:pt>
                <c:pt idx="167">
                  <c:v>95.1</c:v>
                </c:pt>
                <c:pt idx="168">
                  <c:v>90.4</c:v>
                </c:pt>
                <c:pt idx="169">
                  <c:v>90</c:v>
                </c:pt>
                <c:pt idx="170">
                  <c:v>90.9</c:v>
                </c:pt>
                <c:pt idx="171">
                  <c:v>94.6</c:v>
                </c:pt>
                <c:pt idx="172">
                  <c:v>93.9</c:v>
                </c:pt>
                <c:pt idx="173">
                  <c:v>93.5</c:v>
                </c:pt>
                <c:pt idx="174">
                  <c:v>94.9</c:v>
                </c:pt>
                <c:pt idx="175">
                  <c:v>95.5</c:v>
                </c:pt>
                <c:pt idx="176">
                  <c:v>94.1</c:v>
                </c:pt>
                <c:pt idx="177">
                  <c:v>91.1</c:v>
                </c:pt>
                <c:pt idx="178">
                  <c:v>92</c:v>
                </c:pt>
                <c:pt idx="179">
                  <c:v>90.4</c:v>
                </c:pt>
                <c:pt idx="180">
                  <c:v>85.7</c:v>
                </c:pt>
                <c:pt idx="181">
                  <c:v>86.4</c:v>
                </c:pt>
                <c:pt idx="182">
                  <c:v>89.7</c:v>
                </c:pt>
                <c:pt idx="183">
                  <c:v>92.6</c:v>
                </c:pt>
                <c:pt idx="184">
                  <c:v>94.7</c:v>
                </c:pt>
                <c:pt idx="185">
                  <c:v>96.2</c:v>
                </c:pt>
                <c:pt idx="186">
                  <c:v>96.8</c:v>
                </c:pt>
                <c:pt idx="187">
                  <c:v>95.8</c:v>
                </c:pt>
                <c:pt idx="188">
                  <c:v>94.2</c:v>
                </c:pt>
                <c:pt idx="189">
                  <c:v>92.2</c:v>
                </c:pt>
                <c:pt idx="190">
                  <c:v>92.6</c:v>
                </c:pt>
                <c:pt idx="191">
                  <c:v>93.9</c:v>
                </c:pt>
                <c:pt idx="192">
                  <c:v>90.2</c:v>
                </c:pt>
                <c:pt idx="193">
                  <c:v>90.5</c:v>
                </c:pt>
                <c:pt idx="194">
                  <c:v>89.4</c:v>
                </c:pt>
                <c:pt idx="195">
                  <c:v>94.9</c:v>
                </c:pt>
                <c:pt idx="196">
                  <c:v>96.4</c:v>
                </c:pt>
                <c:pt idx="197">
                  <c:v>95.6</c:v>
                </c:pt>
                <c:pt idx="198">
                  <c:v>93.9</c:v>
                </c:pt>
                <c:pt idx="199">
                  <c:v>93.3</c:v>
                </c:pt>
                <c:pt idx="200">
                  <c:v>92.2</c:v>
                </c:pt>
                <c:pt idx="201">
                  <c:v>92</c:v>
                </c:pt>
                <c:pt idx="202">
                  <c:v>92.2</c:v>
                </c:pt>
                <c:pt idx="203">
                  <c:v>90.2</c:v>
                </c:pt>
                <c:pt idx="204">
                  <c:v>87.7</c:v>
                </c:pt>
                <c:pt idx="205">
                  <c:v>86.6</c:v>
                </c:pt>
                <c:pt idx="206">
                  <c:v>87.9</c:v>
                </c:pt>
                <c:pt idx="207">
                  <c:v>93</c:v>
                </c:pt>
                <c:pt idx="208">
                  <c:v>91.5</c:v>
                </c:pt>
                <c:pt idx="209">
                  <c:v>93.1</c:v>
                </c:pt>
                <c:pt idx="210">
                  <c:v>93.5</c:v>
                </c:pt>
                <c:pt idx="211">
                  <c:v>92.9</c:v>
                </c:pt>
                <c:pt idx="212">
                  <c:v>90.4</c:v>
                </c:pt>
                <c:pt idx="213">
                  <c:v>87.5</c:v>
                </c:pt>
                <c:pt idx="214">
                  <c:v>92.6</c:v>
                </c:pt>
                <c:pt idx="215">
                  <c:v>91.1</c:v>
                </c:pt>
                <c:pt idx="216">
                  <c:v>87.2</c:v>
                </c:pt>
                <c:pt idx="217">
                  <c:v>87.4</c:v>
                </c:pt>
                <c:pt idx="218">
                  <c:v>90.5</c:v>
                </c:pt>
                <c:pt idx="219">
                  <c:v>94.1</c:v>
                </c:pt>
                <c:pt idx="220">
                  <c:v>95.8</c:v>
                </c:pt>
                <c:pt idx="221">
                  <c:v>94.7</c:v>
                </c:pt>
                <c:pt idx="222">
                  <c:v>94</c:v>
                </c:pt>
                <c:pt idx="223">
                  <c:v>95</c:v>
                </c:pt>
                <c:pt idx="224">
                  <c:v>93.1</c:v>
                </c:pt>
                <c:pt idx="225">
                  <c:v>92.4</c:v>
                </c:pt>
                <c:pt idx="226">
                  <c:v>93.6</c:v>
                </c:pt>
                <c:pt idx="227">
                  <c:v>93</c:v>
                </c:pt>
                <c:pt idx="228">
                  <c:v>89.1</c:v>
                </c:pt>
                <c:pt idx="229">
                  <c:v>88.8</c:v>
                </c:pt>
                <c:pt idx="230">
                  <c:v>88.5</c:v>
                </c:pt>
                <c:pt idx="231">
                  <c:v>92.5</c:v>
                </c:pt>
                <c:pt idx="232">
                  <c:v>95.6</c:v>
                </c:pt>
                <c:pt idx="233">
                  <c:v>97.5</c:v>
                </c:pt>
                <c:pt idx="234">
                  <c:v>96.8</c:v>
                </c:pt>
                <c:pt idx="235">
                  <c:v>97.1</c:v>
                </c:pt>
                <c:pt idx="236">
                  <c:v>90.1</c:v>
                </c:pt>
                <c:pt idx="237">
                  <c:v>90.2</c:v>
                </c:pt>
                <c:pt idx="238">
                  <c:v>94.4</c:v>
                </c:pt>
                <c:pt idx="239">
                  <c:v>95</c:v>
                </c:pt>
                <c:pt idx="240">
                  <c:v>91.3</c:v>
                </c:pt>
                <c:pt idx="241">
                  <c:v>90.6</c:v>
                </c:pt>
                <c:pt idx="242">
                  <c:v>90.8</c:v>
                </c:pt>
                <c:pt idx="243">
                  <c:v>92.8</c:v>
                </c:pt>
                <c:pt idx="244">
                  <c:v>94.2</c:v>
                </c:pt>
                <c:pt idx="245">
                  <c:v>97.1</c:v>
                </c:pt>
                <c:pt idx="246">
                  <c:v>94.2</c:v>
                </c:pt>
                <c:pt idx="247">
                  <c:v>92.7</c:v>
                </c:pt>
                <c:pt idx="248">
                  <c:v>83.6</c:v>
                </c:pt>
                <c:pt idx="249">
                  <c:v>81.3</c:v>
                </c:pt>
                <c:pt idx="250">
                  <c:v>89.3</c:v>
                </c:pt>
                <c:pt idx="251">
                  <c:v>89.4</c:v>
                </c:pt>
                <c:pt idx="252">
                  <c:v>87</c:v>
                </c:pt>
                <c:pt idx="253">
                  <c:v>86.5</c:v>
                </c:pt>
                <c:pt idx="254">
                  <c:v>85.8</c:v>
                </c:pt>
                <c:pt idx="255">
                  <c:v>88</c:v>
                </c:pt>
                <c:pt idx="256">
                  <c:v>91.2</c:v>
                </c:pt>
                <c:pt idx="257">
                  <c:v>93</c:v>
                </c:pt>
                <c:pt idx="258">
                  <c:v>92.5</c:v>
                </c:pt>
                <c:pt idx="259">
                  <c:v>93.2</c:v>
                </c:pt>
                <c:pt idx="260">
                  <c:v>93</c:v>
                </c:pt>
                <c:pt idx="261">
                  <c:v>87.9</c:v>
                </c:pt>
                <c:pt idx="262">
                  <c:v>88</c:v>
                </c:pt>
                <c:pt idx="263">
                  <c:v>90.6</c:v>
                </c:pt>
                <c:pt idx="264">
                  <c:v>88.2</c:v>
                </c:pt>
                <c:pt idx="265">
                  <c:v>84.7</c:v>
                </c:pt>
                <c:pt idx="266">
                  <c:v>87.1</c:v>
                </c:pt>
                <c:pt idx="267">
                  <c:v>88.1</c:v>
                </c:pt>
                <c:pt idx="268">
                  <c:v>89.7</c:v>
                </c:pt>
                <c:pt idx="269">
                  <c:v>88.5</c:v>
                </c:pt>
                <c:pt idx="270">
                  <c:v>91.2</c:v>
                </c:pt>
                <c:pt idx="271">
                  <c:v>90.8</c:v>
                </c:pt>
                <c:pt idx="272">
                  <c:v>88.9</c:v>
                </c:pt>
                <c:pt idx="273">
                  <c:v>87.4</c:v>
                </c:pt>
                <c:pt idx="274">
                  <c:v>88.9</c:v>
                </c:pt>
                <c:pt idx="275">
                  <c:v>88.7</c:v>
                </c:pt>
                <c:pt idx="276">
                  <c:v>85.8</c:v>
                </c:pt>
                <c:pt idx="277">
                  <c:v>85</c:v>
                </c:pt>
                <c:pt idx="278">
                  <c:v>83.2</c:v>
                </c:pt>
                <c:pt idx="279">
                  <c:v>86.2</c:v>
                </c:pt>
                <c:pt idx="280">
                  <c:v>88.8</c:v>
                </c:pt>
                <c:pt idx="281">
                  <c:v>89.5</c:v>
                </c:pt>
                <c:pt idx="282">
                  <c:v>88.8</c:v>
                </c:pt>
                <c:pt idx="283">
                  <c:v>87.1</c:v>
                </c:pt>
                <c:pt idx="284">
                  <c:v>74.599999999999994</c:v>
                </c:pt>
                <c:pt idx="285">
                  <c:v>85.3</c:v>
                </c:pt>
                <c:pt idx="286">
                  <c:v>85.8</c:v>
                </c:pt>
                <c:pt idx="287">
                  <c:v>83.9</c:v>
                </c:pt>
                <c:pt idx="288">
                  <c:v>82.1</c:v>
                </c:pt>
                <c:pt idx="289">
                  <c:v>81.5</c:v>
                </c:pt>
                <c:pt idx="290">
                  <c:v>81.5</c:v>
                </c:pt>
                <c:pt idx="291">
                  <c:v>82.5</c:v>
                </c:pt>
                <c:pt idx="292">
                  <c:v>83.8</c:v>
                </c:pt>
              </c:numCache>
            </c:numRef>
          </c:val>
        </c:ser>
        <c:axId val="57882496"/>
        <c:axId val="57880576"/>
      </c:barChart>
      <c:lineChart>
        <c:grouping val="standard"/>
        <c:ser>
          <c:idx val="0"/>
          <c:order val="0"/>
          <c:tx>
            <c:strRef>
              <c:f>'refiner cap and utl'!$B$1</c:f>
              <c:strCache>
                <c:ptCount val="1"/>
                <c:pt idx="0">
                  <c:v>U. S. Operable Crude Oil Distillation Capacity  (Thousand Barrels per Day)</c:v>
                </c:pt>
              </c:strCache>
            </c:strRef>
          </c:tx>
          <c:spPr>
            <a:ln w="44450"/>
          </c:spPr>
          <c:marker>
            <c:symbol val="none"/>
          </c:marker>
          <c:cat>
            <c:numRef>
              <c:f>'refiner cap and utl'!$A$2:$A$294</c:f>
              <c:numCache>
                <c:formatCode>mmm\-yyyy</c:formatCode>
                <c:ptCount val="293"/>
                <c:pt idx="0">
                  <c:v>31062</c:v>
                </c:pt>
                <c:pt idx="1">
                  <c:v>31093</c:v>
                </c:pt>
                <c:pt idx="2">
                  <c:v>31121</c:v>
                </c:pt>
                <c:pt idx="3">
                  <c:v>31152</c:v>
                </c:pt>
                <c:pt idx="4">
                  <c:v>31182</c:v>
                </c:pt>
                <c:pt idx="5">
                  <c:v>31213</c:v>
                </c:pt>
                <c:pt idx="6">
                  <c:v>31243</c:v>
                </c:pt>
                <c:pt idx="7">
                  <c:v>31274</c:v>
                </c:pt>
                <c:pt idx="8">
                  <c:v>31305</c:v>
                </c:pt>
                <c:pt idx="9">
                  <c:v>31335</c:v>
                </c:pt>
                <c:pt idx="10">
                  <c:v>31366</c:v>
                </c:pt>
                <c:pt idx="11">
                  <c:v>31396</c:v>
                </c:pt>
                <c:pt idx="12">
                  <c:v>31427</c:v>
                </c:pt>
                <c:pt idx="13">
                  <c:v>31458</c:v>
                </c:pt>
                <c:pt idx="14">
                  <c:v>31486</c:v>
                </c:pt>
                <c:pt idx="15">
                  <c:v>31517</c:v>
                </c:pt>
                <c:pt idx="16">
                  <c:v>31547</c:v>
                </c:pt>
                <c:pt idx="17">
                  <c:v>31578</c:v>
                </c:pt>
                <c:pt idx="18">
                  <c:v>31608</c:v>
                </c:pt>
                <c:pt idx="19">
                  <c:v>31639</c:v>
                </c:pt>
                <c:pt idx="20">
                  <c:v>31670</c:v>
                </c:pt>
                <c:pt idx="21">
                  <c:v>31700</c:v>
                </c:pt>
                <c:pt idx="22">
                  <c:v>31731</c:v>
                </c:pt>
                <c:pt idx="23">
                  <c:v>31761</c:v>
                </c:pt>
                <c:pt idx="24">
                  <c:v>31792</c:v>
                </c:pt>
                <c:pt idx="25">
                  <c:v>31823</c:v>
                </c:pt>
                <c:pt idx="26">
                  <c:v>31851</c:v>
                </c:pt>
                <c:pt idx="27">
                  <c:v>31882</c:v>
                </c:pt>
                <c:pt idx="28">
                  <c:v>31912</c:v>
                </c:pt>
                <c:pt idx="29">
                  <c:v>31943</c:v>
                </c:pt>
                <c:pt idx="30">
                  <c:v>31973</c:v>
                </c:pt>
                <c:pt idx="31">
                  <c:v>32004</c:v>
                </c:pt>
                <c:pt idx="32">
                  <c:v>32035</c:v>
                </c:pt>
                <c:pt idx="33">
                  <c:v>32065</c:v>
                </c:pt>
                <c:pt idx="34">
                  <c:v>32096</c:v>
                </c:pt>
                <c:pt idx="35">
                  <c:v>32126</c:v>
                </c:pt>
                <c:pt idx="36">
                  <c:v>32157</c:v>
                </c:pt>
                <c:pt idx="37">
                  <c:v>32188</c:v>
                </c:pt>
                <c:pt idx="38">
                  <c:v>32217</c:v>
                </c:pt>
                <c:pt idx="39">
                  <c:v>32248</c:v>
                </c:pt>
                <c:pt idx="40">
                  <c:v>32278</c:v>
                </c:pt>
                <c:pt idx="41">
                  <c:v>32309</c:v>
                </c:pt>
                <c:pt idx="42">
                  <c:v>32339</c:v>
                </c:pt>
                <c:pt idx="43">
                  <c:v>32370</c:v>
                </c:pt>
                <c:pt idx="44">
                  <c:v>32401</c:v>
                </c:pt>
                <c:pt idx="45">
                  <c:v>32431</c:v>
                </c:pt>
                <c:pt idx="46">
                  <c:v>32462</c:v>
                </c:pt>
                <c:pt idx="47">
                  <c:v>32492</c:v>
                </c:pt>
                <c:pt idx="48">
                  <c:v>32523</c:v>
                </c:pt>
                <c:pt idx="49">
                  <c:v>32554</c:v>
                </c:pt>
                <c:pt idx="50">
                  <c:v>32582</c:v>
                </c:pt>
                <c:pt idx="51">
                  <c:v>32613</c:v>
                </c:pt>
                <c:pt idx="52">
                  <c:v>32643</c:v>
                </c:pt>
                <c:pt idx="53">
                  <c:v>32674</c:v>
                </c:pt>
                <c:pt idx="54">
                  <c:v>32704</c:v>
                </c:pt>
                <c:pt idx="55">
                  <c:v>32735</c:v>
                </c:pt>
                <c:pt idx="56">
                  <c:v>32766</c:v>
                </c:pt>
                <c:pt idx="57">
                  <c:v>32796</c:v>
                </c:pt>
                <c:pt idx="58">
                  <c:v>32827</c:v>
                </c:pt>
                <c:pt idx="59">
                  <c:v>32857</c:v>
                </c:pt>
                <c:pt idx="60">
                  <c:v>32888</c:v>
                </c:pt>
                <c:pt idx="61">
                  <c:v>32919</c:v>
                </c:pt>
                <c:pt idx="62">
                  <c:v>32947</c:v>
                </c:pt>
                <c:pt idx="63">
                  <c:v>32978</c:v>
                </c:pt>
                <c:pt idx="64">
                  <c:v>33008</c:v>
                </c:pt>
                <c:pt idx="65">
                  <c:v>33039</c:v>
                </c:pt>
                <c:pt idx="66">
                  <c:v>33069</c:v>
                </c:pt>
                <c:pt idx="67">
                  <c:v>33100</c:v>
                </c:pt>
                <c:pt idx="68">
                  <c:v>33131</c:v>
                </c:pt>
                <c:pt idx="69">
                  <c:v>33161</c:v>
                </c:pt>
                <c:pt idx="70">
                  <c:v>33192</c:v>
                </c:pt>
                <c:pt idx="71">
                  <c:v>33222</c:v>
                </c:pt>
                <c:pt idx="72">
                  <c:v>33253</c:v>
                </c:pt>
                <c:pt idx="73">
                  <c:v>33284</c:v>
                </c:pt>
                <c:pt idx="74">
                  <c:v>33312</c:v>
                </c:pt>
                <c:pt idx="75">
                  <c:v>33343</c:v>
                </c:pt>
                <c:pt idx="76">
                  <c:v>33373</c:v>
                </c:pt>
                <c:pt idx="77">
                  <c:v>33404</c:v>
                </c:pt>
                <c:pt idx="78">
                  <c:v>33434</c:v>
                </c:pt>
                <c:pt idx="79">
                  <c:v>33465</c:v>
                </c:pt>
                <c:pt idx="80">
                  <c:v>33496</c:v>
                </c:pt>
                <c:pt idx="81">
                  <c:v>33526</c:v>
                </c:pt>
                <c:pt idx="82">
                  <c:v>33557</c:v>
                </c:pt>
                <c:pt idx="83">
                  <c:v>33587</c:v>
                </c:pt>
                <c:pt idx="84">
                  <c:v>33618</c:v>
                </c:pt>
                <c:pt idx="85">
                  <c:v>33649</c:v>
                </c:pt>
                <c:pt idx="86">
                  <c:v>33678</c:v>
                </c:pt>
                <c:pt idx="87">
                  <c:v>33709</c:v>
                </c:pt>
                <c:pt idx="88">
                  <c:v>33739</c:v>
                </c:pt>
                <c:pt idx="89">
                  <c:v>33770</c:v>
                </c:pt>
                <c:pt idx="90">
                  <c:v>33800</c:v>
                </c:pt>
                <c:pt idx="91">
                  <c:v>33831</c:v>
                </c:pt>
                <c:pt idx="92">
                  <c:v>33862</c:v>
                </c:pt>
                <c:pt idx="93">
                  <c:v>33892</c:v>
                </c:pt>
                <c:pt idx="94">
                  <c:v>33923</c:v>
                </c:pt>
                <c:pt idx="95">
                  <c:v>33953</c:v>
                </c:pt>
                <c:pt idx="96">
                  <c:v>33984</c:v>
                </c:pt>
                <c:pt idx="97">
                  <c:v>34015</c:v>
                </c:pt>
                <c:pt idx="98">
                  <c:v>34043</c:v>
                </c:pt>
                <c:pt idx="99">
                  <c:v>34074</c:v>
                </c:pt>
                <c:pt idx="100">
                  <c:v>34104</c:v>
                </c:pt>
                <c:pt idx="101">
                  <c:v>34135</c:v>
                </c:pt>
                <c:pt idx="102">
                  <c:v>34165</c:v>
                </c:pt>
                <c:pt idx="103">
                  <c:v>34196</c:v>
                </c:pt>
                <c:pt idx="104">
                  <c:v>34227</c:v>
                </c:pt>
                <c:pt idx="105">
                  <c:v>34257</c:v>
                </c:pt>
                <c:pt idx="106">
                  <c:v>34288</c:v>
                </c:pt>
                <c:pt idx="107">
                  <c:v>34318</c:v>
                </c:pt>
                <c:pt idx="108">
                  <c:v>34349</c:v>
                </c:pt>
                <c:pt idx="109">
                  <c:v>34380</c:v>
                </c:pt>
                <c:pt idx="110">
                  <c:v>34408</c:v>
                </c:pt>
                <c:pt idx="111">
                  <c:v>34439</c:v>
                </c:pt>
                <c:pt idx="112">
                  <c:v>34469</c:v>
                </c:pt>
                <c:pt idx="113">
                  <c:v>34500</c:v>
                </c:pt>
                <c:pt idx="114">
                  <c:v>34530</c:v>
                </c:pt>
                <c:pt idx="115">
                  <c:v>34561</c:v>
                </c:pt>
                <c:pt idx="116">
                  <c:v>34592</c:v>
                </c:pt>
                <c:pt idx="117">
                  <c:v>34622</c:v>
                </c:pt>
                <c:pt idx="118">
                  <c:v>34653</c:v>
                </c:pt>
                <c:pt idx="119">
                  <c:v>34683</c:v>
                </c:pt>
                <c:pt idx="120">
                  <c:v>34714</c:v>
                </c:pt>
                <c:pt idx="121">
                  <c:v>34745</c:v>
                </c:pt>
                <c:pt idx="122">
                  <c:v>34773</c:v>
                </c:pt>
                <c:pt idx="123">
                  <c:v>34804</c:v>
                </c:pt>
                <c:pt idx="124">
                  <c:v>34834</c:v>
                </c:pt>
                <c:pt idx="125">
                  <c:v>34865</c:v>
                </c:pt>
                <c:pt idx="126">
                  <c:v>34895</c:v>
                </c:pt>
                <c:pt idx="127">
                  <c:v>34926</c:v>
                </c:pt>
                <c:pt idx="128">
                  <c:v>34957</c:v>
                </c:pt>
                <c:pt idx="129">
                  <c:v>34987</c:v>
                </c:pt>
                <c:pt idx="130">
                  <c:v>35018</c:v>
                </c:pt>
                <c:pt idx="131">
                  <c:v>35048</c:v>
                </c:pt>
                <c:pt idx="132">
                  <c:v>35079</c:v>
                </c:pt>
                <c:pt idx="133">
                  <c:v>35110</c:v>
                </c:pt>
                <c:pt idx="134">
                  <c:v>35139</c:v>
                </c:pt>
                <c:pt idx="135">
                  <c:v>35170</c:v>
                </c:pt>
                <c:pt idx="136">
                  <c:v>35200</c:v>
                </c:pt>
                <c:pt idx="137">
                  <c:v>35231</c:v>
                </c:pt>
                <c:pt idx="138">
                  <c:v>35261</c:v>
                </c:pt>
                <c:pt idx="139">
                  <c:v>35292</c:v>
                </c:pt>
                <c:pt idx="140">
                  <c:v>35323</c:v>
                </c:pt>
                <c:pt idx="141">
                  <c:v>35353</c:v>
                </c:pt>
                <c:pt idx="142">
                  <c:v>35384</c:v>
                </c:pt>
                <c:pt idx="143">
                  <c:v>35414</c:v>
                </c:pt>
                <c:pt idx="144">
                  <c:v>35445</c:v>
                </c:pt>
                <c:pt idx="145">
                  <c:v>35476</c:v>
                </c:pt>
                <c:pt idx="146">
                  <c:v>35504</c:v>
                </c:pt>
                <c:pt idx="147">
                  <c:v>35535</c:v>
                </c:pt>
                <c:pt idx="148">
                  <c:v>35565</c:v>
                </c:pt>
                <c:pt idx="149">
                  <c:v>35596</c:v>
                </c:pt>
                <c:pt idx="150">
                  <c:v>35626</c:v>
                </c:pt>
                <c:pt idx="151">
                  <c:v>35657</c:v>
                </c:pt>
                <c:pt idx="152">
                  <c:v>35688</c:v>
                </c:pt>
                <c:pt idx="153">
                  <c:v>35718</c:v>
                </c:pt>
                <c:pt idx="154">
                  <c:v>35749</c:v>
                </c:pt>
                <c:pt idx="155">
                  <c:v>35779</c:v>
                </c:pt>
                <c:pt idx="156">
                  <c:v>35810</c:v>
                </c:pt>
                <c:pt idx="157">
                  <c:v>35841</c:v>
                </c:pt>
                <c:pt idx="158">
                  <c:v>35869</c:v>
                </c:pt>
                <c:pt idx="159">
                  <c:v>35900</c:v>
                </c:pt>
                <c:pt idx="160">
                  <c:v>35930</c:v>
                </c:pt>
                <c:pt idx="161">
                  <c:v>35961</c:v>
                </c:pt>
                <c:pt idx="162">
                  <c:v>35991</c:v>
                </c:pt>
                <c:pt idx="163">
                  <c:v>36022</c:v>
                </c:pt>
                <c:pt idx="164">
                  <c:v>36053</c:v>
                </c:pt>
                <c:pt idx="165">
                  <c:v>36083</c:v>
                </c:pt>
                <c:pt idx="166">
                  <c:v>36114</c:v>
                </c:pt>
                <c:pt idx="167">
                  <c:v>36144</c:v>
                </c:pt>
                <c:pt idx="168">
                  <c:v>36175</c:v>
                </c:pt>
                <c:pt idx="169">
                  <c:v>36206</c:v>
                </c:pt>
                <c:pt idx="170">
                  <c:v>36234</c:v>
                </c:pt>
                <c:pt idx="171">
                  <c:v>36265</c:v>
                </c:pt>
                <c:pt idx="172">
                  <c:v>36295</c:v>
                </c:pt>
                <c:pt idx="173">
                  <c:v>36326</c:v>
                </c:pt>
                <c:pt idx="174">
                  <c:v>36356</c:v>
                </c:pt>
                <c:pt idx="175">
                  <c:v>36387</c:v>
                </c:pt>
                <c:pt idx="176">
                  <c:v>36418</c:v>
                </c:pt>
                <c:pt idx="177">
                  <c:v>36448</c:v>
                </c:pt>
                <c:pt idx="178">
                  <c:v>36479</c:v>
                </c:pt>
                <c:pt idx="179">
                  <c:v>36509</c:v>
                </c:pt>
                <c:pt idx="180">
                  <c:v>36540</c:v>
                </c:pt>
                <c:pt idx="181">
                  <c:v>36571</c:v>
                </c:pt>
                <c:pt idx="182">
                  <c:v>36600</c:v>
                </c:pt>
                <c:pt idx="183">
                  <c:v>36631</c:v>
                </c:pt>
                <c:pt idx="184">
                  <c:v>36661</c:v>
                </c:pt>
                <c:pt idx="185">
                  <c:v>36692</c:v>
                </c:pt>
                <c:pt idx="186">
                  <c:v>36722</c:v>
                </c:pt>
                <c:pt idx="187">
                  <c:v>36753</c:v>
                </c:pt>
                <c:pt idx="188">
                  <c:v>36784</c:v>
                </c:pt>
                <c:pt idx="189">
                  <c:v>36814</c:v>
                </c:pt>
                <c:pt idx="190">
                  <c:v>36845</c:v>
                </c:pt>
                <c:pt idx="191">
                  <c:v>36875</c:v>
                </c:pt>
                <c:pt idx="192">
                  <c:v>36906</c:v>
                </c:pt>
                <c:pt idx="193">
                  <c:v>36937</c:v>
                </c:pt>
                <c:pt idx="194">
                  <c:v>36965</c:v>
                </c:pt>
                <c:pt idx="195">
                  <c:v>36996</c:v>
                </c:pt>
                <c:pt idx="196">
                  <c:v>37026</c:v>
                </c:pt>
                <c:pt idx="197">
                  <c:v>37057</c:v>
                </c:pt>
                <c:pt idx="198">
                  <c:v>37087</c:v>
                </c:pt>
                <c:pt idx="199">
                  <c:v>37118</c:v>
                </c:pt>
                <c:pt idx="200">
                  <c:v>37149</c:v>
                </c:pt>
                <c:pt idx="201">
                  <c:v>37179</c:v>
                </c:pt>
                <c:pt idx="202">
                  <c:v>37210</c:v>
                </c:pt>
                <c:pt idx="203">
                  <c:v>37240</c:v>
                </c:pt>
                <c:pt idx="204">
                  <c:v>37271</c:v>
                </c:pt>
                <c:pt idx="205">
                  <c:v>37302</c:v>
                </c:pt>
                <c:pt idx="206">
                  <c:v>37330</c:v>
                </c:pt>
                <c:pt idx="207">
                  <c:v>37361</c:v>
                </c:pt>
                <c:pt idx="208">
                  <c:v>37391</c:v>
                </c:pt>
                <c:pt idx="209">
                  <c:v>37422</c:v>
                </c:pt>
                <c:pt idx="210">
                  <c:v>37452</c:v>
                </c:pt>
                <c:pt idx="211">
                  <c:v>37483</c:v>
                </c:pt>
                <c:pt idx="212">
                  <c:v>37514</c:v>
                </c:pt>
                <c:pt idx="213">
                  <c:v>37544</c:v>
                </c:pt>
                <c:pt idx="214">
                  <c:v>37575</c:v>
                </c:pt>
                <c:pt idx="215">
                  <c:v>37605</c:v>
                </c:pt>
                <c:pt idx="216">
                  <c:v>37636</c:v>
                </c:pt>
                <c:pt idx="217">
                  <c:v>37667</c:v>
                </c:pt>
                <c:pt idx="218">
                  <c:v>37695</c:v>
                </c:pt>
                <c:pt idx="219">
                  <c:v>37726</c:v>
                </c:pt>
                <c:pt idx="220">
                  <c:v>37756</c:v>
                </c:pt>
                <c:pt idx="221">
                  <c:v>37787</c:v>
                </c:pt>
                <c:pt idx="222">
                  <c:v>37817</c:v>
                </c:pt>
                <c:pt idx="223">
                  <c:v>37848</c:v>
                </c:pt>
                <c:pt idx="224">
                  <c:v>37879</c:v>
                </c:pt>
                <c:pt idx="225">
                  <c:v>37909</c:v>
                </c:pt>
                <c:pt idx="226">
                  <c:v>37940</c:v>
                </c:pt>
                <c:pt idx="227">
                  <c:v>37970</c:v>
                </c:pt>
                <c:pt idx="228">
                  <c:v>38001</c:v>
                </c:pt>
                <c:pt idx="229">
                  <c:v>38032</c:v>
                </c:pt>
                <c:pt idx="230">
                  <c:v>38061</c:v>
                </c:pt>
                <c:pt idx="231">
                  <c:v>38092</c:v>
                </c:pt>
                <c:pt idx="232">
                  <c:v>38122</c:v>
                </c:pt>
                <c:pt idx="233">
                  <c:v>38153</c:v>
                </c:pt>
                <c:pt idx="234">
                  <c:v>38183</c:v>
                </c:pt>
                <c:pt idx="235">
                  <c:v>38214</c:v>
                </c:pt>
                <c:pt idx="236">
                  <c:v>38245</c:v>
                </c:pt>
                <c:pt idx="237">
                  <c:v>38275</c:v>
                </c:pt>
                <c:pt idx="238">
                  <c:v>38306</c:v>
                </c:pt>
                <c:pt idx="239">
                  <c:v>38336</c:v>
                </c:pt>
                <c:pt idx="240">
                  <c:v>38367</c:v>
                </c:pt>
                <c:pt idx="241">
                  <c:v>38398</c:v>
                </c:pt>
                <c:pt idx="242">
                  <c:v>38426</c:v>
                </c:pt>
                <c:pt idx="243">
                  <c:v>38457</c:v>
                </c:pt>
                <c:pt idx="244">
                  <c:v>38487</c:v>
                </c:pt>
                <c:pt idx="245">
                  <c:v>38518</c:v>
                </c:pt>
                <c:pt idx="246">
                  <c:v>38548</c:v>
                </c:pt>
                <c:pt idx="247">
                  <c:v>38579</c:v>
                </c:pt>
                <c:pt idx="248">
                  <c:v>38610</c:v>
                </c:pt>
                <c:pt idx="249">
                  <c:v>38640</c:v>
                </c:pt>
                <c:pt idx="250">
                  <c:v>38671</c:v>
                </c:pt>
                <c:pt idx="251">
                  <c:v>38701</c:v>
                </c:pt>
                <c:pt idx="252">
                  <c:v>38732</c:v>
                </c:pt>
                <c:pt idx="253">
                  <c:v>38763</c:v>
                </c:pt>
                <c:pt idx="254">
                  <c:v>38791</c:v>
                </c:pt>
                <c:pt idx="255">
                  <c:v>38822</c:v>
                </c:pt>
                <c:pt idx="256">
                  <c:v>38852</c:v>
                </c:pt>
                <c:pt idx="257">
                  <c:v>38883</c:v>
                </c:pt>
                <c:pt idx="258">
                  <c:v>38913</c:v>
                </c:pt>
                <c:pt idx="259">
                  <c:v>38944</c:v>
                </c:pt>
                <c:pt idx="260">
                  <c:v>38975</c:v>
                </c:pt>
                <c:pt idx="261">
                  <c:v>39005</c:v>
                </c:pt>
                <c:pt idx="262">
                  <c:v>39036</c:v>
                </c:pt>
                <c:pt idx="263">
                  <c:v>39066</c:v>
                </c:pt>
                <c:pt idx="264">
                  <c:v>39097</c:v>
                </c:pt>
                <c:pt idx="265">
                  <c:v>39128</c:v>
                </c:pt>
                <c:pt idx="266">
                  <c:v>39156</c:v>
                </c:pt>
                <c:pt idx="267">
                  <c:v>39187</c:v>
                </c:pt>
                <c:pt idx="268">
                  <c:v>39217</c:v>
                </c:pt>
                <c:pt idx="269">
                  <c:v>39248</c:v>
                </c:pt>
                <c:pt idx="270">
                  <c:v>39278</c:v>
                </c:pt>
                <c:pt idx="271">
                  <c:v>39309</c:v>
                </c:pt>
                <c:pt idx="272">
                  <c:v>39340</c:v>
                </c:pt>
                <c:pt idx="273">
                  <c:v>39370</c:v>
                </c:pt>
                <c:pt idx="274">
                  <c:v>39401</c:v>
                </c:pt>
                <c:pt idx="275">
                  <c:v>39431</c:v>
                </c:pt>
                <c:pt idx="276">
                  <c:v>39462</c:v>
                </c:pt>
                <c:pt idx="277">
                  <c:v>39493</c:v>
                </c:pt>
                <c:pt idx="278">
                  <c:v>39522</c:v>
                </c:pt>
                <c:pt idx="279">
                  <c:v>39553</c:v>
                </c:pt>
                <c:pt idx="280">
                  <c:v>39583</c:v>
                </c:pt>
                <c:pt idx="281">
                  <c:v>39614</c:v>
                </c:pt>
                <c:pt idx="282">
                  <c:v>39644</c:v>
                </c:pt>
                <c:pt idx="283">
                  <c:v>39675</c:v>
                </c:pt>
                <c:pt idx="284">
                  <c:v>39706</c:v>
                </c:pt>
                <c:pt idx="285">
                  <c:v>39736</c:v>
                </c:pt>
                <c:pt idx="286">
                  <c:v>39767</c:v>
                </c:pt>
                <c:pt idx="287">
                  <c:v>39797</c:v>
                </c:pt>
                <c:pt idx="288">
                  <c:v>39828</c:v>
                </c:pt>
                <c:pt idx="289">
                  <c:v>39859</c:v>
                </c:pt>
                <c:pt idx="290">
                  <c:v>39887</c:v>
                </c:pt>
                <c:pt idx="291">
                  <c:v>39918</c:v>
                </c:pt>
                <c:pt idx="292">
                  <c:v>39948</c:v>
                </c:pt>
              </c:numCache>
            </c:numRef>
          </c:cat>
          <c:val>
            <c:numRef>
              <c:f>'refiner cap and utl'!$B$2:$B$294</c:f>
              <c:numCache>
                <c:formatCode>General</c:formatCode>
                <c:ptCount val="293"/>
                <c:pt idx="0">
                  <c:v>15659</c:v>
                </c:pt>
                <c:pt idx="1">
                  <c:v>15559</c:v>
                </c:pt>
                <c:pt idx="2">
                  <c:v>15582</c:v>
                </c:pt>
                <c:pt idx="3">
                  <c:v>15640</c:v>
                </c:pt>
                <c:pt idx="4">
                  <c:v>15658</c:v>
                </c:pt>
                <c:pt idx="5">
                  <c:v>15669</c:v>
                </c:pt>
                <c:pt idx="6">
                  <c:v>15670</c:v>
                </c:pt>
                <c:pt idx="7">
                  <c:v>15734</c:v>
                </c:pt>
                <c:pt idx="8">
                  <c:v>15728</c:v>
                </c:pt>
                <c:pt idx="9">
                  <c:v>15733</c:v>
                </c:pt>
                <c:pt idx="10">
                  <c:v>15730</c:v>
                </c:pt>
                <c:pt idx="11">
                  <c:v>15687</c:v>
                </c:pt>
                <c:pt idx="12">
                  <c:v>15459</c:v>
                </c:pt>
                <c:pt idx="13">
                  <c:v>15485</c:v>
                </c:pt>
                <c:pt idx="14">
                  <c:v>15485</c:v>
                </c:pt>
                <c:pt idx="15">
                  <c:v>15473</c:v>
                </c:pt>
                <c:pt idx="16">
                  <c:v>15484</c:v>
                </c:pt>
                <c:pt idx="17">
                  <c:v>15465</c:v>
                </c:pt>
                <c:pt idx="18">
                  <c:v>15475</c:v>
                </c:pt>
                <c:pt idx="19">
                  <c:v>15430</c:v>
                </c:pt>
                <c:pt idx="20">
                  <c:v>15435</c:v>
                </c:pt>
                <c:pt idx="21">
                  <c:v>15435</c:v>
                </c:pt>
                <c:pt idx="22">
                  <c:v>15440</c:v>
                </c:pt>
                <c:pt idx="23">
                  <c:v>15440</c:v>
                </c:pt>
                <c:pt idx="24">
                  <c:v>15566</c:v>
                </c:pt>
                <c:pt idx="25">
                  <c:v>15548</c:v>
                </c:pt>
                <c:pt idx="26">
                  <c:v>15559</c:v>
                </c:pt>
                <c:pt idx="27">
                  <c:v>15565</c:v>
                </c:pt>
                <c:pt idx="28">
                  <c:v>15565</c:v>
                </c:pt>
                <c:pt idx="29">
                  <c:v>15588</c:v>
                </c:pt>
                <c:pt idx="30">
                  <c:v>15701</c:v>
                </c:pt>
                <c:pt idx="31">
                  <c:v>15598</c:v>
                </c:pt>
                <c:pt idx="32">
                  <c:v>15593</c:v>
                </c:pt>
                <c:pt idx="33">
                  <c:v>15592</c:v>
                </c:pt>
                <c:pt idx="34">
                  <c:v>15888</c:v>
                </c:pt>
                <c:pt idx="35">
                  <c:v>15946</c:v>
                </c:pt>
                <c:pt idx="36">
                  <c:v>15915</c:v>
                </c:pt>
                <c:pt idx="37">
                  <c:v>15942</c:v>
                </c:pt>
                <c:pt idx="38">
                  <c:v>15888</c:v>
                </c:pt>
                <c:pt idx="39">
                  <c:v>15888</c:v>
                </c:pt>
                <c:pt idx="40">
                  <c:v>15909</c:v>
                </c:pt>
                <c:pt idx="41">
                  <c:v>15934</c:v>
                </c:pt>
                <c:pt idx="42">
                  <c:v>15958</c:v>
                </c:pt>
                <c:pt idx="43">
                  <c:v>15958</c:v>
                </c:pt>
                <c:pt idx="44">
                  <c:v>15965</c:v>
                </c:pt>
                <c:pt idx="45">
                  <c:v>15946</c:v>
                </c:pt>
                <c:pt idx="46">
                  <c:v>15909</c:v>
                </c:pt>
                <c:pt idx="47">
                  <c:v>15919</c:v>
                </c:pt>
                <c:pt idx="48">
                  <c:v>15655</c:v>
                </c:pt>
                <c:pt idx="49">
                  <c:v>15671</c:v>
                </c:pt>
                <c:pt idx="50">
                  <c:v>15669</c:v>
                </c:pt>
                <c:pt idx="51">
                  <c:v>15687</c:v>
                </c:pt>
                <c:pt idx="52">
                  <c:v>15692</c:v>
                </c:pt>
                <c:pt idx="53">
                  <c:v>15698</c:v>
                </c:pt>
                <c:pt idx="54">
                  <c:v>15698</c:v>
                </c:pt>
                <c:pt idx="55">
                  <c:v>15706</c:v>
                </c:pt>
                <c:pt idx="56">
                  <c:v>15722</c:v>
                </c:pt>
                <c:pt idx="57">
                  <c:v>15722</c:v>
                </c:pt>
                <c:pt idx="58">
                  <c:v>15732</c:v>
                </c:pt>
                <c:pt idx="59">
                  <c:v>15761</c:v>
                </c:pt>
                <c:pt idx="60">
                  <c:v>15572</c:v>
                </c:pt>
                <c:pt idx="61">
                  <c:v>15578</c:v>
                </c:pt>
                <c:pt idx="62">
                  <c:v>15582</c:v>
                </c:pt>
                <c:pt idx="63">
                  <c:v>15582</c:v>
                </c:pt>
                <c:pt idx="64">
                  <c:v>15582</c:v>
                </c:pt>
                <c:pt idx="65">
                  <c:v>15597</c:v>
                </c:pt>
                <c:pt idx="66">
                  <c:v>15598</c:v>
                </c:pt>
                <c:pt idx="67">
                  <c:v>15701</c:v>
                </c:pt>
                <c:pt idx="68">
                  <c:v>15702</c:v>
                </c:pt>
                <c:pt idx="69">
                  <c:v>15666</c:v>
                </c:pt>
                <c:pt idx="70">
                  <c:v>15666</c:v>
                </c:pt>
                <c:pt idx="71">
                  <c:v>15656</c:v>
                </c:pt>
                <c:pt idx="72">
                  <c:v>15676</c:v>
                </c:pt>
                <c:pt idx="73">
                  <c:v>15677</c:v>
                </c:pt>
                <c:pt idx="74">
                  <c:v>15686</c:v>
                </c:pt>
                <c:pt idx="75">
                  <c:v>15698</c:v>
                </c:pt>
                <c:pt idx="76">
                  <c:v>15709</c:v>
                </c:pt>
                <c:pt idx="77">
                  <c:v>15726</c:v>
                </c:pt>
                <c:pt idx="78">
                  <c:v>15694</c:v>
                </c:pt>
                <c:pt idx="79">
                  <c:v>15724</c:v>
                </c:pt>
                <c:pt idx="80">
                  <c:v>15724</c:v>
                </c:pt>
                <c:pt idx="81">
                  <c:v>15722</c:v>
                </c:pt>
                <c:pt idx="82">
                  <c:v>15722</c:v>
                </c:pt>
                <c:pt idx="83">
                  <c:v>15722</c:v>
                </c:pt>
                <c:pt idx="84">
                  <c:v>15696</c:v>
                </c:pt>
                <c:pt idx="85">
                  <c:v>15671</c:v>
                </c:pt>
                <c:pt idx="86">
                  <c:v>15618</c:v>
                </c:pt>
                <c:pt idx="87">
                  <c:v>15626</c:v>
                </c:pt>
                <c:pt idx="88">
                  <c:v>15490</c:v>
                </c:pt>
                <c:pt idx="89">
                  <c:v>15458</c:v>
                </c:pt>
                <c:pt idx="90">
                  <c:v>15432</c:v>
                </c:pt>
                <c:pt idx="91">
                  <c:v>15322</c:v>
                </c:pt>
                <c:pt idx="92">
                  <c:v>15308</c:v>
                </c:pt>
                <c:pt idx="93">
                  <c:v>15287</c:v>
                </c:pt>
                <c:pt idx="94">
                  <c:v>15304</c:v>
                </c:pt>
                <c:pt idx="95">
                  <c:v>15311</c:v>
                </c:pt>
                <c:pt idx="96">
                  <c:v>15121</c:v>
                </c:pt>
                <c:pt idx="97">
                  <c:v>15129</c:v>
                </c:pt>
                <c:pt idx="98">
                  <c:v>15133</c:v>
                </c:pt>
                <c:pt idx="99">
                  <c:v>15139</c:v>
                </c:pt>
                <c:pt idx="100">
                  <c:v>15151</c:v>
                </c:pt>
                <c:pt idx="101">
                  <c:v>15166</c:v>
                </c:pt>
                <c:pt idx="102">
                  <c:v>15198</c:v>
                </c:pt>
                <c:pt idx="103">
                  <c:v>15140</c:v>
                </c:pt>
                <c:pt idx="104">
                  <c:v>15142</c:v>
                </c:pt>
                <c:pt idx="105">
                  <c:v>15137</c:v>
                </c:pt>
                <c:pt idx="106">
                  <c:v>15151</c:v>
                </c:pt>
                <c:pt idx="107">
                  <c:v>15105</c:v>
                </c:pt>
                <c:pt idx="108">
                  <c:v>15058</c:v>
                </c:pt>
                <c:pt idx="109">
                  <c:v>15028</c:v>
                </c:pt>
                <c:pt idx="110">
                  <c:v>15028</c:v>
                </c:pt>
                <c:pt idx="111">
                  <c:v>15161</c:v>
                </c:pt>
                <c:pt idx="112">
                  <c:v>15162</c:v>
                </c:pt>
                <c:pt idx="113">
                  <c:v>15162</c:v>
                </c:pt>
                <c:pt idx="114">
                  <c:v>15163</c:v>
                </c:pt>
                <c:pt idx="115">
                  <c:v>15165</c:v>
                </c:pt>
                <c:pt idx="116">
                  <c:v>15207</c:v>
                </c:pt>
                <c:pt idx="117">
                  <c:v>15212</c:v>
                </c:pt>
                <c:pt idx="118">
                  <c:v>15217</c:v>
                </c:pt>
                <c:pt idx="119">
                  <c:v>15227</c:v>
                </c:pt>
                <c:pt idx="120">
                  <c:v>15434</c:v>
                </c:pt>
                <c:pt idx="121">
                  <c:v>15436</c:v>
                </c:pt>
                <c:pt idx="122">
                  <c:v>15440</c:v>
                </c:pt>
                <c:pt idx="123">
                  <c:v>15440</c:v>
                </c:pt>
                <c:pt idx="124">
                  <c:v>15385</c:v>
                </c:pt>
                <c:pt idx="125">
                  <c:v>15385</c:v>
                </c:pt>
                <c:pt idx="126">
                  <c:v>15376</c:v>
                </c:pt>
                <c:pt idx="127">
                  <c:v>15393</c:v>
                </c:pt>
                <c:pt idx="128">
                  <c:v>15272</c:v>
                </c:pt>
                <c:pt idx="129">
                  <c:v>15191</c:v>
                </c:pt>
                <c:pt idx="130">
                  <c:v>15196</c:v>
                </c:pt>
                <c:pt idx="131">
                  <c:v>15210</c:v>
                </c:pt>
                <c:pt idx="132">
                  <c:v>15333</c:v>
                </c:pt>
                <c:pt idx="133">
                  <c:v>15164</c:v>
                </c:pt>
                <c:pt idx="134">
                  <c:v>15186</c:v>
                </c:pt>
                <c:pt idx="135">
                  <c:v>15186</c:v>
                </c:pt>
                <c:pt idx="136">
                  <c:v>15182</c:v>
                </c:pt>
                <c:pt idx="137">
                  <c:v>15224</c:v>
                </c:pt>
                <c:pt idx="138">
                  <c:v>15249</c:v>
                </c:pt>
                <c:pt idx="139">
                  <c:v>15306</c:v>
                </c:pt>
                <c:pt idx="140">
                  <c:v>15259</c:v>
                </c:pt>
                <c:pt idx="141">
                  <c:v>15259</c:v>
                </c:pt>
                <c:pt idx="142">
                  <c:v>15259</c:v>
                </c:pt>
                <c:pt idx="143">
                  <c:v>15259</c:v>
                </c:pt>
                <c:pt idx="144">
                  <c:v>15452</c:v>
                </c:pt>
                <c:pt idx="145">
                  <c:v>15452</c:v>
                </c:pt>
                <c:pt idx="146">
                  <c:v>15632</c:v>
                </c:pt>
                <c:pt idx="147">
                  <c:v>15616</c:v>
                </c:pt>
                <c:pt idx="148">
                  <c:v>15616</c:v>
                </c:pt>
                <c:pt idx="149">
                  <c:v>15638</c:v>
                </c:pt>
                <c:pt idx="150">
                  <c:v>15639</c:v>
                </c:pt>
                <c:pt idx="151">
                  <c:v>15641</c:v>
                </c:pt>
                <c:pt idx="152">
                  <c:v>15602</c:v>
                </c:pt>
                <c:pt idx="153">
                  <c:v>15602</c:v>
                </c:pt>
                <c:pt idx="154">
                  <c:v>15602</c:v>
                </c:pt>
                <c:pt idx="155">
                  <c:v>15628</c:v>
                </c:pt>
                <c:pt idx="156">
                  <c:v>15711</c:v>
                </c:pt>
                <c:pt idx="157">
                  <c:v>15716</c:v>
                </c:pt>
                <c:pt idx="158">
                  <c:v>15735</c:v>
                </c:pt>
                <c:pt idx="159">
                  <c:v>15692</c:v>
                </c:pt>
                <c:pt idx="160">
                  <c:v>15708</c:v>
                </c:pt>
                <c:pt idx="161">
                  <c:v>15821</c:v>
                </c:pt>
                <c:pt idx="162">
                  <c:v>15826</c:v>
                </c:pt>
                <c:pt idx="163">
                  <c:v>15828</c:v>
                </c:pt>
                <c:pt idx="164">
                  <c:v>15828</c:v>
                </c:pt>
                <c:pt idx="165">
                  <c:v>15880</c:v>
                </c:pt>
                <c:pt idx="166">
                  <c:v>15927</c:v>
                </c:pt>
                <c:pt idx="167">
                  <c:v>15951</c:v>
                </c:pt>
                <c:pt idx="168">
                  <c:v>16261</c:v>
                </c:pt>
                <c:pt idx="169">
                  <c:v>16245</c:v>
                </c:pt>
                <c:pt idx="170">
                  <c:v>16256</c:v>
                </c:pt>
                <c:pt idx="171">
                  <c:v>16258</c:v>
                </c:pt>
                <c:pt idx="172">
                  <c:v>16271</c:v>
                </c:pt>
                <c:pt idx="173">
                  <c:v>16276</c:v>
                </c:pt>
                <c:pt idx="174">
                  <c:v>16287</c:v>
                </c:pt>
                <c:pt idx="175">
                  <c:v>16287</c:v>
                </c:pt>
                <c:pt idx="176">
                  <c:v>16317</c:v>
                </c:pt>
                <c:pt idx="177">
                  <c:v>16317</c:v>
                </c:pt>
                <c:pt idx="178">
                  <c:v>16327</c:v>
                </c:pt>
                <c:pt idx="179">
                  <c:v>16276</c:v>
                </c:pt>
                <c:pt idx="180">
                  <c:v>16512</c:v>
                </c:pt>
                <c:pt idx="181">
                  <c:v>16505</c:v>
                </c:pt>
                <c:pt idx="182">
                  <c:v>16505</c:v>
                </c:pt>
                <c:pt idx="183">
                  <c:v>16505</c:v>
                </c:pt>
                <c:pt idx="184">
                  <c:v>16506</c:v>
                </c:pt>
                <c:pt idx="185">
                  <c:v>16496</c:v>
                </c:pt>
                <c:pt idx="186">
                  <c:v>16496</c:v>
                </c:pt>
                <c:pt idx="187">
                  <c:v>16548</c:v>
                </c:pt>
                <c:pt idx="188">
                  <c:v>16549</c:v>
                </c:pt>
                <c:pt idx="189">
                  <c:v>16559</c:v>
                </c:pt>
                <c:pt idx="190">
                  <c:v>16559</c:v>
                </c:pt>
                <c:pt idx="191">
                  <c:v>16559</c:v>
                </c:pt>
                <c:pt idx="192">
                  <c:v>16568</c:v>
                </c:pt>
                <c:pt idx="193">
                  <c:v>16568</c:v>
                </c:pt>
                <c:pt idx="194">
                  <c:v>16620</c:v>
                </c:pt>
                <c:pt idx="195">
                  <c:v>16608</c:v>
                </c:pt>
                <c:pt idx="196">
                  <c:v>16618</c:v>
                </c:pt>
                <c:pt idx="197">
                  <c:v>16627</c:v>
                </c:pt>
                <c:pt idx="198">
                  <c:v>16662</c:v>
                </c:pt>
                <c:pt idx="199">
                  <c:v>16662</c:v>
                </c:pt>
                <c:pt idx="200">
                  <c:v>16510</c:v>
                </c:pt>
                <c:pt idx="201">
                  <c:v>16510</c:v>
                </c:pt>
                <c:pt idx="202">
                  <c:v>16512</c:v>
                </c:pt>
                <c:pt idx="203">
                  <c:v>16512</c:v>
                </c:pt>
                <c:pt idx="204">
                  <c:v>16755</c:v>
                </c:pt>
                <c:pt idx="205">
                  <c:v>16755</c:v>
                </c:pt>
                <c:pt idx="206">
                  <c:v>16755</c:v>
                </c:pt>
                <c:pt idx="207">
                  <c:v>16757</c:v>
                </c:pt>
                <c:pt idx="208">
                  <c:v>16757</c:v>
                </c:pt>
                <c:pt idx="209">
                  <c:v>16764</c:v>
                </c:pt>
                <c:pt idx="210">
                  <c:v>16764</c:v>
                </c:pt>
                <c:pt idx="211">
                  <c:v>16764</c:v>
                </c:pt>
                <c:pt idx="212">
                  <c:v>16764</c:v>
                </c:pt>
                <c:pt idx="213">
                  <c:v>16700</c:v>
                </c:pt>
                <c:pt idx="214">
                  <c:v>16700</c:v>
                </c:pt>
                <c:pt idx="215">
                  <c:v>16700</c:v>
                </c:pt>
                <c:pt idx="216">
                  <c:v>16757</c:v>
                </c:pt>
                <c:pt idx="217">
                  <c:v>16747</c:v>
                </c:pt>
                <c:pt idx="218">
                  <c:v>16747</c:v>
                </c:pt>
                <c:pt idx="219">
                  <c:v>16747</c:v>
                </c:pt>
                <c:pt idx="220">
                  <c:v>16747</c:v>
                </c:pt>
                <c:pt idx="221">
                  <c:v>16747</c:v>
                </c:pt>
                <c:pt idx="222">
                  <c:v>16747</c:v>
                </c:pt>
                <c:pt idx="223">
                  <c:v>16747</c:v>
                </c:pt>
                <c:pt idx="224">
                  <c:v>16747</c:v>
                </c:pt>
                <c:pt idx="225">
                  <c:v>16747</c:v>
                </c:pt>
                <c:pt idx="226">
                  <c:v>16747</c:v>
                </c:pt>
                <c:pt idx="227">
                  <c:v>16747</c:v>
                </c:pt>
                <c:pt idx="228">
                  <c:v>16947</c:v>
                </c:pt>
                <c:pt idx="229">
                  <c:v>16948</c:v>
                </c:pt>
                <c:pt idx="230">
                  <c:v>16978</c:v>
                </c:pt>
                <c:pt idx="231">
                  <c:v>16978</c:v>
                </c:pt>
                <c:pt idx="232">
                  <c:v>16978</c:v>
                </c:pt>
                <c:pt idx="233">
                  <c:v>16978</c:v>
                </c:pt>
                <c:pt idx="234">
                  <c:v>16984</c:v>
                </c:pt>
                <c:pt idx="235">
                  <c:v>16978</c:v>
                </c:pt>
                <c:pt idx="236">
                  <c:v>16978</c:v>
                </c:pt>
                <c:pt idx="237">
                  <c:v>16982</c:v>
                </c:pt>
                <c:pt idx="238">
                  <c:v>16982</c:v>
                </c:pt>
                <c:pt idx="239">
                  <c:v>16982</c:v>
                </c:pt>
                <c:pt idx="240">
                  <c:v>17125</c:v>
                </c:pt>
                <c:pt idx="241">
                  <c:v>17125</c:v>
                </c:pt>
                <c:pt idx="242">
                  <c:v>17125</c:v>
                </c:pt>
                <c:pt idx="243">
                  <c:v>17129</c:v>
                </c:pt>
                <c:pt idx="244">
                  <c:v>17234</c:v>
                </c:pt>
                <c:pt idx="245">
                  <c:v>17234</c:v>
                </c:pt>
                <c:pt idx="246">
                  <c:v>17238</c:v>
                </c:pt>
                <c:pt idx="247">
                  <c:v>17230</c:v>
                </c:pt>
                <c:pt idx="248">
                  <c:v>17230</c:v>
                </c:pt>
                <c:pt idx="249">
                  <c:v>17225</c:v>
                </c:pt>
                <c:pt idx="250">
                  <c:v>17225</c:v>
                </c:pt>
                <c:pt idx="251">
                  <c:v>17224</c:v>
                </c:pt>
                <c:pt idx="252">
                  <c:v>17339</c:v>
                </c:pt>
                <c:pt idx="253">
                  <c:v>17341</c:v>
                </c:pt>
                <c:pt idx="254">
                  <c:v>17390</c:v>
                </c:pt>
                <c:pt idx="255">
                  <c:v>17390</c:v>
                </c:pt>
                <c:pt idx="256">
                  <c:v>17390</c:v>
                </c:pt>
                <c:pt idx="257">
                  <c:v>17390</c:v>
                </c:pt>
                <c:pt idx="258">
                  <c:v>17392</c:v>
                </c:pt>
                <c:pt idx="259">
                  <c:v>17392</c:v>
                </c:pt>
                <c:pt idx="260">
                  <c:v>17393</c:v>
                </c:pt>
                <c:pt idx="261">
                  <c:v>17400</c:v>
                </c:pt>
                <c:pt idx="262">
                  <c:v>17400</c:v>
                </c:pt>
                <c:pt idx="263">
                  <c:v>17400</c:v>
                </c:pt>
                <c:pt idx="264">
                  <c:v>17440</c:v>
                </c:pt>
                <c:pt idx="265">
                  <c:v>17443</c:v>
                </c:pt>
                <c:pt idx="266">
                  <c:v>17443</c:v>
                </c:pt>
                <c:pt idx="267">
                  <c:v>17443</c:v>
                </c:pt>
                <c:pt idx="268">
                  <c:v>17455</c:v>
                </c:pt>
                <c:pt idx="269">
                  <c:v>17460</c:v>
                </c:pt>
                <c:pt idx="270">
                  <c:v>17460</c:v>
                </c:pt>
                <c:pt idx="271">
                  <c:v>17460</c:v>
                </c:pt>
                <c:pt idx="272">
                  <c:v>17448</c:v>
                </c:pt>
                <c:pt idx="273">
                  <c:v>17448</c:v>
                </c:pt>
                <c:pt idx="274">
                  <c:v>17448</c:v>
                </c:pt>
                <c:pt idx="275">
                  <c:v>17448</c:v>
                </c:pt>
                <c:pt idx="276">
                  <c:v>17594</c:v>
                </c:pt>
                <c:pt idx="277">
                  <c:v>17594</c:v>
                </c:pt>
                <c:pt idx="278">
                  <c:v>17594</c:v>
                </c:pt>
                <c:pt idx="279">
                  <c:v>17594</c:v>
                </c:pt>
                <c:pt idx="280">
                  <c:v>17606</c:v>
                </c:pt>
                <c:pt idx="281">
                  <c:v>17610</c:v>
                </c:pt>
                <c:pt idx="282">
                  <c:v>17610</c:v>
                </c:pt>
                <c:pt idx="283">
                  <c:v>17610</c:v>
                </c:pt>
                <c:pt idx="284">
                  <c:v>17610</c:v>
                </c:pt>
                <c:pt idx="285">
                  <c:v>17621</c:v>
                </c:pt>
                <c:pt idx="286">
                  <c:v>17621</c:v>
                </c:pt>
                <c:pt idx="287">
                  <c:v>17621</c:v>
                </c:pt>
                <c:pt idx="288">
                  <c:v>17675</c:v>
                </c:pt>
                <c:pt idx="289">
                  <c:v>17672</c:v>
                </c:pt>
                <c:pt idx="290">
                  <c:v>17672</c:v>
                </c:pt>
                <c:pt idx="291">
                  <c:v>17672</c:v>
                </c:pt>
                <c:pt idx="292">
                  <c:v>17672</c:v>
                </c:pt>
              </c:numCache>
            </c:numRef>
          </c:val>
        </c:ser>
        <c:marker val="1"/>
        <c:axId val="57868288"/>
        <c:axId val="57869824"/>
      </c:lineChart>
      <c:dateAx>
        <c:axId val="57868288"/>
        <c:scaling>
          <c:orientation val="minMax"/>
        </c:scaling>
        <c:axPos val="b"/>
        <c:numFmt formatCode="yyyy" sourceLinked="0"/>
        <c:tickLblPos val="nextTo"/>
        <c:crossAx val="57869824"/>
        <c:crosses val="autoZero"/>
        <c:auto val="1"/>
        <c:lblOffset val="100"/>
        <c:majorUnit val="2"/>
        <c:majorTimeUnit val="years"/>
      </c:dateAx>
      <c:valAx>
        <c:axId val="57869824"/>
        <c:scaling>
          <c:orientation val="minMax"/>
        </c:scaling>
        <c:axPos val="l"/>
        <c:majorGridlines/>
        <c:title>
          <c:tx>
            <c:rich>
              <a:bodyPr rot="-5400000" vert="horz"/>
              <a:lstStyle/>
              <a:p>
                <a:pPr>
                  <a:defRPr sz="1400"/>
                </a:pPr>
                <a:r>
                  <a:rPr lang="en-US" sz="1400"/>
                  <a:t>mbd</a:t>
                </a:r>
              </a:p>
            </c:rich>
          </c:tx>
          <c:layout/>
        </c:title>
        <c:numFmt formatCode="General" sourceLinked="1"/>
        <c:tickLblPos val="nextTo"/>
        <c:txPr>
          <a:bodyPr/>
          <a:lstStyle/>
          <a:p>
            <a:pPr>
              <a:defRPr sz="1100"/>
            </a:pPr>
            <a:endParaRPr lang="en-US"/>
          </a:p>
        </c:txPr>
        <c:crossAx val="57868288"/>
        <c:crosses val="autoZero"/>
        <c:crossBetween val="between"/>
        <c:dispUnits>
          <c:builtInUnit val="thousands"/>
        </c:dispUnits>
      </c:valAx>
      <c:valAx>
        <c:axId val="57880576"/>
        <c:scaling>
          <c:orientation val="minMax"/>
          <c:max val="100"/>
          <c:min val="60"/>
        </c:scaling>
        <c:axPos val="r"/>
        <c:title>
          <c:tx>
            <c:rich>
              <a:bodyPr rot="-5400000" vert="horz"/>
              <a:lstStyle/>
              <a:p>
                <a:pPr>
                  <a:defRPr sz="1100"/>
                </a:pPr>
                <a:r>
                  <a:rPr lang="en-US" sz="1100"/>
                  <a:t>% Utilization</a:t>
                </a:r>
              </a:p>
            </c:rich>
          </c:tx>
          <c:layout/>
        </c:title>
        <c:numFmt formatCode="General" sourceLinked="1"/>
        <c:tickLblPos val="nextTo"/>
        <c:crossAx val="57882496"/>
        <c:crosses val="max"/>
        <c:crossBetween val="between"/>
      </c:valAx>
      <c:dateAx>
        <c:axId val="57882496"/>
        <c:scaling>
          <c:orientation val="minMax"/>
        </c:scaling>
        <c:delete val="1"/>
        <c:axPos val="b"/>
        <c:numFmt formatCode="mmm\-yyyy" sourceLinked="1"/>
        <c:tickLblPos val="none"/>
        <c:crossAx val="57880576"/>
        <c:crosses val="autoZero"/>
        <c:auto val="1"/>
        <c:lblOffset val="100"/>
      </c:dateAx>
    </c:plotArea>
    <c:legend>
      <c:legendPos val="r"/>
      <c:layout/>
      <c:txPr>
        <a:bodyPr/>
        <a:lstStyle/>
        <a:p>
          <a:pPr>
            <a:defRPr sz="1050"/>
          </a:pPr>
          <a:endParaRPr lang="en-US"/>
        </a:p>
      </c:txPr>
    </c:legend>
    <c:plotVisOnly val="1"/>
    <c:dispBlanksAs val="gap"/>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hart>
    <c:plotArea>
      <c:layout/>
      <c:areaChart>
        <c:grouping val="stacked"/>
        <c:ser>
          <c:idx val="0"/>
          <c:order val="0"/>
          <c:tx>
            <c:strRef>
              <c:f>'Cost of Allowances'!$H$1</c:f>
              <c:strCache>
                <c:ptCount val="1"/>
                <c:pt idx="0">
                  <c:v>Cost of Allowances to Cover Stationary Source Emissions</c:v>
                </c:pt>
              </c:strCache>
            </c:strRef>
          </c:tx>
          <c:cat>
            <c:numRef>
              <c:f>'Cost of Allowances'!$G$2:$G$6</c:f>
              <c:numCache>
                <c:formatCode>General</c:formatCode>
                <c:ptCount val="5"/>
                <c:pt idx="0">
                  <c:v>2012</c:v>
                </c:pt>
                <c:pt idx="1">
                  <c:v>2015</c:v>
                </c:pt>
                <c:pt idx="2">
                  <c:v>2020</c:v>
                </c:pt>
                <c:pt idx="3">
                  <c:v>2025</c:v>
                </c:pt>
                <c:pt idx="4">
                  <c:v>2030</c:v>
                </c:pt>
              </c:numCache>
            </c:numRef>
          </c:cat>
          <c:val>
            <c:numRef>
              <c:f>'Cost of Allowances'!$H$2:$H$6</c:f>
              <c:numCache>
                <c:formatCode>General</c:formatCode>
                <c:ptCount val="5"/>
                <c:pt idx="0">
                  <c:v>3.6</c:v>
                </c:pt>
                <c:pt idx="1">
                  <c:v>4.1149999999999789</c:v>
                </c:pt>
                <c:pt idx="2">
                  <c:v>5.2750000000000004</c:v>
                </c:pt>
                <c:pt idx="3">
                  <c:v>6.7149999999999945</c:v>
                </c:pt>
                <c:pt idx="4">
                  <c:v>8.82</c:v>
                </c:pt>
              </c:numCache>
            </c:numRef>
          </c:val>
        </c:ser>
        <c:ser>
          <c:idx val="1"/>
          <c:order val="1"/>
          <c:tx>
            <c:strRef>
              <c:f>'Cost of Allowances'!$I$1</c:f>
              <c:strCache>
                <c:ptCount val="1"/>
                <c:pt idx="0">
                  <c:v>Cost of Allowances to Cover Product Combustion</c:v>
                </c:pt>
              </c:strCache>
            </c:strRef>
          </c:tx>
          <c:cat>
            <c:numRef>
              <c:f>'Cost of Allowances'!$G$2:$G$6</c:f>
              <c:numCache>
                <c:formatCode>General</c:formatCode>
                <c:ptCount val="5"/>
                <c:pt idx="0">
                  <c:v>2012</c:v>
                </c:pt>
                <c:pt idx="1">
                  <c:v>2015</c:v>
                </c:pt>
                <c:pt idx="2">
                  <c:v>2020</c:v>
                </c:pt>
                <c:pt idx="3">
                  <c:v>2025</c:v>
                </c:pt>
                <c:pt idx="4">
                  <c:v>2030</c:v>
                </c:pt>
              </c:numCache>
            </c:numRef>
          </c:cat>
          <c:val>
            <c:numRef>
              <c:f>'Cost of Allowances'!$I$2:$I$6</c:f>
              <c:numCache>
                <c:formatCode>General</c:formatCode>
                <c:ptCount val="5"/>
                <c:pt idx="0">
                  <c:v>27.29</c:v>
                </c:pt>
                <c:pt idx="1">
                  <c:v>31.22</c:v>
                </c:pt>
                <c:pt idx="2">
                  <c:v>40.06</c:v>
                </c:pt>
                <c:pt idx="3">
                  <c:v>50.95</c:v>
                </c:pt>
                <c:pt idx="4">
                  <c:v>66.940000000000026</c:v>
                </c:pt>
              </c:numCache>
            </c:numRef>
          </c:val>
        </c:ser>
        <c:axId val="57924224"/>
        <c:axId val="57934208"/>
      </c:areaChart>
      <c:lineChart>
        <c:grouping val="standard"/>
        <c:ser>
          <c:idx val="2"/>
          <c:order val="2"/>
          <c:tx>
            <c:strRef>
              <c:f>'Cost of Allowances'!$J$1</c:f>
              <c:strCache>
                <c:ptCount val="1"/>
                <c:pt idx="0">
                  <c:v>Total Cost of Allowances, Stationary Source and Product Combustion – net of  2 % allocation</c:v>
                </c:pt>
              </c:strCache>
            </c:strRef>
          </c:tx>
          <c:spPr>
            <a:ln w="57150">
              <a:solidFill>
                <a:srgbClr val="EAFA14"/>
              </a:solidFill>
            </a:ln>
          </c:spPr>
          <c:marker>
            <c:symbol val="none"/>
          </c:marker>
          <c:cat>
            <c:numRef>
              <c:f>'Cost of Allowances'!$G$2:$G$6</c:f>
              <c:numCache>
                <c:formatCode>General</c:formatCode>
                <c:ptCount val="5"/>
                <c:pt idx="0">
                  <c:v>2012</c:v>
                </c:pt>
                <c:pt idx="1">
                  <c:v>2015</c:v>
                </c:pt>
                <c:pt idx="2">
                  <c:v>2020</c:v>
                </c:pt>
                <c:pt idx="3">
                  <c:v>2025</c:v>
                </c:pt>
                <c:pt idx="4">
                  <c:v>2030</c:v>
                </c:pt>
              </c:numCache>
            </c:numRef>
          </c:cat>
          <c:val>
            <c:numRef>
              <c:f>'Cost of Allowances'!$J$2:$J$6</c:f>
              <c:numCache>
                <c:formatCode>General</c:formatCode>
                <c:ptCount val="5"/>
                <c:pt idx="0">
                  <c:v>30</c:v>
                </c:pt>
                <c:pt idx="1">
                  <c:v>33.5</c:v>
                </c:pt>
                <c:pt idx="2">
                  <c:v>43.5</c:v>
                </c:pt>
                <c:pt idx="3">
                  <c:v>55.5</c:v>
                </c:pt>
                <c:pt idx="4">
                  <c:v>75.5</c:v>
                </c:pt>
              </c:numCache>
            </c:numRef>
          </c:val>
        </c:ser>
        <c:marker val="1"/>
        <c:axId val="57924224"/>
        <c:axId val="57934208"/>
      </c:lineChart>
      <c:catAx>
        <c:axId val="57924224"/>
        <c:scaling>
          <c:orientation val="minMax"/>
        </c:scaling>
        <c:axPos val="b"/>
        <c:numFmt formatCode="General" sourceLinked="1"/>
        <c:tickLblPos val="nextTo"/>
        <c:crossAx val="57934208"/>
        <c:crosses val="autoZero"/>
        <c:auto val="1"/>
        <c:lblAlgn val="ctr"/>
        <c:lblOffset val="100"/>
      </c:catAx>
      <c:valAx>
        <c:axId val="57934208"/>
        <c:scaling>
          <c:orientation val="minMax"/>
        </c:scaling>
        <c:axPos val="l"/>
        <c:majorGridlines/>
        <c:title>
          <c:tx>
            <c:rich>
              <a:bodyPr rot="-5400000" vert="horz"/>
              <a:lstStyle/>
              <a:p>
                <a:pPr>
                  <a:defRPr sz="1800"/>
                </a:pPr>
                <a:r>
                  <a:rPr lang="en-US" sz="1800"/>
                  <a:t>billion</a:t>
                </a:r>
                <a:r>
                  <a:rPr lang="en-US" sz="1800" baseline="0"/>
                  <a:t> $ annually</a:t>
                </a:r>
                <a:endParaRPr lang="en-US" sz="1800"/>
              </a:p>
            </c:rich>
          </c:tx>
          <c:layout/>
        </c:title>
        <c:numFmt formatCode="General" sourceLinked="1"/>
        <c:tickLblPos val="nextTo"/>
        <c:crossAx val="57924224"/>
        <c:crosses val="autoZero"/>
        <c:crossBetween val="between"/>
      </c:valAx>
    </c:plotArea>
    <c:legend>
      <c:legendPos val="r"/>
      <c:legendEntry>
        <c:idx val="0"/>
        <c:txPr>
          <a:bodyPr/>
          <a:lstStyle/>
          <a:p>
            <a:pPr>
              <a:defRPr sz="1200"/>
            </a:pPr>
            <a:endParaRPr lang="en-US"/>
          </a:p>
        </c:txPr>
      </c:legendEntry>
      <c:legendEntry>
        <c:idx val="1"/>
        <c:txPr>
          <a:bodyPr/>
          <a:lstStyle/>
          <a:p>
            <a:pPr>
              <a:defRPr sz="1200"/>
            </a:pPr>
            <a:endParaRPr lang="en-US"/>
          </a:p>
        </c:txPr>
      </c:legendEntry>
      <c:legendEntry>
        <c:idx val="2"/>
        <c:txPr>
          <a:bodyPr/>
          <a:lstStyle/>
          <a:p>
            <a:pPr>
              <a:defRPr sz="1200"/>
            </a:pPr>
            <a:endParaRPr lang="en-US"/>
          </a:p>
        </c:txPr>
      </c:legendEntry>
      <c:layout/>
    </c:legend>
    <c:plotVisOnly val="1"/>
    <c:dispBlanksAs val="zero"/>
  </c:chart>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areaChart>
        <c:grouping val="standard"/>
        <c:ser>
          <c:idx val="7"/>
          <c:order val="0"/>
          <c:tx>
            <c:strRef>
              <c:f>Sheet1!$Q$8</c:f>
              <c:strCache>
                <c:ptCount val="1"/>
                <c:pt idx="0">
                  <c:v>Blend Wall Costs</c:v>
                </c:pt>
              </c:strCache>
            </c:strRef>
          </c:tx>
          <c:spPr>
            <a:solidFill>
              <a:srgbClr val="FFFF00">
                <a:alpha val="92000"/>
              </a:srgbClr>
            </a:solidFill>
          </c:spPr>
          <c:val>
            <c:numRef>
              <c:f>Sheet1!$Q$9:$Q$131</c:f>
              <c:numCache>
                <c:formatCode>0.00</c:formatCode>
                <c:ptCount val="123"/>
                <c:pt idx="0">
                  <c:v>15.912263374485597</c:v>
                </c:pt>
                <c:pt idx="1">
                  <c:v>16.129375000000035</c:v>
                </c:pt>
                <c:pt idx="2">
                  <c:v>16.151951219512277</c:v>
                </c:pt>
                <c:pt idx="3">
                  <c:v>16.282982456140299</c:v>
                </c:pt>
                <c:pt idx="4">
                  <c:v>16.47475</c:v>
                </c:pt>
                <c:pt idx="5">
                  <c:v>16.670072551390568</c:v>
                </c:pt>
                <c:pt idx="6">
                  <c:v>16.685616438356114</c:v>
                </c:pt>
                <c:pt idx="7">
                  <c:v>16.74013850415507</c:v>
                </c:pt>
                <c:pt idx="8">
                  <c:v>16.794481605351169</c:v>
                </c:pt>
                <c:pt idx="9">
                  <c:v>16.828406633020837</c:v>
                </c:pt>
                <c:pt idx="10">
                  <c:v>16.899382716049381</c:v>
                </c:pt>
                <c:pt idx="11">
                  <c:v>16.902408293460862</c:v>
                </c:pt>
                <c:pt idx="12">
                  <c:v>16.913440860215029</c:v>
                </c:pt>
                <c:pt idx="13">
                  <c:v>16.916206896551689</c:v>
                </c:pt>
                <c:pt idx="14">
                  <c:v>16.994016393442621</c:v>
                </c:pt>
                <c:pt idx="15">
                  <c:v>17.013593749999988</c:v>
                </c:pt>
                <c:pt idx="16">
                  <c:v>17.044099378881938</c:v>
                </c:pt>
                <c:pt idx="17">
                  <c:v>17.078156748911468</c:v>
                </c:pt>
                <c:pt idx="18">
                  <c:v>17.111897590361444</c:v>
                </c:pt>
                <c:pt idx="19">
                  <c:v>17.213098424026221</c:v>
                </c:pt>
                <c:pt idx="20">
                  <c:v>17.213200000000001</c:v>
                </c:pt>
                <c:pt idx="21">
                  <c:v>17.217187500000001</c:v>
                </c:pt>
                <c:pt idx="22">
                  <c:v>17.218218623481793</c:v>
                </c:pt>
                <c:pt idx="23">
                  <c:v>17.247117903930089</c:v>
                </c:pt>
                <c:pt idx="24">
                  <c:v>17.252555555555556</c:v>
                </c:pt>
                <c:pt idx="25">
                  <c:v>17.300597014925312</c:v>
                </c:pt>
                <c:pt idx="26">
                  <c:v>17.30337972166998</c:v>
                </c:pt>
                <c:pt idx="27">
                  <c:v>17.317169811320753</c:v>
                </c:pt>
                <c:pt idx="28">
                  <c:v>17.329408602150536</c:v>
                </c:pt>
                <c:pt idx="29">
                  <c:v>17.403181818181789</c:v>
                </c:pt>
                <c:pt idx="30">
                  <c:v>17.407402597402587</c:v>
                </c:pt>
                <c:pt idx="31">
                  <c:v>17.410833333333269</c:v>
                </c:pt>
                <c:pt idx="32">
                  <c:v>17.416637168141587</c:v>
                </c:pt>
                <c:pt idx="33">
                  <c:v>17.483279352226671</c:v>
                </c:pt>
                <c:pt idx="34">
                  <c:v>17.489684210526217</c:v>
                </c:pt>
                <c:pt idx="35">
                  <c:v>17.528609625668427</c:v>
                </c:pt>
                <c:pt idx="36">
                  <c:v>17.552972972972917</c:v>
                </c:pt>
                <c:pt idx="37">
                  <c:v>17.557058823529431</c:v>
                </c:pt>
                <c:pt idx="38">
                  <c:v>17.582936507936452</c:v>
                </c:pt>
                <c:pt idx="39">
                  <c:v>17.596666666666664</c:v>
                </c:pt>
                <c:pt idx="40">
                  <c:v>17.606711409395974</c:v>
                </c:pt>
                <c:pt idx="41">
                  <c:v>17.609626229508187</c:v>
                </c:pt>
                <c:pt idx="42">
                  <c:v>17.617113636363626</c:v>
                </c:pt>
                <c:pt idx="43">
                  <c:v>17.635416666666664</c:v>
                </c:pt>
                <c:pt idx="44">
                  <c:v>17.638173357758845</c:v>
                </c:pt>
                <c:pt idx="45">
                  <c:v>17.666285329744291</c:v>
                </c:pt>
                <c:pt idx="46">
                  <c:v>17.671608510638297</c:v>
                </c:pt>
                <c:pt idx="47">
                  <c:v>17.67489473684218</c:v>
                </c:pt>
                <c:pt idx="48">
                  <c:v>17.678336363636362</c:v>
                </c:pt>
                <c:pt idx="49">
                  <c:v>17.68</c:v>
                </c:pt>
                <c:pt idx="50">
                  <c:v>17.706387397064088</c:v>
                </c:pt>
                <c:pt idx="51">
                  <c:v>17.707777777777732</c:v>
                </c:pt>
                <c:pt idx="52">
                  <c:v>17.730855263157931</c:v>
                </c:pt>
                <c:pt idx="53">
                  <c:v>17.764810924369726</c:v>
                </c:pt>
                <c:pt idx="54">
                  <c:v>17.774264705882391</c:v>
                </c:pt>
                <c:pt idx="55">
                  <c:v>17.781106208635276</c:v>
                </c:pt>
                <c:pt idx="56">
                  <c:v>17.793190900706989</c:v>
                </c:pt>
                <c:pt idx="57">
                  <c:v>17.808333333333223</c:v>
                </c:pt>
                <c:pt idx="58">
                  <c:v>17.810368870895193</c:v>
                </c:pt>
                <c:pt idx="59">
                  <c:v>17.815428571428569</c:v>
                </c:pt>
                <c:pt idx="60">
                  <c:v>17.822074303405575</c:v>
                </c:pt>
                <c:pt idx="61">
                  <c:v>17.828947368421026</c:v>
                </c:pt>
                <c:pt idx="62">
                  <c:v>17.843208828522886</c:v>
                </c:pt>
                <c:pt idx="63">
                  <c:v>17.845594142259415</c:v>
                </c:pt>
                <c:pt idx="64">
                  <c:v>17.858800000000031</c:v>
                </c:pt>
                <c:pt idx="65">
                  <c:v>17.874214285714285</c:v>
                </c:pt>
                <c:pt idx="66">
                  <c:v>17.881428571428572</c:v>
                </c:pt>
                <c:pt idx="67">
                  <c:v>17.884999999999987</c:v>
                </c:pt>
                <c:pt idx="68">
                  <c:v>17.91143790849673</c:v>
                </c:pt>
                <c:pt idx="69">
                  <c:v>17.919499675113652</c:v>
                </c:pt>
                <c:pt idx="70">
                  <c:v>17.928222222222136</c:v>
                </c:pt>
                <c:pt idx="71">
                  <c:v>17.939805097451291</c:v>
                </c:pt>
                <c:pt idx="72">
                  <c:v>17.941671666866675</c:v>
                </c:pt>
                <c:pt idx="73">
                  <c:v>17.949333333333204</c:v>
                </c:pt>
                <c:pt idx="74">
                  <c:v>17.949622641509322</c:v>
                </c:pt>
                <c:pt idx="75">
                  <c:v>17.953214285714282</c:v>
                </c:pt>
                <c:pt idx="76">
                  <c:v>17.973913043478262</c:v>
                </c:pt>
                <c:pt idx="77">
                  <c:v>17.984000000000002</c:v>
                </c:pt>
                <c:pt idx="78">
                  <c:v>18.055769230769116</c:v>
                </c:pt>
                <c:pt idx="79">
                  <c:v>18.062666666666662</c:v>
                </c:pt>
                <c:pt idx="80">
                  <c:v>18.068511796733155</c:v>
                </c:pt>
                <c:pt idx="81">
                  <c:v>18.104514285714288</c:v>
                </c:pt>
                <c:pt idx="82">
                  <c:v>18.106190476190491</c:v>
                </c:pt>
                <c:pt idx="83">
                  <c:v>18.116284201235658</c:v>
                </c:pt>
                <c:pt idx="84">
                  <c:v>18.126992481203008</c:v>
                </c:pt>
                <c:pt idx="85">
                  <c:v>18.128717948717888</c:v>
                </c:pt>
                <c:pt idx="86">
                  <c:v>18.139210526315793</c:v>
                </c:pt>
                <c:pt idx="87">
                  <c:v>18.165399999999941</c:v>
                </c:pt>
                <c:pt idx="88">
                  <c:v>18.176764705882391</c:v>
                </c:pt>
                <c:pt idx="89">
                  <c:v>18.185517241379202</c:v>
                </c:pt>
                <c:pt idx="90">
                  <c:v>18.198235294117627</c:v>
                </c:pt>
                <c:pt idx="91">
                  <c:v>18.200424242424177</c:v>
                </c:pt>
                <c:pt idx="92">
                  <c:v>18.203621621621622</c:v>
                </c:pt>
                <c:pt idx="93">
                  <c:v>18.22111111111111</c:v>
                </c:pt>
                <c:pt idx="94">
                  <c:v>18.22692307692299</c:v>
                </c:pt>
                <c:pt idx="95">
                  <c:v>18.246000000000002</c:v>
                </c:pt>
                <c:pt idx="96">
                  <c:v>18.269680555555507</c:v>
                </c:pt>
                <c:pt idx="97">
                  <c:v>18.303225806451614</c:v>
                </c:pt>
                <c:pt idx="98">
                  <c:v>18.350000000000001</c:v>
                </c:pt>
                <c:pt idx="99">
                  <c:v>18.350000000000001</c:v>
                </c:pt>
                <c:pt idx="100">
                  <c:v>18.4038</c:v>
                </c:pt>
                <c:pt idx="101">
                  <c:v>18.430120481927652</c:v>
                </c:pt>
                <c:pt idx="102">
                  <c:v>18.437830188679243</c:v>
                </c:pt>
                <c:pt idx="103">
                  <c:v>18.468071428571427</c:v>
                </c:pt>
                <c:pt idx="104">
                  <c:v>18.480107526881689</c:v>
                </c:pt>
                <c:pt idx="105">
                  <c:v>18.4983333333332</c:v>
                </c:pt>
                <c:pt idx="106">
                  <c:v>18.566851851851851</c:v>
                </c:pt>
                <c:pt idx="107">
                  <c:v>18.61478632478633</c:v>
                </c:pt>
                <c:pt idx="108">
                  <c:v>18.726153846153796</c:v>
                </c:pt>
                <c:pt idx="109">
                  <c:v>18.775694444444444</c:v>
                </c:pt>
                <c:pt idx="110">
                  <c:v>18.841942369263606</c:v>
                </c:pt>
                <c:pt idx="111">
                  <c:v>18.90519999999993</c:v>
                </c:pt>
                <c:pt idx="112">
                  <c:v>19.095454545454544</c:v>
                </c:pt>
                <c:pt idx="113">
                  <c:v>19.107954545454643</c:v>
                </c:pt>
                <c:pt idx="114">
                  <c:v>19.170000000000005</c:v>
                </c:pt>
                <c:pt idx="115">
                  <c:v>19.181578947368433</c:v>
                </c:pt>
                <c:pt idx="116">
                  <c:v>19.25</c:v>
                </c:pt>
                <c:pt idx="117">
                  <c:v>19.25</c:v>
                </c:pt>
                <c:pt idx="118">
                  <c:v>19.346363636363577</c:v>
                </c:pt>
                <c:pt idx="119">
                  <c:v>19.520837690252133</c:v>
                </c:pt>
                <c:pt idx="120">
                  <c:v>19.55</c:v>
                </c:pt>
                <c:pt idx="121">
                  <c:v>19.55</c:v>
                </c:pt>
                <c:pt idx="122">
                  <c:v>19.55</c:v>
                </c:pt>
              </c:numCache>
            </c:numRef>
          </c:val>
        </c:ser>
        <c:ser>
          <c:idx val="5"/>
          <c:order val="1"/>
          <c:tx>
            <c:strRef>
              <c:f>Sheet1!$O$8</c:f>
              <c:strCache>
                <c:ptCount val="1"/>
                <c:pt idx="0">
                  <c:v>Stationary Emissions Costs @ $15/ton - 80% Pass-Through</c:v>
                </c:pt>
              </c:strCache>
            </c:strRef>
          </c:tx>
          <c:val>
            <c:numRef>
              <c:f>Sheet1!$O$9:$O$131</c:f>
              <c:numCache>
                <c:formatCode>0.00</c:formatCode>
                <c:ptCount val="123"/>
                <c:pt idx="0">
                  <c:v>13.912263374485597</c:v>
                </c:pt>
                <c:pt idx="1">
                  <c:v>14.129374999999998</c:v>
                </c:pt>
                <c:pt idx="2">
                  <c:v>14.151951219512195</c:v>
                </c:pt>
                <c:pt idx="3">
                  <c:v>14.282982456140354</c:v>
                </c:pt>
                <c:pt idx="4">
                  <c:v>14.47475</c:v>
                </c:pt>
                <c:pt idx="5">
                  <c:v>14.670072551390568</c:v>
                </c:pt>
                <c:pt idx="6">
                  <c:v>14.68561643835617</c:v>
                </c:pt>
                <c:pt idx="7">
                  <c:v>14.740138504155118</c:v>
                </c:pt>
                <c:pt idx="8">
                  <c:v>14.794481605351168</c:v>
                </c:pt>
                <c:pt idx="9">
                  <c:v>14.828406633020945</c:v>
                </c:pt>
                <c:pt idx="10">
                  <c:v>14.899382716049418</c:v>
                </c:pt>
                <c:pt idx="11">
                  <c:v>14.902408293460965</c:v>
                </c:pt>
                <c:pt idx="12">
                  <c:v>14.913440860215054</c:v>
                </c:pt>
                <c:pt idx="13">
                  <c:v>14.916206896551724</c:v>
                </c:pt>
                <c:pt idx="14">
                  <c:v>14.994016393442624</c:v>
                </c:pt>
                <c:pt idx="15">
                  <c:v>15.01359375</c:v>
                </c:pt>
                <c:pt idx="16">
                  <c:v>15.044099378882002</c:v>
                </c:pt>
                <c:pt idx="17">
                  <c:v>15.078156748911463</c:v>
                </c:pt>
                <c:pt idx="18">
                  <c:v>15.111897590361446</c:v>
                </c:pt>
                <c:pt idx="19">
                  <c:v>15.213098424026168</c:v>
                </c:pt>
                <c:pt idx="20">
                  <c:v>15.213200000000001</c:v>
                </c:pt>
                <c:pt idx="21">
                  <c:v>15.2171875</c:v>
                </c:pt>
                <c:pt idx="22">
                  <c:v>15.218218623481741</c:v>
                </c:pt>
                <c:pt idx="23">
                  <c:v>15.247117903930091</c:v>
                </c:pt>
                <c:pt idx="24">
                  <c:v>15.252555555555556</c:v>
                </c:pt>
                <c:pt idx="25">
                  <c:v>15.300597014925415</c:v>
                </c:pt>
                <c:pt idx="26">
                  <c:v>15.30337972166998</c:v>
                </c:pt>
                <c:pt idx="27">
                  <c:v>15.317169811320754</c:v>
                </c:pt>
                <c:pt idx="28">
                  <c:v>15.329408602150535</c:v>
                </c:pt>
                <c:pt idx="29">
                  <c:v>15.403181818181826</c:v>
                </c:pt>
                <c:pt idx="30">
                  <c:v>15.407402597402642</c:v>
                </c:pt>
                <c:pt idx="31">
                  <c:v>15.410833333333334</c:v>
                </c:pt>
                <c:pt idx="32">
                  <c:v>15.416637168141596</c:v>
                </c:pt>
                <c:pt idx="33">
                  <c:v>15.48327935222672</c:v>
                </c:pt>
                <c:pt idx="34">
                  <c:v>15.489684210526374</c:v>
                </c:pt>
                <c:pt idx="35">
                  <c:v>15.52860962566845</c:v>
                </c:pt>
                <c:pt idx="36">
                  <c:v>15.552972972972974</c:v>
                </c:pt>
                <c:pt idx="37">
                  <c:v>15.55705882352942</c:v>
                </c:pt>
                <c:pt idx="38">
                  <c:v>15.582936507936534</c:v>
                </c:pt>
                <c:pt idx="39">
                  <c:v>15.596666666666676</c:v>
                </c:pt>
                <c:pt idx="40">
                  <c:v>15.606711409395968</c:v>
                </c:pt>
                <c:pt idx="41">
                  <c:v>15.609626229508239</c:v>
                </c:pt>
                <c:pt idx="42">
                  <c:v>15.617113636363635</c:v>
                </c:pt>
                <c:pt idx="43">
                  <c:v>15.635416666666691</c:v>
                </c:pt>
                <c:pt idx="44">
                  <c:v>15.638173357758811</c:v>
                </c:pt>
                <c:pt idx="45">
                  <c:v>15.666285329744307</c:v>
                </c:pt>
                <c:pt idx="46">
                  <c:v>15.671608510638302</c:v>
                </c:pt>
                <c:pt idx="47">
                  <c:v>15.674894736842106</c:v>
                </c:pt>
                <c:pt idx="48">
                  <c:v>15.678336363636364</c:v>
                </c:pt>
                <c:pt idx="49">
                  <c:v>15.68</c:v>
                </c:pt>
                <c:pt idx="50">
                  <c:v>15.706387397064089</c:v>
                </c:pt>
                <c:pt idx="51">
                  <c:v>15.707777777777768</c:v>
                </c:pt>
                <c:pt idx="52">
                  <c:v>15.730855263157867</c:v>
                </c:pt>
                <c:pt idx="53">
                  <c:v>15.764810924369749</c:v>
                </c:pt>
                <c:pt idx="54">
                  <c:v>15.774264705882349</c:v>
                </c:pt>
                <c:pt idx="55">
                  <c:v>15.781106208635364</c:v>
                </c:pt>
                <c:pt idx="56">
                  <c:v>15.793190900707039</c:v>
                </c:pt>
                <c:pt idx="57">
                  <c:v>15.808333333333334</c:v>
                </c:pt>
                <c:pt idx="58">
                  <c:v>15.810368870895168</c:v>
                </c:pt>
                <c:pt idx="59">
                  <c:v>15.815428571428576</c:v>
                </c:pt>
                <c:pt idx="60">
                  <c:v>15.822074303405572</c:v>
                </c:pt>
                <c:pt idx="61">
                  <c:v>15.828947368421053</c:v>
                </c:pt>
                <c:pt idx="62">
                  <c:v>15.84320882852292</c:v>
                </c:pt>
                <c:pt idx="63">
                  <c:v>15.84559414225942</c:v>
                </c:pt>
                <c:pt idx="64">
                  <c:v>15.8588</c:v>
                </c:pt>
                <c:pt idx="65">
                  <c:v>15.874214285714286</c:v>
                </c:pt>
                <c:pt idx="66">
                  <c:v>15.881428571428572</c:v>
                </c:pt>
                <c:pt idx="67">
                  <c:v>15.885000000000025</c:v>
                </c:pt>
                <c:pt idx="68">
                  <c:v>15.911437908496755</c:v>
                </c:pt>
                <c:pt idx="69">
                  <c:v>15.919499675113736</c:v>
                </c:pt>
                <c:pt idx="70">
                  <c:v>15.928222222222223</c:v>
                </c:pt>
                <c:pt idx="71">
                  <c:v>15.939805097451273</c:v>
                </c:pt>
                <c:pt idx="72">
                  <c:v>15.941671666866668</c:v>
                </c:pt>
                <c:pt idx="73">
                  <c:v>15.949333333333334</c:v>
                </c:pt>
                <c:pt idx="74">
                  <c:v>15.949622641509434</c:v>
                </c:pt>
                <c:pt idx="75">
                  <c:v>15.953214285714306</c:v>
                </c:pt>
                <c:pt idx="76">
                  <c:v>15.973913043478262</c:v>
                </c:pt>
                <c:pt idx="77">
                  <c:v>15.984</c:v>
                </c:pt>
                <c:pt idx="78">
                  <c:v>16.055769230769116</c:v>
                </c:pt>
                <c:pt idx="79">
                  <c:v>16.062666666666662</c:v>
                </c:pt>
                <c:pt idx="80">
                  <c:v>16.068511796733155</c:v>
                </c:pt>
                <c:pt idx="81">
                  <c:v>16.104514285714288</c:v>
                </c:pt>
                <c:pt idx="82">
                  <c:v>16.106190476190491</c:v>
                </c:pt>
                <c:pt idx="83">
                  <c:v>16.116284201235658</c:v>
                </c:pt>
                <c:pt idx="84">
                  <c:v>16.126992481203008</c:v>
                </c:pt>
                <c:pt idx="85">
                  <c:v>16.128717948717888</c:v>
                </c:pt>
                <c:pt idx="86">
                  <c:v>16.139210526315793</c:v>
                </c:pt>
                <c:pt idx="87">
                  <c:v>16.165399999999941</c:v>
                </c:pt>
                <c:pt idx="88">
                  <c:v>16.176764705882391</c:v>
                </c:pt>
                <c:pt idx="89">
                  <c:v>16.185517241379202</c:v>
                </c:pt>
                <c:pt idx="90">
                  <c:v>16.198235294117627</c:v>
                </c:pt>
                <c:pt idx="91">
                  <c:v>16.200424242424177</c:v>
                </c:pt>
                <c:pt idx="92">
                  <c:v>16.203621621621622</c:v>
                </c:pt>
                <c:pt idx="93">
                  <c:v>16.22111111111111</c:v>
                </c:pt>
                <c:pt idx="94">
                  <c:v>16.22692307692299</c:v>
                </c:pt>
                <c:pt idx="95">
                  <c:v>16.246000000000002</c:v>
                </c:pt>
                <c:pt idx="96">
                  <c:v>16.269680555555507</c:v>
                </c:pt>
                <c:pt idx="97">
                  <c:v>16.303225806451614</c:v>
                </c:pt>
                <c:pt idx="98">
                  <c:v>16.350000000000001</c:v>
                </c:pt>
                <c:pt idx="99">
                  <c:v>16.350000000000001</c:v>
                </c:pt>
                <c:pt idx="100">
                  <c:v>16.4038</c:v>
                </c:pt>
                <c:pt idx="101">
                  <c:v>16.430120481927652</c:v>
                </c:pt>
                <c:pt idx="102">
                  <c:v>16.437830188679243</c:v>
                </c:pt>
                <c:pt idx="103">
                  <c:v>16.468071428571427</c:v>
                </c:pt>
                <c:pt idx="104">
                  <c:v>16.480107526881689</c:v>
                </c:pt>
                <c:pt idx="105">
                  <c:v>16.4983333333332</c:v>
                </c:pt>
                <c:pt idx="106">
                  <c:v>16.566851851851851</c:v>
                </c:pt>
                <c:pt idx="107">
                  <c:v>16.61478632478633</c:v>
                </c:pt>
                <c:pt idx="108">
                  <c:v>16.726153846153796</c:v>
                </c:pt>
                <c:pt idx="109">
                  <c:v>16.775694444444444</c:v>
                </c:pt>
                <c:pt idx="110">
                  <c:v>16.841942369263606</c:v>
                </c:pt>
                <c:pt idx="111">
                  <c:v>16.90519999999993</c:v>
                </c:pt>
                <c:pt idx="112">
                  <c:v>17.095454545454544</c:v>
                </c:pt>
                <c:pt idx="113">
                  <c:v>17.107954545454643</c:v>
                </c:pt>
                <c:pt idx="114">
                  <c:v>17.170000000000005</c:v>
                </c:pt>
                <c:pt idx="115">
                  <c:v>17.181578947368433</c:v>
                </c:pt>
                <c:pt idx="116">
                  <c:v>17.25</c:v>
                </c:pt>
                <c:pt idx="117">
                  <c:v>17.25</c:v>
                </c:pt>
                <c:pt idx="118">
                  <c:v>17.346363636363577</c:v>
                </c:pt>
                <c:pt idx="119">
                  <c:v>17.520837690252133</c:v>
                </c:pt>
                <c:pt idx="120">
                  <c:v>17.55</c:v>
                </c:pt>
                <c:pt idx="121">
                  <c:v>17.55</c:v>
                </c:pt>
                <c:pt idx="122">
                  <c:v>17.55</c:v>
                </c:pt>
              </c:numCache>
            </c:numRef>
          </c:val>
        </c:ser>
        <c:ser>
          <c:idx val="4"/>
          <c:order val="2"/>
          <c:tx>
            <c:strRef>
              <c:f>Sheet1!$N$8</c:f>
              <c:strCache>
                <c:ptCount val="1"/>
                <c:pt idx="0">
                  <c:v>Stationary Emissions Costs @ $15/ton - 90% Pass-Through</c:v>
                </c:pt>
              </c:strCache>
            </c:strRef>
          </c:tx>
          <c:val>
            <c:numRef>
              <c:f>Sheet1!$N$9:$N$131</c:f>
              <c:numCache>
                <c:formatCode>0.00</c:formatCode>
                <c:ptCount val="123"/>
                <c:pt idx="0">
                  <c:v>13.162263374485597</c:v>
                </c:pt>
                <c:pt idx="1">
                  <c:v>13.379375</c:v>
                </c:pt>
                <c:pt idx="2">
                  <c:v>13.401951219512195</c:v>
                </c:pt>
                <c:pt idx="3">
                  <c:v>13.532982456140354</c:v>
                </c:pt>
                <c:pt idx="4">
                  <c:v>13.724749999999998</c:v>
                </c:pt>
                <c:pt idx="5">
                  <c:v>13.920072551390568</c:v>
                </c:pt>
                <c:pt idx="6">
                  <c:v>13.93561643835617</c:v>
                </c:pt>
                <c:pt idx="7">
                  <c:v>13.990138504155125</c:v>
                </c:pt>
                <c:pt idx="8">
                  <c:v>14.044481605351168</c:v>
                </c:pt>
                <c:pt idx="9">
                  <c:v>14.078406633020945</c:v>
                </c:pt>
                <c:pt idx="10">
                  <c:v>14.149382716049384</c:v>
                </c:pt>
                <c:pt idx="11">
                  <c:v>14.152408293460965</c:v>
                </c:pt>
                <c:pt idx="12">
                  <c:v>14.163440860215054</c:v>
                </c:pt>
                <c:pt idx="13">
                  <c:v>14.166206896551724</c:v>
                </c:pt>
                <c:pt idx="14">
                  <c:v>14.244016393442623</c:v>
                </c:pt>
                <c:pt idx="15">
                  <c:v>14.26359375</c:v>
                </c:pt>
                <c:pt idx="16">
                  <c:v>14.294099378882002</c:v>
                </c:pt>
                <c:pt idx="17">
                  <c:v>14.328156748911463</c:v>
                </c:pt>
                <c:pt idx="18">
                  <c:v>14.361897590361471</c:v>
                </c:pt>
                <c:pt idx="19">
                  <c:v>14.463098424026169</c:v>
                </c:pt>
                <c:pt idx="20">
                  <c:v>14.463200000000002</c:v>
                </c:pt>
                <c:pt idx="21">
                  <c:v>14.467187500000023</c:v>
                </c:pt>
                <c:pt idx="22">
                  <c:v>14.468218623481768</c:v>
                </c:pt>
                <c:pt idx="23">
                  <c:v>14.497117903930118</c:v>
                </c:pt>
                <c:pt idx="24">
                  <c:v>14.502555555555556</c:v>
                </c:pt>
                <c:pt idx="25">
                  <c:v>14.550597014925415</c:v>
                </c:pt>
                <c:pt idx="26">
                  <c:v>14.55337972166998</c:v>
                </c:pt>
                <c:pt idx="27">
                  <c:v>14.567169811320754</c:v>
                </c:pt>
                <c:pt idx="28">
                  <c:v>14.579408602150535</c:v>
                </c:pt>
                <c:pt idx="29">
                  <c:v>14.653181818181826</c:v>
                </c:pt>
                <c:pt idx="30">
                  <c:v>14.657402597402642</c:v>
                </c:pt>
                <c:pt idx="31">
                  <c:v>14.660833333333334</c:v>
                </c:pt>
                <c:pt idx="32">
                  <c:v>14.666637168141596</c:v>
                </c:pt>
                <c:pt idx="33">
                  <c:v>14.733279352226718</c:v>
                </c:pt>
                <c:pt idx="34">
                  <c:v>14.739684210526352</c:v>
                </c:pt>
                <c:pt idx="35">
                  <c:v>14.77860962566845</c:v>
                </c:pt>
                <c:pt idx="36">
                  <c:v>14.802972972972974</c:v>
                </c:pt>
                <c:pt idx="37">
                  <c:v>14.80705882352942</c:v>
                </c:pt>
                <c:pt idx="38">
                  <c:v>14.832936507936534</c:v>
                </c:pt>
                <c:pt idx="39">
                  <c:v>14.846666666666676</c:v>
                </c:pt>
                <c:pt idx="40">
                  <c:v>14.856711409395974</c:v>
                </c:pt>
                <c:pt idx="41">
                  <c:v>14.85962622950826</c:v>
                </c:pt>
                <c:pt idx="42">
                  <c:v>14.867113636363662</c:v>
                </c:pt>
                <c:pt idx="43">
                  <c:v>14.885416666666714</c:v>
                </c:pt>
                <c:pt idx="44">
                  <c:v>14.888173357758845</c:v>
                </c:pt>
                <c:pt idx="45">
                  <c:v>14.916285329744307</c:v>
                </c:pt>
                <c:pt idx="46">
                  <c:v>14.921608510638302</c:v>
                </c:pt>
                <c:pt idx="47">
                  <c:v>14.924894736842106</c:v>
                </c:pt>
                <c:pt idx="48">
                  <c:v>14.928336363636364</c:v>
                </c:pt>
                <c:pt idx="49">
                  <c:v>14.93</c:v>
                </c:pt>
                <c:pt idx="50">
                  <c:v>14.956387397064121</c:v>
                </c:pt>
                <c:pt idx="51">
                  <c:v>14.957777777777778</c:v>
                </c:pt>
                <c:pt idx="52">
                  <c:v>14.980855263157894</c:v>
                </c:pt>
                <c:pt idx="53">
                  <c:v>15.014810924369749</c:v>
                </c:pt>
                <c:pt idx="54">
                  <c:v>15.024264705882349</c:v>
                </c:pt>
                <c:pt idx="55">
                  <c:v>15.031106208635364</c:v>
                </c:pt>
                <c:pt idx="56">
                  <c:v>15.043190900707039</c:v>
                </c:pt>
                <c:pt idx="57">
                  <c:v>15.058333333333334</c:v>
                </c:pt>
                <c:pt idx="58">
                  <c:v>15.060368870895168</c:v>
                </c:pt>
                <c:pt idx="59">
                  <c:v>15.065428571428576</c:v>
                </c:pt>
                <c:pt idx="60">
                  <c:v>15.072074303405572</c:v>
                </c:pt>
                <c:pt idx="61">
                  <c:v>15.078947368421053</c:v>
                </c:pt>
                <c:pt idx="62">
                  <c:v>15.09320882852292</c:v>
                </c:pt>
                <c:pt idx="63">
                  <c:v>15.09559414225942</c:v>
                </c:pt>
                <c:pt idx="64">
                  <c:v>15.108799999999999</c:v>
                </c:pt>
                <c:pt idx="65">
                  <c:v>15.124214285714285</c:v>
                </c:pt>
                <c:pt idx="66">
                  <c:v>15.131428571428568</c:v>
                </c:pt>
                <c:pt idx="67">
                  <c:v>15.135</c:v>
                </c:pt>
                <c:pt idx="68">
                  <c:v>15.161437908496755</c:v>
                </c:pt>
                <c:pt idx="69">
                  <c:v>15.169499675113736</c:v>
                </c:pt>
                <c:pt idx="70">
                  <c:v>15.178222222222223</c:v>
                </c:pt>
                <c:pt idx="71">
                  <c:v>15.189805097451273</c:v>
                </c:pt>
                <c:pt idx="72">
                  <c:v>15.191671666866668</c:v>
                </c:pt>
                <c:pt idx="73">
                  <c:v>15.199333333333334</c:v>
                </c:pt>
                <c:pt idx="74">
                  <c:v>15.199622641509434</c:v>
                </c:pt>
                <c:pt idx="75">
                  <c:v>15.203214285714285</c:v>
                </c:pt>
                <c:pt idx="76">
                  <c:v>15.223913043478261</c:v>
                </c:pt>
                <c:pt idx="77">
                  <c:v>15.233999999999998</c:v>
                </c:pt>
                <c:pt idx="78">
                  <c:v>15.30576923076929</c:v>
                </c:pt>
                <c:pt idx="79">
                  <c:v>15.312666666666704</c:v>
                </c:pt>
                <c:pt idx="80">
                  <c:v>15.318511796733212</c:v>
                </c:pt>
                <c:pt idx="81">
                  <c:v>15.354514285714318</c:v>
                </c:pt>
                <c:pt idx="82">
                  <c:v>15.356190476190477</c:v>
                </c:pt>
                <c:pt idx="83">
                  <c:v>15.366284201235691</c:v>
                </c:pt>
                <c:pt idx="84">
                  <c:v>15.376992481203009</c:v>
                </c:pt>
                <c:pt idx="85">
                  <c:v>15.37871794871795</c:v>
                </c:pt>
                <c:pt idx="86">
                  <c:v>15.389210526315789</c:v>
                </c:pt>
                <c:pt idx="87">
                  <c:v>15.415400000000027</c:v>
                </c:pt>
                <c:pt idx="88">
                  <c:v>15.426764705882352</c:v>
                </c:pt>
                <c:pt idx="89">
                  <c:v>15.435517241379324</c:v>
                </c:pt>
                <c:pt idx="90">
                  <c:v>15.44823529411765</c:v>
                </c:pt>
                <c:pt idx="91">
                  <c:v>15.450424242424285</c:v>
                </c:pt>
                <c:pt idx="92">
                  <c:v>15.453621621621622</c:v>
                </c:pt>
                <c:pt idx="93">
                  <c:v>15.471111111111098</c:v>
                </c:pt>
                <c:pt idx="94">
                  <c:v>15.476923076923077</c:v>
                </c:pt>
                <c:pt idx="95">
                  <c:v>15.496</c:v>
                </c:pt>
                <c:pt idx="96">
                  <c:v>15.519680555555556</c:v>
                </c:pt>
                <c:pt idx="97">
                  <c:v>15.553225806451612</c:v>
                </c:pt>
                <c:pt idx="98">
                  <c:v>15.6</c:v>
                </c:pt>
                <c:pt idx="99">
                  <c:v>15.6</c:v>
                </c:pt>
                <c:pt idx="100">
                  <c:v>15.6538</c:v>
                </c:pt>
                <c:pt idx="101">
                  <c:v>15.680120481927711</c:v>
                </c:pt>
                <c:pt idx="102">
                  <c:v>15.687830188679246</c:v>
                </c:pt>
                <c:pt idx="103">
                  <c:v>15.718071428571378</c:v>
                </c:pt>
                <c:pt idx="104">
                  <c:v>15.730107526881721</c:v>
                </c:pt>
                <c:pt idx="105">
                  <c:v>15.748333333333306</c:v>
                </c:pt>
                <c:pt idx="106">
                  <c:v>15.816851851851851</c:v>
                </c:pt>
                <c:pt idx="107">
                  <c:v>15.864786324786371</c:v>
                </c:pt>
                <c:pt idx="108">
                  <c:v>15.976153846153846</c:v>
                </c:pt>
                <c:pt idx="109">
                  <c:v>16.025694444444444</c:v>
                </c:pt>
                <c:pt idx="110">
                  <c:v>16.091942369263606</c:v>
                </c:pt>
                <c:pt idx="111">
                  <c:v>16.155200000000001</c:v>
                </c:pt>
                <c:pt idx="112">
                  <c:v>16.345454545454544</c:v>
                </c:pt>
                <c:pt idx="113">
                  <c:v>16.357954545454643</c:v>
                </c:pt>
                <c:pt idx="114">
                  <c:v>16.420000000000002</c:v>
                </c:pt>
                <c:pt idx="115">
                  <c:v>16.431578947368433</c:v>
                </c:pt>
                <c:pt idx="116">
                  <c:v>16.5</c:v>
                </c:pt>
                <c:pt idx="117">
                  <c:v>16.5</c:v>
                </c:pt>
                <c:pt idx="118">
                  <c:v>16.596363636363577</c:v>
                </c:pt>
                <c:pt idx="119">
                  <c:v>16.770837690252133</c:v>
                </c:pt>
                <c:pt idx="120">
                  <c:v>16.8</c:v>
                </c:pt>
                <c:pt idx="121">
                  <c:v>16.8</c:v>
                </c:pt>
                <c:pt idx="122">
                  <c:v>16.8</c:v>
                </c:pt>
              </c:numCache>
            </c:numRef>
          </c:val>
        </c:ser>
        <c:ser>
          <c:idx val="3"/>
          <c:order val="3"/>
          <c:tx>
            <c:strRef>
              <c:f>Sheet1!$M$8</c:f>
              <c:strCache>
                <c:ptCount val="1"/>
                <c:pt idx="0">
                  <c:v>Section 199 Costs</c:v>
                </c:pt>
              </c:strCache>
            </c:strRef>
          </c:tx>
          <c:val>
            <c:numRef>
              <c:f>Sheet1!$M$9:$M$131</c:f>
              <c:numCache>
                <c:formatCode>0.00</c:formatCode>
                <c:ptCount val="123"/>
                <c:pt idx="0">
                  <c:v>12.412263374485597</c:v>
                </c:pt>
                <c:pt idx="1">
                  <c:v>12.629374999999998</c:v>
                </c:pt>
                <c:pt idx="2">
                  <c:v>12.651951219512195</c:v>
                </c:pt>
                <c:pt idx="3">
                  <c:v>12.782982456140354</c:v>
                </c:pt>
                <c:pt idx="4">
                  <c:v>12.97475</c:v>
                </c:pt>
                <c:pt idx="5">
                  <c:v>13.170072551390568</c:v>
                </c:pt>
                <c:pt idx="6">
                  <c:v>13.18561643835617</c:v>
                </c:pt>
                <c:pt idx="7">
                  <c:v>13.240138504155118</c:v>
                </c:pt>
                <c:pt idx="8">
                  <c:v>13.294481605351168</c:v>
                </c:pt>
                <c:pt idx="9">
                  <c:v>13.328406633020945</c:v>
                </c:pt>
                <c:pt idx="10">
                  <c:v>13.399382716049418</c:v>
                </c:pt>
                <c:pt idx="11">
                  <c:v>13.402408293460965</c:v>
                </c:pt>
                <c:pt idx="12">
                  <c:v>13.413440860215054</c:v>
                </c:pt>
                <c:pt idx="13">
                  <c:v>13.416206896551724</c:v>
                </c:pt>
                <c:pt idx="14">
                  <c:v>13.494016393442624</c:v>
                </c:pt>
                <c:pt idx="15">
                  <c:v>13.51359375</c:v>
                </c:pt>
                <c:pt idx="16">
                  <c:v>13.544099378882002</c:v>
                </c:pt>
                <c:pt idx="17">
                  <c:v>13.578156748911463</c:v>
                </c:pt>
                <c:pt idx="18">
                  <c:v>13.611897590361446</c:v>
                </c:pt>
                <c:pt idx="19">
                  <c:v>13.713098424026168</c:v>
                </c:pt>
                <c:pt idx="20">
                  <c:v>13.713200000000001</c:v>
                </c:pt>
                <c:pt idx="21">
                  <c:v>13.7171875</c:v>
                </c:pt>
                <c:pt idx="22">
                  <c:v>13.718218623481741</c:v>
                </c:pt>
                <c:pt idx="23">
                  <c:v>13.747117903930091</c:v>
                </c:pt>
                <c:pt idx="24">
                  <c:v>13.752555555555556</c:v>
                </c:pt>
                <c:pt idx="25">
                  <c:v>13.800597014925415</c:v>
                </c:pt>
                <c:pt idx="26">
                  <c:v>13.80337972166998</c:v>
                </c:pt>
                <c:pt idx="27">
                  <c:v>13.817169811320754</c:v>
                </c:pt>
                <c:pt idx="28">
                  <c:v>13.829408602150535</c:v>
                </c:pt>
                <c:pt idx="29">
                  <c:v>13.903181818181826</c:v>
                </c:pt>
                <c:pt idx="30">
                  <c:v>13.907402597402642</c:v>
                </c:pt>
                <c:pt idx="31">
                  <c:v>13.910833333333334</c:v>
                </c:pt>
                <c:pt idx="32">
                  <c:v>13.916637168141596</c:v>
                </c:pt>
                <c:pt idx="33">
                  <c:v>13.98327935222672</c:v>
                </c:pt>
                <c:pt idx="34">
                  <c:v>13.989684210526374</c:v>
                </c:pt>
                <c:pt idx="35">
                  <c:v>14.02860962566845</c:v>
                </c:pt>
                <c:pt idx="36">
                  <c:v>14.052972972972974</c:v>
                </c:pt>
                <c:pt idx="37">
                  <c:v>14.05705882352942</c:v>
                </c:pt>
                <c:pt idx="38">
                  <c:v>14.082936507936534</c:v>
                </c:pt>
                <c:pt idx="39">
                  <c:v>14.096666666666676</c:v>
                </c:pt>
                <c:pt idx="40">
                  <c:v>14.106711409395968</c:v>
                </c:pt>
                <c:pt idx="41">
                  <c:v>14.109626229508239</c:v>
                </c:pt>
                <c:pt idx="42">
                  <c:v>14.117113636363635</c:v>
                </c:pt>
                <c:pt idx="43">
                  <c:v>14.135416666666691</c:v>
                </c:pt>
                <c:pt idx="44">
                  <c:v>14.138173357758811</c:v>
                </c:pt>
                <c:pt idx="45">
                  <c:v>14.166285329744307</c:v>
                </c:pt>
                <c:pt idx="46">
                  <c:v>14.171608510638302</c:v>
                </c:pt>
                <c:pt idx="47">
                  <c:v>14.174894736842106</c:v>
                </c:pt>
                <c:pt idx="48">
                  <c:v>14.178336363636364</c:v>
                </c:pt>
                <c:pt idx="49">
                  <c:v>14.18</c:v>
                </c:pt>
                <c:pt idx="50">
                  <c:v>14.206387397064089</c:v>
                </c:pt>
                <c:pt idx="51">
                  <c:v>14.207777777777768</c:v>
                </c:pt>
                <c:pt idx="52">
                  <c:v>14.230855263157867</c:v>
                </c:pt>
                <c:pt idx="53">
                  <c:v>14.264810924369749</c:v>
                </c:pt>
                <c:pt idx="54">
                  <c:v>14.274264705882349</c:v>
                </c:pt>
                <c:pt idx="55">
                  <c:v>14.281106208635364</c:v>
                </c:pt>
                <c:pt idx="56">
                  <c:v>14.293190900707039</c:v>
                </c:pt>
                <c:pt idx="57">
                  <c:v>14.308333333333334</c:v>
                </c:pt>
                <c:pt idx="58">
                  <c:v>14.310368870895168</c:v>
                </c:pt>
                <c:pt idx="59">
                  <c:v>14.315428571428576</c:v>
                </c:pt>
                <c:pt idx="60">
                  <c:v>14.322074303405572</c:v>
                </c:pt>
                <c:pt idx="61">
                  <c:v>14.328947368421053</c:v>
                </c:pt>
                <c:pt idx="62">
                  <c:v>14.34320882852292</c:v>
                </c:pt>
                <c:pt idx="63">
                  <c:v>14.34559414225942</c:v>
                </c:pt>
                <c:pt idx="64">
                  <c:v>14.3588</c:v>
                </c:pt>
                <c:pt idx="65">
                  <c:v>14.374214285714286</c:v>
                </c:pt>
                <c:pt idx="66">
                  <c:v>14.381428571428572</c:v>
                </c:pt>
                <c:pt idx="67">
                  <c:v>14.385000000000025</c:v>
                </c:pt>
                <c:pt idx="68">
                  <c:v>14.411437908496755</c:v>
                </c:pt>
                <c:pt idx="69">
                  <c:v>14.419499675113736</c:v>
                </c:pt>
                <c:pt idx="70">
                  <c:v>14.428222222222223</c:v>
                </c:pt>
                <c:pt idx="71">
                  <c:v>14.439805097451273</c:v>
                </c:pt>
                <c:pt idx="72">
                  <c:v>14.441671666866668</c:v>
                </c:pt>
                <c:pt idx="73">
                  <c:v>14.449333333333334</c:v>
                </c:pt>
                <c:pt idx="74">
                  <c:v>14.449622641509434</c:v>
                </c:pt>
                <c:pt idx="75">
                  <c:v>14.453214285714306</c:v>
                </c:pt>
                <c:pt idx="76">
                  <c:v>14.473913043478262</c:v>
                </c:pt>
                <c:pt idx="77">
                  <c:v>14.484</c:v>
                </c:pt>
                <c:pt idx="78">
                  <c:v>14.55576923076929</c:v>
                </c:pt>
                <c:pt idx="79">
                  <c:v>14.562666666666704</c:v>
                </c:pt>
                <c:pt idx="80">
                  <c:v>14.568511796733212</c:v>
                </c:pt>
                <c:pt idx="81">
                  <c:v>14.604514285714286</c:v>
                </c:pt>
                <c:pt idx="82">
                  <c:v>14.606190476190468</c:v>
                </c:pt>
                <c:pt idx="83">
                  <c:v>14.61628420123567</c:v>
                </c:pt>
                <c:pt idx="84">
                  <c:v>14.626992481203008</c:v>
                </c:pt>
                <c:pt idx="85">
                  <c:v>14.628717948717949</c:v>
                </c:pt>
                <c:pt idx="86">
                  <c:v>14.639210526315788</c:v>
                </c:pt>
                <c:pt idx="87">
                  <c:v>14.665400000000027</c:v>
                </c:pt>
                <c:pt idx="88">
                  <c:v>14.676764705882352</c:v>
                </c:pt>
                <c:pt idx="89">
                  <c:v>14.685517241379324</c:v>
                </c:pt>
                <c:pt idx="90">
                  <c:v>14.69823529411765</c:v>
                </c:pt>
                <c:pt idx="91">
                  <c:v>14.700424242424267</c:v>
                </c:pt>
                <c:pt idx="92">
                  <c:v>14.703621621621618</c:v>
                </c:pt>
                <c:pt idx="93">
                  <c:v>14.721111111111066</c:v>
                </c:pt>
                <c:pt idx="94">
                  <c:v>14.726923076923068</c:v>
                </c:pt>
                <c:pt idx="95">
                  <c:v>14.745999999999999</c:v>
                </c:pt>
                <c:pt idx="96">
                  <c:v>14.769680555555556</c:v>
                </c:pt>
                <c:pt idx="97">
                  <c:v>14.803225806451612</c:v>
                </c:pt>
                <c:pt idx="98">
                  <c:v>14.850000000000023</c:v>
                </c:pt>
                <c:pt idx="99">
                  <c:v>14.850000000000023</c:v>
                </c:pt>
                <c:pt idx="100">
                  <c:v>14.9038</c:v>
                </c:pt>
                <c:pt idx="101">
                  <c:v>14.930120481927711</c:v>
                </c:pt>
                <c:pt idx="102">
                  <c:v>14.937830188679246</c:v>
                </c:pt>
                <c:pt idx="103">
                  <c:v>14.968071428571397</c:v>
                </c:pt>
                <c:pt idx="104">
                  <c:v>14.980107526881724</c:v>
                </c:pt>
                <c:pt idx="105">
                  <c:v>14.998333333333333</c:v>
                </c:pt>
                <c:pt idx="106">
                  <c:v>15.066851851851851</c:v>
                </c:pt>
                <c:pt idx="107">
                  <c:v>15.114786324786326</c:v>
                </c:pt>
                <c:pt idx="108">
                  <c:v>15.226153846153821</c:v>
                </c:pt>
                <c:pt idx="109">
                  <c:v>15.275694444444452</c:v>
                </c:pt>
                <c:pt idx="110">
                  <c:v>15.341942369263609</c:v>
                </c:pt>
                <c:pt idx="111">
                  <c:v>15.405200000000002</c:v>
                </c:pt>
                <c:pt idx="112">
                  <c:v>15.595454545454556</c:v>
                </c:pt>
                <c:pt idx="113">
                  <c:v>15.607954545454545</c:v>
                </c:pt>
                <c:pt idx="114">
                  <c:v>15.67</c:v>
                </c:pt>
                <c:pt idx="115">
                  <c:v>15.681578947368418</c:v>
                </c:pt>
                <c:pt idx="116">
                  <c:v>15.75</c:v>
                </c:pt>
                <c:pt idx="117">
                  <c:v>15.75</c:v>
                </c:pt>
                <c:pt idx="118">
                  <c:v>15.846363636363636</c:v>
                </c:pt>
                <c:pt idx="119">
                  <c:v>16.020837690252133</c:v>
                </c:pt>
                <c:pt idx="120">
                  <c:v>16.05</c:v>
                </c:pt>
                <c:pt idx="121">
                  <c:v>16.05</c:v>
                </c:pt>
                <c:pt idx="122">
                  <c:v>16.05</c:v>
                </c:pt>
              </c:numCache>
            </c:numRef>
          </c:val>
        </c:ser>
        <c:ser>
          <c:idx val="2"/>
          <c:order val="4"/>
          <c:tx>
            <c:strRef>
              <c:f>Sheet1!$L$8</c:f>
              <c:strCache>
                <c:ptCount val="1"/>
                <c:pt idx="0">
                  <c:v>Product Combustion Costs @ $15/ton</c:v>
                </c:pt>
              </c:strCache>
            </c:strRef>
          </c:tx>
          <c:spPr>
            <a:solidFill>
              <a:srgbClr val="00B050"/>
            </a:solidFill>
          </c:spPr>
          <c:val>
            <c:numRef>
              <c:f>Sheet1!$L$9:$L$131</c:f>
              <c:numCache>
                <c:formatCode>0.00</c:formatCode>
                <c:ptCount val="123"/>
                <c:pt idx="0">
                  <c:v>12.162263374485597</c:v>
                </c:pt>
                <c:pt idx="1">
                  <c:v>12.379375</c:v>
                </c:pt>
                <c:pt idx="2">
                  <c:v>12.401951219512195</c:v>
                </c:pt>
                <c:pt idx="3">
                  <c:v>12.532982456140354</c:v>
                </c:pt>
                <c:pt idx="4">
                  <c:v>12.724749999999998</c:v>
                </c:pt>
                <c:pt idx="5">
                  <c:v>12.920072551390568</c:v>
                </c:pt>
                <c:pt idx="6">
                  <c:v>12.93561643835617</c:v>
                </c:pt>
                <c:pt idx="7">
                  <c:v>12.990138504155125</c:v>
                </c:pt>
                <c:pt idx="8">
                  <c:v>13.044481605351168</c:v>
                </c:pt>
                <c:pt idx="9">
                  <c:v>13.078406633020945</c:v>
                </c:pt>
                <c:pt idx="10">
                  <c:v>13.149382716049384</c:v>
                </c:pt>
                <c:pt idx="11">
                  <c:v>13.152408293460965</c:v>
                </c:pt>
                <c:pt idx="12">
                  <c:v>13.163440860215054</c:v>
                </c:pt>
                <c:pt idx="13">
                  <c:v>13.166206896551724</c:v>
                </c:pt>
                <c:pt idx="14">
                  <c:v>13.244016393442623</c:v>
                </c:pt>
                <c:pt idx="15">
                  <c:v>13.26359375</c:v>
                </c:pt>
                <c:pt idx="16">
                  <c:v>13.294099378882002</c:v>
                </c:pt>
                <c:pt idx="17">
                  <c:v>13.328156748911463</c:v>
                </c:pt>
                <c:pt idx="18">
                  <c:v>13.361897590361471</c:v>
                </c:pt>
                <c:pt idx="19">
                  <c:v>13.463098424026169</c:v>
                </c:pt>
                <c:pt idx="20">
                  <c:v>13.463200000000002</c:v>
                </c:pt>
                <c:pt idx="21">
                  <c:v>13.467187500000023</c:v>
                </c:pt>
                <c:pt idx="22">
                  <c:v>13.468218623481768</c:v>
                </c:pt>
                <c:pt idx="23">
                  <c:v>13.497117903930118</c:v>
                </c:pt>
                <c:pt idx="24">
                  <c:v>13.502555555555556</c:v>
                </c:pt>
                <c:pt idx="25">
                  <c:v>13.550597014925415</c:v>
                </c:pt>
                <c:pt idx="26">
                  <c:v>13.55337972166998</c:v>
                </c:pt>
                <c:pt idx="27">
                  <c:v>13.567169811320754</c:v>
                </c:pt>
                <c:pt idx="28">
                  <c:v>13.579408602150535</c:v>
                </c:pt>
                <c:pt idx="29">
                  <c:v>13.653181818181826</c:v>
                </c:pt>
                <c:pt idx="30">
                  <c:v>13.657402597402642</c:v>
                </c:pt>
                <c:pt idx="31">
                  <c:v>13.660833333333334</c:v>
                </c:pt>
                <c:pt idx="32">
                  <c:v>13.666637168141596</c:v>
                </c:pt>
                <c:pt idx="33">
                  <c:v>13.733279352226718</c:v>
                </c:pt>
                <c:pt idx="34">
                  <c:v>13.739684210526352</c:v>
                </c:pt>
                <c:pt idx="35">
                  <c:v>13.77860962566845</c:v>
                </c:pt>
                <c:pt idx="36">
                  <c:v>13.802972972972974</c:v>
                </c:pt>
                <c:pt idx="37">
                  <c:v>13.80705882352942</c:v>
                </c:pt>
                <c:pt idx="38">
                  <c:v>13.832936507936534</c:v>
                </c:pt>
                <c:pt idx="39">
                  <c:v>13.846666666666676</c:v>
                </c:pt>
                <c:pt idx="40">
                  <c:v>13.856711409395974</c:v>
                </c:pt>
                <c:pt idx="41">
                  <c:v>13.85962622950826</c:v>
                </c:pt>
                <c:pt idx="42">
                  <c:v>13.867113636363662</c:v>
                </c:pt>
                <c:pt idx="43">
                  <c:v>13.885416666666714</c:v>
                </c:pt>
                <c:pt idx="44">
                  <c:v>13.888173357758845</c:v>
                </c:pt>
                <c:pt idx="45">
                  <c:v>13.916285329744307</c:v>
                </c:pt>
                <c:pt idx="46">
                  <c:v>13.921608510638302</c:v>
                </c:pt>
                <c:pt idx="47">
                  <c:v>13.924894736842106</c:v>
                </c:pt>
                <c:pt idx="48">
                  <c:v>13.928336363636364</c:v>
                </c:pt>
                <c:pt idx="49">
                  <c:v>13.93</c:v>
                </c:pt>
                <c:pt idx="50">
                  <c:v>13.956387397064121</c:v>
                </c:pt>
                <c:pt idx="51">
                  <c:v>13.957777777777778</c:v>
                </c:pt>
                <c:pt idx="52">
                  <c:v>13.980855263157894</c:v>
                </c:pt>
                <c:pt idx="53">
                  <c:v>14.014810924369749</c:v>
                </c:pt>
                <c:pt idx="54">
                  <c:v>14.024264705882349</c:v>
                </c:pt>
                <c:pt idx="55">
                  <c:v>14.031106208635364</c:v>
                </c:pt>
                <c:pt idx="56">
                  <c:v>14.043190900707039</c:v>
                </c:pt>
                <c:pt idx="57">
                  <c:v>14.058333333333334</c:v>
                </c:pt>
                <c:pt idx="58">
                  <c:v>14.060368870895168</c:v>
                </c:pt>
                <c:pt idx="59">
                  <c:v>14.065428571428576</c:v>
                </c:pt>
                <c:pt idx="60">
                  <c:v>14.072074303405572</c:v>
                </c:pt>
                <c:pt idx="61">
                  <c:v>14.078947368421053</c:v>
                </c:pt>
                <c:pt idx="62">
                  <c:v>14.09320882852292</c:v>
                </c:pt>
                <c:pt idx="63">
                  <c:v>14.09559414225942</c:v>
                </c:pt>
                <c:pt idx="64">
                  <c:v>14.108799999999999</c:v>
                </c:pt>
                <c:pt idx="65">
                  <c:v>14.124214285714285</c:v>
                </c:pt>
                <c:pt idx="66">
                  <c:v>14.131428571428568</c:v>
                </c:pt>
                <c:pt idx="67">
                  <c:v>14.135</c:v>
                </c:pt>
                <c:pt idx="68">
                  <c:v>14.161437908496755</c:v>
                </c:pt>
                <c:pt idx="69">
                  <c:v>14.169499675113736</c:v>
                </c:pt>
                <c:pt idx="70">
                  <c:v>14.178222222222223</c:v>
                </c:pt>
                <c:pt idx="71">
                  <c:v>14.189805097451273</c:v>
                </c:pt>
                <c:pt idx="72">
                  <c:v>14.191671666866668</c:v>
                </c:pt>
                <c:pt idx="73">
                  <c:v>14.199333333333334</c:v>
                </c:pt>
                <c:pt idx="74">
                  <c:v>14.199622641509434</c:v>
                </c:pt>
                <c:pt idx="75">
                  <c:v>14.203214285714285</c:v>
                </c:pt>
                <c:pt idx="76">
                  <c:v>14.223913043478261</c:v>
                </c:pt>
                <c:pt idx="77">
                  <c:v>14.233999999999998</c:v>
                </c:pt>
                <c:pt idx="78">
                  <c:v>14.30576923076929</c:v>
                </c:pt>
                <c:pt idx="79">
                  <c:v>14.312666666666704</c:v>
                </c:pt>
                <c:pt idx="80">
                  <c:v>14.318511796733212</c:v>
                </c:pt>
                <c:pt idx="81">
                  <c:v>14.354514285714318</c:v>
                </c:pt>
                <c:pt idx="82">
                  <c:v>14.356190476190477</c:v>
                </c:pt>
                <c:pt idx="83">
                  <c:v>14.366284201235691</c:v>
                </c:pt>
                <c:pt idx="84">
                  <c:v>14.376992481203009</c:v>
                </c:pt>
                <c:pt idx="85">
                  <c:v>14.37871794871795</c:v>
                </c:pt>
                <c:pt idx="86">
                  <c:v>14.389210526315789</c:v>
                </c:pt>
                <c:pt idx="87">
                  <c:v>14.415400000000027</c:v>
                </c:pt>
                <c:pt idx="88">
                  <c:v>14.426764705882352</c:v>
                </c:pt>
                <c:pt idx="89">
                  <c:v>14.435517241379324</c:v>
                </c:pt>
                <c:pt idx="90">
                  <c:v>14.44823529411765</c:v>
                </c:pt>
                <c:pt idx="91">
                  <c:v>14.450424242424285</c:v>
                </c:pt>
                <c:pt idx="92">
                  <c:v>14.453621621621622</c:v>
                </c:pt>
                <c:pt idx="93">
                  <c:v>14.471111111111098</c:v>
                </c:pt>
                <c:pt idx="94">
                  <c:v>14.476923076923077</c:v>
                </c:pt>
                <c:pt idx="95">
                  <c:v>14.496</c:v>
                </c:pt>
                <c:pt idx="96">
                  <c:v>14.519680555555556</c:v>
                </c:pt>
                <c:pt idx="97">
                  <c:v>14.553225806451612</c:v>
                </c:pt>
                <c:pt idx="98">
                  <c:v>14.6</c:v>
                </c:pt>
                <c:pt idx="99">
                  <c:v>14.6</c:v>
                </c:pt>
                <c:pt idx="100">
                  <c:v>14.6538</c:v>
                </c:pt>
                <c:pt idx="101">
                  <c:v>14.680120481927711</c:v>
                </c:pt>
                <c:pt idx="102">
                  <c:v>14.687830188679246</c:v>
                </c:pt>
                <c:pt idx="103">
                  <c:v>14.718071428571378</c:v>
                </c:pt>
                <c:pt idx="104">
                  <c:v>14.730107526881721</c:v>
                </c:pt>
                <c:pt idx="105">
                  <c:v>14.748333333333306</c:v>
                </c:pt>
                <c:pt idx="106">
                  <c:v>14.816851851851851</c:v>
                </c:pt>
                <c:pt idx="107">
                  <c:v>14.864786324786371</c:v>
                </c:pt>
                <c:pt idx="108">
                  <c:v>14.976153846153846</c:v>
                </c:pt>
                <c:pt idx="109">
                  <c:v>15.025694444444452</c:v>
                </c:pt>
                <c:pt idx="110">
                  <c:v>15.091942369263609</c:v>
                </c:pt>
                <c:pt idx="111">
                  <c:v>15.155200000000002</c:v>
                </c:pt>
                <c:pt idx="112">
                  <c:v>15.345454545454556</c:v>
                </c:pt>
                <c:pt idx="113">
                  <c:v>15.35795454545455</c:v>
                </c:pt>
                <c:pt idx="114">
                  <c:v>15.42</c:v>
                </c:pt>
                <c:pt idx="115">
                  <c:v>15.431578947368418</c:v>
                </c:pt>
                <c:pt idx="116">
                  <c:v>15.5</c:v>
                </c:pt>
                <c:pt idx="117">
                  <c:v>15.5</c:v>
                </c:pt>
                <c:pt idx="118">
                  <c:v>15.596363636363636</c:v>
                </c:pt>
                <c:pt idx="119">
                  <c:v>15.770837690252121</c:v>
                </c:pt>
                <c:pt idx="120">
                  <c:v>15.8</c:v>
                </c:pt>
                <c:pt idx="121">
                  <c:v>15.8</c:v>
                </c:pt>
                <c:pt idx="122">
                  <c:v>15.8</c:v>
                </c:pt>
              </c:numCache>
            </c:numRef>
          </c:val>
        </c:ser>
        <c:ser>
          <c:idx val="1"/>
          <c:order val="5"/>
          <c:tx>
            <c:strRef>
              <c:f>Sheet1!$K$8</c:f>
              <c:strCache>
                <c:ptCount val="1"/>
                <c:pt idx="0">
                  <c:v>Effective Production Cost</c:v>
                </c:pt>
              </c:strCache>
            </c:strRef>
          </c:tx>
          <c:spPr>
            <a:ln w="31750"/>
          </c:spPr>
          <c:cat>
            <c:numRef>
              <c:f>Sheet1!$J$9:$J$131</c:f>
              <c:numCache>
                <c:formatCode>0.00</c:formatCode>
                <c:ptCount val="123"/>
                <c:pt idx="0">
                  <c:v>243000</c:v>
                </c:pt>
                <c:pt idx="1">
                  <c:v>323000</c:v>
                </c:pt>
                <c:pt idx="2">
                  <c:v>528000</c:v>
                </c:pt>
                <c:pt idx="3">
                  <c:v>813000</c:v>
                </c:pt>
                <c:pt idx="4">
                  <c:v>913000</c:v>
                </c:pt>
                <c:pt idx="5">
                  <c:v>995700</c:v>
                </c:pt>
                <c:pt idx="6">
                  <c:v>1141700</c:v>
                </c:pt>
                <c:pt idx="7">
                  <c:v>1592950</c:v>
                </c:pt>
                <c:pt idx="8">
                  <c:v>1742450</c:v>
                </c:pt>
                <c:pt idx="9">
                  <c:v>1881150</c:v>
                </c:pt>
                <c:pt idx="10">
                  <c:v>1905450</c:v>
                </c:pt>
                <c:pt idx="11">
                  <c:v>2062200</c:v>
                </c:pt>
                <c:pt idx="12">
                  <c:v>2201700</c:v>
                </c:pt>
                <c:pt idx="13">
                  <c:v>2259700</c:v>
                </c:pt>
                <c:pt idx="14">
                  <c:v>2418300</c:v>
                </c:pt>
                <c:pt idx="15">
                  <c:v>2674300</c:v>
                </c:pt>
                <c:pt idx="16">
                  <c:v>2835300</c:v>
                </c:pt>
                <c:pt idx="17">
                  <c:v>3179800</c:v>
                </c:pt>
                <c:pt idx="18">
                  <c:v>3345800</c:v>
                </c:pt>
                <c:pt idx="19">
                  <c:v>3598025</c:v>
                </c:pt>
                <c:pt idx="20">
                  <c:v>3848025</c:v>
                </c:pt>
                <c:pt idx="21">
                  <c:v>3944025</c:v>
                </c:pt>
                <c:pt idx="22">
                  <c:v>4191025</c:v>
                </c:pt>
                <c:pt idx="23">
                  <c:v>4763525</c:v>
                </c:pt>
                <c:pt idx="24">
                  <c:v>4853525</c:v>
                </c:pt>
                <c:pt idx="25">
                  <c:v>5121525</c:v>
                </c:pt>
                <c:pt idx="26">
                  <c:v>5624525</c:v>
                </c:pt>
                <c:pt idx="27">
                  <c:v>5889525</c:v>
                </c:pt>
                <c:pt idx="28">
                  <c:v>6075525</c:v>
                </c:pt>
                <c:pt idx="29">
                  <c:v>6405525</c:v>
                </c:pt>
                <c:pt idx="30">
                  <c:v>6598025</c:v>
                </c:pt>
                <c:pt idx="31">
                  <c:v>6718025</c:v>
                </c:pt>
                <c:pt idx="32">
                  <c:v>6944025</c:v>
                </c:pt>
                <c:pt idx="33">
                  <c:v>7191025</c:v>
                </c:pt>
                <c:pt idx="34">
                  <c:v>7381025</c:v>
                </c:pt>
                <c:pt idx="35">
                  <c:v>7568025</c:v>
                </c:pt>
                <c:pt idx="36">
                  <c:v>7642025</c:v>
                </c:pt>
                <c:pt idx="37">
                  <c:v>7727025</c:v>
                </c:pt>
                <c:pt idx="38">
                  <c:v>7853025</c:v>
                </c:pt>
                <c:pt idx="39">
                  <c:v>7913025</c:v>
                </c:pt>
                <c:pt idx="40">
                  <c:v>7972625</c:v>
                </c:pt>
                <c:pt idx="41">
                  <c:v>8064125</c:v>
                </c:pt>
                <c:pt idx="42">
                  <c:v>8504125</c:v>
                </c:pt>
                <c:pt idx="43">
                  <c:v>8744125</c:v>
                </c:pt>
                <c:pt idx="44">
                  <c:v>8975577</c:v>
                </c:pt>
                <c:pt idx="45">
                  <c:v>9124177</c:v>
                </c:pt>
                <c:pt idx="46">
                  <c:v>9359177</c:v>
                </c:pt>
                <c:pt idx="47">
                  <c:v>9682177</c:v>
                </c:pt>
                <c:pt idx="48">
                  <c:v>9902177</c:v>
                </c:pt>
                <c:pt idx="49">
                  <c:v>9987177</c:v>
                </c:pt>
                <c:pt idx="50">
                  <c:v>10266477</c:v>
                </c:pt>
                <c:pt idx="51">
                  <c:v>10491477</c:v>
                </c:pt>
                <c:pt idx="52">
                  <c:v>10643477</c:v>
                </c:pt>
                <c:pt idx="53">
                  <c:v>10881477</c:v>
                </c:pt>
                <c:pt idx="54">
                  <c:v>11085477</c:v>
                </c:pt>
                <c:pt idx="55">
                  <c:v>11244127</c:v>
                </c:pt>
                <c:pt idx="56">
                  <c:v>11569427</c:v>
                </c:pt>
                <c:pt idx="57">
                  <c:v>11595827</c:v>
                </c:pt>
                <c:pt idx="58">
                  <c:v>11818127</c:v>
                </c:pt>
                <c:pt idx="59">
                  <c:v>11958127</c:v>
                </c:pt>
                <c:pt idx="60">
                  <c:v>12119627</c:v>
                </c:pt>
                <c:pt idx="61">
                  <c:v>12129127</c:v>
                </c:pt>
                <c:pt idx="62">
                  <c:v>12188027</c:v>
                </c:pt>
                <c:pt idx="63">
                  <c:v>12427027</c:v>
                </c:pt>
                <c:pt idx="64">
                  <c:v>12527027</c:v>
                </c:pt>
                <c:pt idx="65">
                  <c:v>12597027</c:v>
                </c:pt>
                <c:pt idx="66">
                  <c:v>12632027</c:v>
                </c:pt>
                <c:pt idx="67">
                  <c:v>12662027</c:v>
                </c:pt>
                <c:pt idx="68">
                  <c:v>12968027</c:v>
                </c:pt>
                <c:pt idx="69">
                  <c:v>13352777</c:v>
                </c:pt>
                <c:pt idx="70">
                  <c:v>13397777</c:v>
                </c:pt>
                <c:pt idx="71">
                  <c:v>13464477</c:v>
                </c:pt>
                <c:pt idx="72">
                  <c:v>13631137</c:v>
                </c:pt>
                <c:pt idx="73">
                  <c:v>13691137</c:v>
                </c:pt>
                <c:pt idx="74">
                  <c:v>13717637</c:v>
                </c:pt>
                <c:pt idx="75">
                  <c:v>13787637</c:v>
                </c:pt>
                <c:pt idx="76">
                  <c:v>13833637</c:v>
                </c:pt>
                <c:pt idx="77">
                  <c:v>13898637</c:v>
                </c:pt>
                <c:pt idx="78">
                  <c:v>13924637</c:v>
                </c:pt>
                <c:pt idx="79">
                  <c:v>14074637</c:v>
                </c:pt>
                <c:pt idx="80">
                  <c:v>14129737</c:v>
                </c:pt>
                <c:pt idx="81">
                  <c:v>14304737</c:v>
                </c:pt>
                <c:pt idx="82">
                  <c:v>14357237</c:v>
                </c:pt>
                <c:pt idx="83">
                  <c:v>14470537</c:v>
                </c:pt>
                <c:pt idx="84">
                  <c:v>14503787</c:v>
                </c:pt>
                <c:pt idx="85">
                  <c:v>14581787</c:v>
                </c:pt>
                <c:pt idx="86">
                  <c:v>14657787</c:v>
                </c:pt>
                <c:pt idx="87">
                  <c:v>14757787</c:v>
                </c:pt>
                <c:pt idx="88">
                  <c:v>14859787</c:v>
                </c:pt>
                <c:pt idx="89">
                  <c:v>14917787</c:v>
                </c:pt>
                <c:pt idx="90">
                  <c:v>15002787</c:v>
                </c:pt>
                <c:pt idx="91">
                  <c:v>15332787</c:v>
                </c:pt>
                <c:pt idx="92">
                  <c:v>15517787</c:v>
                </c:pt>
                <c:pt idx="93">
                  <c:v>15540287</c:v>
                </c:pt>
                <c:pt idx="94">
                  <c:v>15657287</c:v>
                </c:pt>
                <c:pt idx="95">
                  <c:v>15669787</c:v>
                </c:pt>
                <c:pt idx="96">
                  <c:v>15849787</c:v>
                </c:pt>
                <c:pt idx="97">
                  <c:v>15942787</c:v>
                </c:pt>
                <c:pt idx="98">
                  <c:v>15957787</c:v>
                </c:pt>
                <c:pt idx="99">
                  <c:v>15972287</c:v>
                </c:pt>
                <c:pt idx="100">
                  <c:v>16097287</c:v>
                </c:pt>
                <c:pt idx="101">
                  <c:v>16180287</c:v>
                </c:pt>
                <c:pt idx="102">
                  <c:v>16233287</c:v>
                </c:pt>
                <c:pt idx="103">
                  <c:v>16303287</c:v>
                </c:pt>
                <c:pt idx="104">
                  <c:v>16321887</c:v>
                </c:pt>
                <c:pt idx="105">
                  <c:v>16381887</c:v>
                </c:pt>
                <c:pt idx="106">
                  <c:v>16435887</c:v>
                </c:pt>
                <c:pt idx="107">
                  <c:v>16552887</c:v>
                </c:pt>
                <c:pt idx="108">
                  <c:v>16591887</c:v>
                </c:pt>
                <c:pt idx="109">
                  <c:v>16663887</c:v>
                </c:pt>
                <c:pt idx="110">
                  <c:v>16757587</c:v>
                </c:pt>
                <c:pt idx="111">
                  <c:v>16770087</c:v>
                </c:pt>
                <c:pt idx="112">
                  <c:v>16775587</c:v>
                </c:pt>
                <c:pt idx="113">
                  <c:v>16841587</c:v>
                </c:pt>
                <c:pt idx="114">
                  <c:v>16866587</c:v>
                </c:pt>
                <c:pt idx="115">
                  <c:v>16876087</c:v>
                </c:pt>
                <c:pt idx="116">
                  <c:v>16896087</c:v>
                </c:pt>
                <c:pt idx="117">
                  <c:v>16908087</c:v>
                </c:pt>
                <c:pt idx="118">
                  <c:v>16963087</c:v>
                </c:pt>
                <c:pt idx="119">
                  <c:v>17178262</c:v>
                </c:pt>
                <c:pt idx="120">
                  <c:v>17195762</c:v>
                </c:pt>
                <c:pt idx="121">
                  <c:v>17243762</c:v>
                </c:pt>
                <c:pt idx="122">
                  <c:v>17275762</c:v>
                </c:pt>
              </c:numCache>
            </c:numRef>
          </c:cat>
          <c:val>
            <c:numRef>
              <c:f>Sheet1!$K$9:$K$131</c:f>
              <c:numCache>
                <c:formatCode>0.00</c:formatCode>
                <c:ptCount val="123"/>
                <c:pt idx="0">
                  <c:v>6.1622633744855966</c:v>
                </c:pt>
                <c:pt idx="1">
                  <c:v>6.3793749999999996</c:v>
                </c:pt>
                <c:pt idx="2">
                  <c:v>6.4019512195121964</c:v>
                </c:pt>
                <c:pt idx="3">
                  <c:v>6.5329824561403465</c:v>
                </c:pt>
                <c:pt idx="4">
                  <c:v>6.7247499999999985</c:v>
                </c:pt>
                <c:pt idx="5">
                  <c:v>6.9200725513905681</c:v>
                </c:pt>
                <c:pt idx="6">
                  <c:v>6.9356164383561714</c:v>
                </c:pt>
                <c:pt idx="7">
                  <c:v>6.9901385041551274</c:v>
                </c:pt>
                <c:pt idx="8">
                  <c:v>7.0444816053511703</c:v>
                </c:pt>
                <c:pt idx="9">
                  <c:v>7.0784066330209079</c:v>
                </c:pt>
                <c:pt idx="10">
                  <c:v>7.1493827160493826</c:v>
                </c:pt>
                <c:pt idx="11">
                  <c:v>7.1524082934609243</c:v>
                </c:pt>
                <c:pt idx="12">
                  <c:v>7.1634408602150321</c:v>
                </c:pt>
                <c:pt idx="13">
                  <c:v>7.1662068965517243</c:v>
                </c:pt>
                <c:pt idx="14">
                  <c:v>7.2440163934426334</c:v>
                </c:pt>
                <c:pt idx="15">
                  <c:v>7.2635937500000001</c:v>
                </c:pt>
                <c:pt idx="16">
                  <c:v>7.2940993788819855</c:v>
                </c:pt>
                <c:pt idx="17">
                  <c:v>7.3281567489114483</c:v>
                </c:pt>
                <c:pt idx="18">
                  <c:v>7.3618975903614459</c:v>
                </c:pt>
                <c:pt idx="19">
                  <c:v>7.4630984240261808</c:v>
                </c:pt>
                <c:pt idx="20">
                  <c:v>7.4632000000000014</c:v>
                </c:pt>
                <c:pt idx="21">
                  <c:v>7.4671874999999872</c:v>
                </c:pt>
                <c:pt idx="22">
                  <c:v>7.4682186234817811</c:v>
                </c:pt>
                <c:pt idx="23">
                  <c:v>7.497117903930131</c:v>
                </c:pt>
                <c:pt idx="24">
                  <c:v>7.5025555555555368</c:v>
                </c:pt>
                <c:pt idx="25">
                  <c:v>7.5505970149253727</c:v>
                </c:pt>
                <c:pt idx="26">
                  <c:v>7.5533797216699803</c:v>
                </c:pt>
                <c:pt idx="27">
                  <c:v>7.5671698113207455</c:v>
                </c:pt>
                <c:pt idx="28">
                  <c:v>7.5794086021505498</c:v>
                </c:pt>
                <c:pt idx="29">
                  <c:v>7.6531818181818014</c:v>
                </c:pt>
                <c:pt idx="30">
                  <c:v>7.6574025974025854</c:v>
                </c:pt>
                <c:pt idx="31">
                  <c:v>7.6608333333333327</c:v>
                </c:pt>
                <c:pt idx="32">
                  <c:v>7.6666371681415875</c:v>
                </c:pt>
                <c:pt idx="33">
                  <c:v>7.7332793522267336</c:v>
                </c:pt>
                <c:pt idx="34">
                  <c:v>7.7396842105263151</c:v>
                </c:pt>
                <c:pt idx="35">
                  <c:v>7.7786096256684534</c:v>
                </c:pt>
                <c:pt idx="36">
                  <c:v>7.8029729729729675</c:v>
                </c:pt>
                <c:pt idx="37">
                  <c:v>7.8070588235293981</c:v>
                </c:pt>
                <c:pt idx="38">
                  <c:v>7.8329365079364806</c:v>
                </c:pt>
                <c:pt idx="39">
                  <c:v>7.8466666666666693</c:v>
                </c:pt>
                <c:pt idx="40">
                  <c:v>7.8567114093959685</c:v>
                </c:pt>
                <c:pt idx="41">
                  <c:v>7.859626229508196</c:v>
                </c:pt>
                <c:pt idx="42">
                  <c:v>7.8671136363636345</c:v>
                </c:pt>
                <c:pt idx="43">
                  <c:v>7.8854166666666483</c:v>
                </c:pt>
                <c:pt idx="44">
                  <c:v>7.888173357758844</c:v>
                </c:pt>
                <c:pt idx="45">
                  <c:v>7.9162853297442801</c:v>
                </c:pt>
                <c:pt idx="46">
                  <c:v>7.921608510638297</c:v>
                </c:pt>
                <c:pt idx="47">
                  <c:v>7.9248947368421057</c:v>
                </c:pt>
                <c:pt idx="48">
                  <c:v>7.9283363636363635</c:v>
                </c:pt>
                <c:pt idx="49">
                  <c:v>7.9300000000000024</c:v>
                </c:pt>
                <c:pt idx="50">
                  <c:v>7.9563873970640904</c:v>
                </c:pt>
                <c:pt idx="51">
                  <c:v>7.9577777777777765</c:v>
                </c:pt>
                <c:pt idx="52">
                  <c:v>7.9808552631578875</c:v>
                </c:pt>
                <c:pt idx="53">
                  <c:v>8.0148109243697476</c:v>
                </c:pt>
                <c:pt idx="54">
                  <c:v>8.0242647058823486</c:v>
                </c:pt>
                <c:pt idx="55">
                  <c:v>8.0311062086353608</c:v>
                </c:pt>
                <c:pt idx="56">
                  <c:v>8.0431909007070388</c:v>
                </c:pt>
                <c:pt idx="57">
                  <c:v>8.0583333333333336</c:v>
                </c:pt>
                <c:pt idx="58">
                  <c:v>8.0603688708951839</c:v>
                </c:pt>
                <c:pt idx="59">
                  <c:v>8.0654285714285727</c:v>
                </c:pt>
                <c:pt idx="60">
                  <c:v>8.0720743034055715</c:v>
                </c:pt>
                <c:pt idx="61">
                  <c:v>8.0789473684210531</c:v>
                </c:pt>
                <c:pt idx="62">
                  <c:v>8.0932088285229202</c:v>
                </c:pt>
                <c:pt idx="63">
                  <c:v>8.0955941422594204</c:v>
                </c:pt>
                <c:pt idx="64">
                  <c:v>8.1087999999999987</c:v>
                </c:pt>
                <c:pt idx="65">
                  <c:v>8.1242142857142809</c:v>
                </c:pt>
                <c:pt idx="66">
                  <c:v>8.1314285714285699</c:v>
                </c:pt>
                <c:pt idx="67">
                  <c:v>8.1349999999999998</c:v>
                </c:pt>
                <c:pt idx="68">
                  <c:v>8.1614379084967368</c:v>
                </c:pt>
                <c:pt idx="69">
                  <c:v>8.1694996751137268</c:v>
                </c:pt>
                <c:pt idx="70">
                  <c:v>8.1782222222222209</c:v>
                </c:pt>
                <c:pt idx="71">
                  <c:v>8.1898050974512735</c:v>
                </c:pt>
                <c:pt idx="72">
                  <c:v>8.191671666866668</c:v>
                </c:pt>
                <c:pt idx="73">
                  <c:v>8.1993333333333336</c:v>
                </c:pt>
                <c:pt idx="74">
                  <c:v>8.1996226415094338</c:v>
                </c:pt>
                <c:pt idx="75">
                  <c:v>8.2032142857142851</c:v>
                </c:pt>
                <c:pt idx="76">
                  <c:v>8.2239130434782499</c:v>
                </c:pt>
                <c:pt idx="77">
                  <c:v>8.2339999999999982</c:v>
                </c:pt>
                <c:pt idx="78">
                  <c:v>8.3057692307692843</c:v>
                </c:pt>
                <c:pt idx="79">
                  <c:v>8.3126666666666988</c:v>
                </c:pt>
                <c:pt idx="80">
                  <c:v>8.3185117967332118</c:v>
                </c:pt>
                <c:pt idx="81">
                  <c:v>8.3545142857143162</c:v>
                </c:pt>
                <c:pt idx="82">
                  <c:v>8.3561904761904771</c:v>
                </c:pt>
                <c:pt idx="83">
                  <c:v>8.3662842012356862</c:v>
                </c:pt>
                <c:pt idx="84">
                  <c:v>8.3769924812030077</c:v>
                </c:pt>
                <c:pt idx="85">
                  <c:v>8.3787179487179504</c:v>
                </c:pt>
                <c:pt idx="86">
                  <c:v>8.3892105263157895</c:v>
                </c:pt>
                <c:pt idx="87">
                  <c:v>8.4154000000000249</c:v>
                </c:pt>
                <c:pt idx="88">
                  <c:v>8.426764705882352</c:v>
                </c:pt>
                <c:pt idx="89">
                  <c:v>8.4355172413793227</c:v>
                </c:pt>
                <c:pt idx="90">
                  <c:v>8.4482352941176497</c:v>
                </c:pt>
                <c:pt idx="91">
                  <c:v>8.4504242424242815</c:v>
                </c:pt>
                <c:pt idx="92">
                  <c:v>8.4536216216216218</c:v>
                </c:pt>
                <c:pt idx="93">
                  <c:v>8.4711111111110959</c:v>
                </c:pt>
                <c:pt idx="94">
                  <c:v>8.476923076923077</c:v>
                </c:pt>
                <c:pt idx="95">
                  <c:v>8.4960000000000004</c:v>
                </c:pt>
                <c:pt idx="96">
                  <c:v>8.5196805555555564</c:v>
                </c:pt>
                <c:pt idx="97">
                  <c:v>8.5532258064516125</c:v>
                </c:pt>
                <c:pt idx="98">
                  <c:v>8.6</c:v>
                </c:pt>
                <c:pt idx="99">
                  <c:v>8.6</c:v>
                </c:pt>
                <c:pt idx="100">
                  <c:v>8.6538000000000004</c:v>
                </c:pt>
                <c:pt idx="101">
                  <c:v>8.6801204819277089</c:v>
                </c:pt>
                <c:pt idx="102">
                  <c:v>8.6878301886792446</c:v>
                </c:pt>
                <c:pt idx="103">
                  <c:v>8.7180714285713723</c:v>
                </c:pt>
                <c:pt idx="104">
                  <c:v>8.730107526881719</c:v>
                </c:pt>
                <c:pt idx="105">
                  <c:v>8.7483333333333189</c:v>
                </c:pt>
                <c:pt idx="106">
                  <c:v>8.8168518518518511</c:v>
                </c:pt>
                <c:pt idx="107">
                  <c:v>8.8647863247863672</c:v>
                </c:pt>
                <c:pt idx="108">
                  <c:v>8.9761538461538457</c:v>
                </c:pt>
                <c:pt idx="109">
                  <c:v>9.0256944444444525</c:v>
                </c:pt>
                <c:pt idx="110">
                  <c:v>9.0919423692636077</c:v>
                </c:pt>
                <c:pt idx="111">
                  <c:v>9.1552000000000007</c:v>
                </c:pt>
                <c:pt idx="112">
                  <c:v>9.3454545454545528</c:v>
                </c:pt>
                <c:pt idx="113">
                  <c:v>9.3579545454545467</c:v>
                </c:pt>
                <c:pt idx="114">
                  <c:v>9.42</c:v>
                </c:pt>
                <c:pt idx="115">
                  <c:v>9.4315789473684184</c:v>
                </c:pt>
                <c:pt idx="116">
                  <c:v>9.5</c:v>
                </c:pt>
                <c:pt idx="117">
                  <c:v>9.5</c:v>
                </c:pt>
                <c:pt idx="118">
                  <c:v>9.5963636363636358</c:v>
                </c:pt>
                <c:pt idx="119">
                  <c:v>9.7708376902521188</c:v>
                </c:pt>
                <c:pt idx="120">
                  <c:v>9.8000000000000007</c:v>
                </c:pt>
                <c:pt idx="121">
                  <c:v>9.8000000000000007</c:v>
                </c:pt>
                <c:pt idx="122">
                  <c:v>9.8000000000000007</c:v>
                </c:pt>
              </c:numCache>
            </c:numRef>
          </c:val>
        </c:ser>
        <c:axId val="58044800"/>
        <c:axId val="58046336"/>
      </c:areaChart>
      <c:catAx>
        <c:axId val="58044800"/>
        <c:scaling>
          <c:orientation val="minMax"/>
        </c:scaling>
        <c:delete val="1"/>
        <c:axPos val="b"/>
        <c:tickLblPos val="none"/>
        <c:crossAx val="58046336"/>
        <c:crosses val="autoZero"/>
        <c:auto val="1"/>
        <c:lblAlgn val="ctr"/>
        <c:lblOffset val="100"/>
      </c:catAx>
      <c:valAx>
        <c:axId val="58046336"/>
        <c:scaling>
          <c:orientation val="minMax"/>
        </c:scaling>
        <c:axPos val="l"/>
        <c:majorGridlines/>
        <c:title>
          <c:tx>
            <c:rich>
              <a:bodyPr rot="-5400000" vert="horz"/>
              <a:lstStyle/>
              <a:p>
                <a:pPr>
                  <a:defRPr sz="1400"/>
                </a:pPr>
                <a:r>
                  <a:rPr lang="en-US" sz="1400"/>
                  <a:t>$ per barrel</a:t>
                </a:r>
              </a:p>
            </c:rich>
          </c:tx>
          <c:layout/>
        </c:title>
        <c:numFmt formatCode="0" sourceLinked="0"/>
        <c:tickLblPos val="nextTo"/>
        <c:crossAx val="58044800"/>
        <c:crosses val="autoZero"/>
        <c:crossBetween val="between"/>
      </c:valAx>
    </c:plotArea>
    <c:legend>
      <c:legendPos val="r"/>
      <c:layout/>
      <c:txPr>
        <a:bodyPr/>
        <a:lstStyle/>
        <a:p>
          <a:pPr>
            <a:defRPr sz="1100"/>
          </a:pPr>
          <a:endParaRPr lang="en-US"/>
        </a:p>
      </c:txPr>
    </c:legend>
    <c:plotVisOnly val="1"/>
    <c:dispBlanksAs val="zero"/>
  </c:chart>
  <c:externalData r:id="rId1"/>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lineChart>
        <c:grouping val="standard"/>
        <c:ser>
          <c:idx val="2"/>
          <c:order val="0"/>
          <c:tx>
            <c:strRef>
              <c:f>'Carbon Price '!$D$2</c:f>
              <c:strCache>
                <c:ptCount val="1"/>
                <c:pt idx="0">
                  <c:v>EIA No Int'l Offsets, Limited Alternatives</c:v>
                </c:pt>
              </c:strCache>
            </c:strRef>
          </c:tx>
          <c:marker>
            <c:symbol val="none"/>
          </c:marker>
          <c:cat>
            <c:numRef>
              <c:f>'Carbon Price '!$A$3:$A$18</c:f>
              <c:numCache>
                <c:formatCode>General</c:formatCode>
                <c:ptCount val="1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numCache>
            </c:numRef>
          </c:cat>
          <c:val>
            <c:numRef>
              <c:f>'Carbon Price '!$D$3:$D$18</c:f>
              <c:numCache>
                <c:formatCode>0.00</c:formatCode>
                <c:ptCount val="16"/>
                <c:pt idx="0">
                  <c:v>65.295364000000006</c:v>
                </c:pt>
                <c:pt idx="1">
                  <c:v>70.127228000000002</c:v>
                </c:pt>
                <c:pt idx="2">
                  <c:v>75.316635000000005</c:v>
                </c:pt>
                <c:pt idx="3">
                  <c:v>80.890067999999999</c:v>
                </c:pt>
                <c:pt idx="4">
                  <c:v>86.875930999999142</c:v>
                </c:pt>
                <c:pt idx="5">
                  <c:v>93.304755999999998</c:v>
                </c:pt>
                <c:pt idx="6">
                  <c:v>100.209305</c:v>
                </c:pt>
                <c:pt idx="7">
                  <c:v>107.62480199999995</c:v>
                </c:pt>
                <c:pt idx="8">
                  <c:v>115.589035</c:v>
                </c:pt>
                <c:pt idx="9">
                  <c:v>124.142616</c:v>
                </c:pt>
                <c:pt idx="10">
                  <c:v>133.32916299999999</c:v>
                </c:pt>
                <c:pt idx="11">
                  <c:v>143.195526</c:v>
                </c:pt>
                <c:pt idx="12">
                  <c:v>153.79199199999999</c:v>
                </c:pt>
                <c:pt idx="13">
                  <c:v>165.17262299999999</c:v>
                </c:pt>
                <c:pt idx="14">
                  <c:v>177.3953860000012</c:v>
                </c:pt>
                <c:pt idx="15">
                  <c:v>190.52264400000001</c:v>
                </c:pt>
              </c:numCache>
            </c:numRef>
          </c:val>
        </c:ser>
        <c:ser>
          <c:idx val="3"/>
          <c:order val="1"/>
          <c:tx>
            <c:strRef>
              <c:f>'Carbon Price '!$E$2</c:f>
              <c:strCache>
                <c:ptCount val="1"/>
                <c:pt idx="0">
                  <c:v>EIA Basic</c:v>
                </c:pt>
              </c:strCache>
            </c:strRef>
          </c:tx>
          <c:marker>
            <c:symbol val="none"/>
          </c:marker>
          <c:cat>
            <c:numRef>
              <c:f>'Carbon Price '!$A$3:$A$18</c:f>
              <c:numCache>
                <c:formatCode>General</c:formatCode>
                <c:ptCount val="1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numCache>
            </c:numRef>
          </c:cat>
          <c:val>
            <c:numRef>
              <c:f>'Carbon Price '!$E$3:$E$18</c:f>
              <c:numCache>
                <c:formatCode>0.00</c:formatCode>
                <c:ptCount val="16"/>
                <c:pt idx="0">
                  <c:v>22.218363</c:v>
                </c:pt>
                <c:pt idx="1">
                  <c:v>23.862521999999828</c:v>
                </c:pt>
                <c:pt idx="2">
                  <c:v>25.628348999999989</c:v>
                </c:pt>
                <c:pt idx="3">
                  <c:v>27.524847000000001</c:v>
                </c:pt>
                <c:pt idx="4">
                  <c:v>29.561686000000002</c:v>
                </c:pt>
                <c:pt idx="5">
                  <c:v>31.749251999999988</c:v>
                </c:pt>
                <c:pt idx="6">
                  <c:v>34.098698000000013</c:v>
                </c:pt>
                <c:pt idx="7">
                  <c:v>36.621998000000012</c:v>
                </c:pt>
                <c:pt idx="8">
                  <c:v>39.332027000000004</c:v>
                </c:pt>
                <c:pt idx="9">
                  <c:v>42.242596000000013</c:v>
                </c:pt>
                <c:pt idx="10">
                  <c:v>45.368549000000002</c:v>
                </c:pt>
                <c:pt idx="11">
                  <c:v>48.725826000000012</c:v>
                </c:pt>
                <c:pt idx="12">
                  <c:v>52.331532000000003</c:v>
                </c:pt>
                <c:pt idx="13">
                  <c:v>56.204066999999995</c:v>
                </c:pt>
                <c:pt idx="14">
                  <c:v>60.363171000000001</c:v>
                </c:pt>
                <c:pt idx="15">
                  <c:v>64.830039999999983</c:v>
                </c:pt>
              </c:numCache>
            </c:numRef>
          </c:val>
        </c:ser>
        <c:ser>
          <c:idx val="0"/>
          <c:order val="2"/>
          <c:tx>
            <c:strRef>
              <c:f>'Carbon Price '!$B$2</c:f>
              <c:strCache>
                <c:ptCount val="1"/>
                <c:pt idx="0">
                  <c:v>EPA - Core IGEM</c:v>
                </c:pt>
              </c:strCache>
            </c:strRef>
          </c:tx>
          <c:marker>
            <c:symbol val="none"/>
          </c:marker>
          <c:cat>
            <c:numRef>
              <c:f>'Carbon Price '!$A$3:$A$18</c:f>
              <c:numCache>
                <c:formatCode>General</c:formatCode>
                <c:ptCount val="1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numCache>
            </c:numRef>
          </c:cat>
          <c:val>
            <c:numRef>
              <c:f>'Carbon Price '!$B$3:$B$18</c:f>
              <c:numCache>
                <c:formatCode>General</c:formatCode>
                <c:ptCount val="16"/>
                <c:pt idx="0">
                  <c:v>13</c:v>
                </c:pt>
                <c:pt idx="1">
                  <c:v>13.65</c:v>
                </c:pt>
                <c:pt idx="2">
                  <c:v>14.332500000000024</c:v>
                </c:pt>
                <c:pt idx="3">
                  <c:v>15.049125</c:v>
                </c:pt>
                <c:pt idx="4">
                  <c:v>15.801581250000076</c:v>
                </c:pt>
                <c:pt idx="5">
                  <c:v>17</c:v>
                </c:pt>
                <c:pt idx="6">
                  <c:v>17.850000000000001</c:v>
                </c:pt>
                <c:pt idx="7">
                  <c:v>18.742499999999769</c:v>
                </c:pt>
                <c:pt idx="8">
                  <c:v>19.679625000000005</c:v>
                </c:pt>
                <c:pt idx="9">
                  <c:v>20.663606249999805</c:v>
                </c:pt>
                <c:pt idx="10">
                  <c:v>21.696786562500002</c:v>
                </c:pt>
                <c:pt idx="11">
                  <c:v>22.781625890624813</c:v>
                </c:pt>
                <c:pt idx="12">
                  <c:v>23.920707185156189</c:v>
                </c:pt>
                <c:pt idx="13">
                  <c:v>25.11674254441407</c:v>
                </c:pt>
                <c:pt idx="14">
                  <c:v>26.372579671634689</c:v>
                </c:pt>
                <c:pt idx="15">
                  <c:v>27.691208655216752</c:v>
                </c:pt>
              </c:numCache>
            </c:numRef>
          </c:val>
        </c:ser>
        <c:ser>
          <c:idx val="1"/>
          <c:order val="3"/>
          <c:tx>
            <c:strRef>
              <c:f>'Carbon Price '!$C$2</c:f>
              <c:strCache>
                <c:ptCount val="1"/>
                <c:pt idx="0">
                  <c:v>EPA - Core ADAGE</c:v>
                </c:pt>
              </c:strCache>
            </c:strRef>
          </c:tx>
          <c:marker>
            <c:symbol val="none"/>
          </c:marker>
          <c:cat>
            <c:numRef>
              <c:f>'Carbon Price '!$A$3:$A$18</c:f>
              <c:numCache>
                <c:formatCode>General</c:formatCode>
                <c:ptCount val="1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numCache>
            </c:numRef>
          </c:cat>
          <c:val>
            <c:numRef>
              <c:f>'Carbon Price '!$C$3:$C$18</c:f>
              <c:numCache>
                <c:formatCode>General</c:formatCode>
                <c:ptCount val="16"/>
                <c:pt idx="0">
                  <c:v>17</c:v>
                </c:pt>
                <c:pt idx="1">
                  <c:v>17.850000000000001</c:v>
                </c:pt>
                <c:pt idx="2">
                  <c:v>18.742499999999769</c:v>
                </c:pt>
                <c:pt idx="3">
                  <c:v>19.679625000000005</c:v>
                </c:pt>
                <c:pt idx="4">
                  <c:v>20.663606249999805</c:v>
                </c:pt>
                <c:pt idx="5">
                  <c:v>22</c:v>
                </c:pt>
                <c:pt idx="6">
                  <c:v>23.1</c:v>
                </c:pt>
                <c:pt idx="7">
                  <c:v>24.255000000000003</c:v>
                </c:pt>
                <c:pt idx="8">
                  <c:v>25.467750000000002</c:v>
                </c:pt>
                <c:pt idx="9">
                  <c:v>26.741137499999986</c:v>
                </c:pt>
                <c:pt idx="10">
                  <c:v>28.078194375000006</c:v>
                </c:pt>
                <c:pt idx="11">
                  <c:v>29.482104093749747</c:v>
                </c:pt>
                <c:pt idx="12">
                  <c:v>30.956209298437489</c:v>
                </c:pt>
                <c:pt idx="13">
                  <c:v>32.504019763359345</c:v>
                </c:pt>
                <c:pt idx="14">
                  <c:v>34.129220751527349</c:v>
                </c:pt>
                <c:pt idx="15">
                  <c:v>35.83568178910329</c:v>
                </c:pt>
              </c:numCache>
            </c:numRef>
          </c:val>
        </c:ser>
        <c:marker val="1"/>
        <c:axId val="58163200"/>
        <c:axId val="58164736"/>
      </c:lineChart>
      <c:catAx>
        <c:axId val="58163200"/>
        <c:scaling>
          <c:orientation val="minMax"/>
        </c:scaling>
        <c:axPos val="b"/>
        <c:numFmt formatCode="General" sourceLinked="1"/>
        <c:tickLblPos val="nextTo"/>
        <c:txPr>
          <a:bodyPr/>
          <a:lstStyle/>
          <a:p>
            <a:pPr>
              <a:defRPr sz="1200"/>
            </a:pPr>
            <a:endParaRPr lang="en-US"/>
          </a:p>
        </c:txPr>
        <c:crossAx val="58164736"/>
        <c:crosses val="autoZero"/>
        <c:auto val="1"/>
        <c:lblAlgn val="ctr"/>
        <c:lblOffset val="100"/>
      </c:catAx>
      <c:valAx>
        <c:axId val="58164736"/>
        <c:scaling>
          <c:orientation val="minMax"/>
          <c:max val="200"/>
        </c:scaling>
        <c:axPos val="l"/>
        <c:majorGridlines/>
        <c:title>
          <c:tx>
            <c:rich>
              <a:bodyPr rot="-5400000" vert="horz"/>
              <a:lstStyle/>
              <a:p>
                <a:pPr>
                  <a:defRPr sz="1200"/>
                </a:pPr>
                <a:r>
                  <a:rPr lang="en-US" sz="1200"/>
                  <a:t>$/ton CO2</a:t>
                </a:r>
              </a:p>
            </c:rich>
          </c:tx>
        </c:title>
        <c:numFmt formatCode="General" sourceLinked="0"/>
        <c:tickLblPos val="nextTo"/>
        <c:txPr>
          <a:bodyPr/>
          <a:lstStyle/>
          <a:p>
            <a:pPr>
              <a:defRPr sz="1200"/>
            </a:pPr>
            <a:endParaRPr lang="en-US"/>
          </a:p>
        </c:txPr>
        <c:crossAx val="58163200"/>
        <c:crosses val="autoZero"/>
        <c:crossBetween val="between"/>
      </c:valAx>
    </c:plotArea>
    <c:legend>
      <c:legendPos val="r"/>
      <c:layout>
        <c:manualLayout>
          <c:xMode val="edge"/>
          <c:yMode val="edge"/>
          <c:x val="0.71068871003670675"/>
          <c:y val="0.16344936550300576"/>
          <c:w val="0.27455114236181727"/>
          <c:h val="0.71603350580605818"/>
        </c:manualLayout>
      </c:layout>
      <c:txPr>
        <a:bodyPr/>
        <a:lstStyle/>
        <a:p>
          <a:pPr>
            <a:defRPr sz="1400"/>
          </a:pPr>
          <a:endParaRPr lang="en-US"/>
        </a:p>
      </c:txPr>
    </c:legend>
    <c:plotVisOnly val="1"/>
  </c:chart>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lineChart>
        <c:grouping val="standard"/>
        <c:ser>
          <c:idx val="0"/>
          <c:order val="0"/>
          <c:tx>
            <c:strRef>
              <c:f>'Dist Exports'!$B$1</c:f>
              <c:strCache>
                <c:ptCount val="1"/>
                <c:pt idx="0">
                  <c:v>U.S. Net Imports of Distillate Fuel Oil (Thousand Barrels per Day)</c:v>
                </c:pt>
              </c:strCache>
            </c:strRef>
          </c:tx>
          <c:marker>
            <c:symbol val="none"/>
          </c:marker>
          <c:cat>
            <c:numRef>
              <c:f>'Dist Exports'!$A$2:$A$475</c:f>
              <c:numCache>
                <c:formatCode>mmm\-yyyy</c:formatCode>
                <c:ptCount val="474"/>
                <c:pt idx="0">
                  <c:v>25583</c:v>
                </c:pt>
                <c:pt idx="1">
                  <c:v>25614</c:v>
                </c:pt>
                <c:pt idx="2">
                  <c:v>25642</c:v>
                </c:pt>
                <c:pt idx="3">
                  <c:v>25673</c:v>
                </c:pt>
                <c:pt idx="4">
                  <c:v>25703</c:v>
                </c:pt>
                <c:pt idx="5">
                  <c:v>25734</c:v>
                </c:pt>
                <c:pt idx="6">
                  <c:v>25764</c:v>
                </c:pt>
                <c:pt idx="7">
                  <c:v>25795</c:v>
                </c:pt>
                <c:pt idx="8">
                  <c:v>25826</c:v>
                </c:pt>
                <c:pt idx="9">
                  <c:v>25856</c:v>
                </c:pt>
                <c:pt idx="10">
                  <c:v>25887</c:v>
                </c:pt>
                <c:pt idx="11">
                  <c:v>25917</c:v>
                </c:pt>
                <c:pt idx="12">
                  <c:v>25948</c:v>
                </c:pt>
                <c:pt idx="13">
                  <c:v>25979</c:v>
                </c:pt>
                <c:pt idx="14">
                  <c:v>26007</c:v>
                </c:pt>
                <c:pt idx="15">
                  <c:v>26038</c:v>
                </c:pt>
                <c:pt idx="16">
                  <c:v>26068</c:v>
                </c:pt>
                <c:pt idx="17">
                  <c:v>26099</c:v>
                </c:pt>
                <c:pt idx="18">
                  <c:v>26129</c:v>
                </c:pt>
                <c:pt idx="19">
                  <c:v>26160</c:v>
                </c:pt>
                <c:pt idx="20">
                  <c:v>26191</c:v>
                </c:pt>
                <c:pt idx="21">
                  <c:v>26221</c:v>
                </c:pt>
                <c:pt idx="22">
                  <c:v>26252</c:v>
                </c:pt>
                <c:pt idx="23">
                  <c:v>26282</c:v>
                </c:pt>
                <c:pt idx="24">
                  <c:v>26313</c:v>
                </c:pt>
                <c:pt idx="25">
                  <c:v>26344</c:v>
                </c:pt>
                <c:pt idx="26">
                  <c:v>26373</c:v>
                </c:pt>
                <c:pt idx="27">
                  <c:v>26404</c:v>
                </c:pt>
                <c:pt idx="28">
                  <c:v>26434</c:v>
                </c:pt>
                <c:pt idx="29">
                  <c:v>26465</c:v>
                </c:pt>
                <c:pt idx="30">
                  <c:v>26495</c:v>
                </c:pt>
                <c:pt idx="31">
                  <c:v>26526</c:v>
                </c:pt>
                <c:pt idx="32">
                  <c:v>26557</c:v>
                </c:pt>
                <c:pt idx="33">
                  <c:v>26587</c:v>
                </c:pt>
                <c:pt idx="34">
                  <c:v>26618</c:v>
                </c:pt>
                <c:pt idx="35">
                  <c:v>26648</c:v>
                </c:pt>
                <c:pt idx="36">
                  <c:v>26679</c:v>
                </c:pt>
                <c:pt idx="37">
                  <c:v>26710</c:v>
                </c:pt>
                <c:pt idx="38">
                  <c:v>26738</c:v>
                </c:pt>
                <c:pt idx="39">
                  <c:v>26769</c:v>
                </c:pt>
                <c:pt idx="40">
                  <c:v>26799</c:v>
                </c:pt>
                <c:pt idx="41">
                  <c:v>26830</c:v>
                </c:pt>
                <c:pt idx="42">
                  <c:v>26860</c:v>
                </c:pt>
                <c:pt idx="43">
                  <c:v>26891</c:v>
                </c:pt>
                <c:pt idx="44">
                  <c:v>26922</c:v>
                </c:pt>
                <c:pt idx="45">
                  <c:v>26952</c:v>
                </c:pt>
                <c:pt idx="46">
                  <c:v>26983</c:v>
                </c:pt>
                <c:pt idx="47">
                  <c:v>27013</c:v>
                </c:pt>
                <c:pt idx="48">
                  <c:v>27044</c:v>
                </c:pt>
                <c:pt idx="49">
                  <c:v>27075</c:v>
                </c:pt>
                <c:pt idx="50">
                  <c:v>27103</c:v>
                </c:pt>
                <c:pt idx="51">
                  <c:v>27134</c:v>
                </c:pt>
                <c:pt idx="52">
                  <c:v>27164</c:v>
                </c:pt>
                <c:pt idx="53">
                  <c:v>27195</c:v>
                </c:pt>
                <c:pt idx="54">
                  <c:v>27225</c:v>
                </c:pt>
                <c:pt idx="55">
                  <c:v>27256</c:v>
                </c:pt>
                <c:pt idx="56">
                  <c:v>27287</c:v>
                </c:pt>
                <c:pt idx="57">
                  <c:v>27317</c:v>
                </c:pt>
                <c:pt idx="58">
                  <c:v>27348</c:v>
                </c:pt>
                <c:pt idx="59">
                  <c:v>27378</c:v>
                </c:pt>
                <c:pt idx="60">
                  <c:v>27409</c:v>
                </c:pt>
                <c:pt idx="61">
                  <c:v>27440</c:v>
                </c:pt>
                <c:pt idx="62">
                  <c:v>27468</c:v>
                </c:pt>
                <c:pt idx="63">
                  <c:v>27499</c:v>
                </c:pt>
                <c:pt idx="64">
                  <c:v>27529</c:v>
                </c:pt>
                <c:pt idx="65">
                  <c:v>27560</c:v>
                </c:pt>
                <c:pt idx="66">
                  <c:v>27590</c:v>
                </c:pt>
                <c:pt idx="67">
                  <c:v>27621</c:v>
                </c:pt>
                <c:pt idx="68">
                  <c:v>27652</c:v>
                </c:pt>
                <c:pt idx="69">
                  <c:v>27682</c:v>
                </c:pt>
                <c:pt idx="70">
                  <c:v>27713</c:v>
                </c:pt>
                <c:pt idx="71">
                  <c:v>27743</c:v>
                </c:pt>
                <c:pt idx="72">
                  <c:v>27774</c:v>
                </c:pt>
                <c:pt idx="73">
                  <c:v>27805</c:v>
                </c:pt>
                <c:pt idx="74">
                  <c:v>27834</c:v>
                </c:pt>
                <c:pt idx="75">
                  <c:v>27865</c:v>
                </c:pt>
                <c:pt idx="76">
                  <c:v>27895</c:v>
                </c:pt>
                <c:pt idx="77">
                  <c:v>27926</c:v>
                </c:pt>
                <c:pt idx="78">
                  <c:v>27956</c:v>
                </c:pt>
                <c:pt idx="79">
                  <c:v>27987</c:v>
                </c:pt>
                <c:pt idx="80">
                  <c:v>28018</c:v>
                </c:pt>
                <c:pt idx="81">
                  <c:v>28048</c:v>
                </c:pt>
                <c:pt idx="82">
                  <c:v>28079</c:v>
                </c:pt>
                <c:pt idx="83">
                  <c:v>28109</c:v>
                </c:pt>
                <c:pt idx="84">
                  <c:v>28140</c:v>
                </c:pt>
                <c:pt idx="85">
                  <c:v>28171</c:v>
                </c:pt>
                <c:pt idx="86">
                  <c:v>28199</c:v>
                </c:pt>
                <c:pt idx="87">
                  <c:v>28230</c:v>
                </c:pt>
                <c:pt idx="88">
                  <c:v>28260</c:v>
                </c:pt>
                <c:pt idx="89">
                  <c:v>28291</c:v>
                </c:pt>
                <c:pt idx="90">
                  <c:v>28321</c:v>
                </c:pt>
                <c:pt idx="91">
                  <c:v>28352</c:v>
                </c:pt>
                <c:pt idx="92">
                  <c:v>28383</c:v>
                </c:pt>
                <c:pt idx="93">
                  <c:v>28413</c:v>
                </c:pt>
                <c:pt idx="94">
                  <c:v>28444</c:v>
                </c:pt>
                <c:pt idx="95">
                  <c:v>28474</c:v>
                </c:pt>
                <c:pt idx="96">
                  <c:v>28505</c:v>
                </c:pt>
                <c:pt idx="97">
                  <c:v>28536</c:v>
                </c:pt>
                <c:pt idx="98">
                  <c:v>28564</c:v>
                </c:pt>
                <c:pt idx="99">
                  <c:v>28595</c:v>
                </c:pt>
                <c:pt idx="100">
                  <c:v>28625</c:v>
                </c:pt>
                <c:pt idx="101">
                  <c:v>28656</c:v>
                </c:pt>
                <c:pt idx="102">
                  <c:v>28686</c:v>
                </c:pt>
                <c:pt idx="103">
                  <c:v>28717</c:v>
                </c:pt>
                <c:pt idx="104">
                  <c:v>28748</c:v>
                </c:pt>
                <c:pt idx="105">
                  <c:v>28778</c:v>
                </c:pt>
                <c:pt idx="106">
                  <c:v>28809</c:v>
                </c:pt>
                <c:pt idx="107">
                  <c:v>28839</c:v>
                </c:pt>
                <c:pt idx="108">
                  <c:v>28870</c:v>
                </c:pt>
                <c:pt idx="109">
                  <c:v>28901</c:v>
                </c:pt>
                <c:pt idx="110">
                  <c:v>28929</c:v>
                </c:pt>
                <c:pt idx="111">
                  <c:v>28960</c:v>
                </c:pt>
                <c:pt idx="112">
                  <c:v>28990</c:v>
                </c:pt>
                <c:pt idx="113">
                  <c:v>29021</c:v>
                </c:pt>
                <c:pt idx="114">
                  <c:v>29051</c:v>
                </c:pt>
                <c:pt idx="115">
                  <c:v>29082</c:v>
                </c:pt>
                <c:pt idx="116">
                  <c:v>29113</c:v>
                </c:pt>
                <c:pt idx="117">
                  <c:v>29143</c:v>
                </c:pt>
                <c:pt idx="118">
                  <c:v>29174</c:v>
                </c:pt>
                <c:pt idx="119">
                  <c:v>29204</c:v>
                </c:pt>
                <c:pt idx="120">
                  <c:v>29235</c:v>
                </c:pt>
                <c:pt idx="121">
                  <c:v>29266</c:v>
                </c:pt>
                <c:pt idx="122">
                  <c:v>29295</c:v>
                </c:pt>
                <c:pt idx="123">
                  <c:v>29326</c:v>
                </c:pt>
                <c:pt idx="124">
                  <c:v>29356</c:v>
                </c:pt>
                <c:pt idx="125">
                  <c:v>29387</c:v>
                </c:pt>
                <c:pt idx="126">
                  <c:v>29417</c:v>
                </c:pt>
                <c:pt idx="127">
                  <c:v>29448</c:v>
                </c:pt>
                <c:pt idx="128">
                  <c:v>29479</c:v>
                </c:pt>
                <c:pt idx="129">
                  <c:v>29509</c:v>
                </c:pt>
                <c:pt idx="130">
                  <c:v>29540</c:v>
                </c:pt>
                <c:pt idx="131">
                  <c:v>29570</c:v>
                </c:pt>
                <c:pt idx="132">
                  <c:v>29601</c:v>
                </c:pt>
                <c:pt idx="133">
                  <c:v>29632</c:v>
                </c:pt>
                <c:pt idx="134">
                  <c:v>29660</c:v>
                </c:pt>
                <c:pt idx="135">
                  <c:v>29691</c:v>
                </c:pt>
                <c:pt idx="136">
                  <c:v>29721</c:v>
                </c:pt>
                <c:pt idx="137">
                  <c:v>29752</c:v>
                </c:pt>
                <c:pt idx="138">
                  <c:v>29782</c:v>
                </c:pt>
                <c:pt idx="139">
                  <c:v>29813</c:v>
                </c:pt>
                <c:pt idx="140">
                  <c:v>29844</c:v>
                </c:pt>
                <c:pt idx="141">
                  <c:v>29874</c:v>
                </c:pt>
                <c:pt idx="142">
                  <c:v>29905</c:v>
                </c:pt>
                <c:pt idx="143">
                  <c:v>29935</c:v>
                </c:pt>
                <c:pt idx="144">
                  <c:v>29966</c:v>
                </c:pt>
                <c:pt idx="145">
                  <c:v>29997</c:v>
                </c:pt>
                <c:pt idx="146">
                  <c:v>30025</c:v>
                </c:pt>
                <c:pt idx="147">
                  <c:v>30056</c:v>
                </c:pt>
                <c:pt idx="148">
                  <c:v>30086</c:v>
                </c:pt>
                <c:pt idx="149">
                  <c:v>30117</c:v>
                </c:pt>
                <c:pt idx="150">
                  <c:v>30147</c:v>
                </c:pt>
                <c:pt idx="151">
                  <c:v>30178</c:v>
                </c:pt>
                <c:pt idx="152">
                  <c:v>30209</c:v>
                </c:pt>
                <c:pt idx="153">
                  <c:v>30239</c:v>
                </c:pt>
                <c:pt idx="154">
                  <c:v>30270</c:v>
                </c:pt>
                <c:pt idx="155">
                  <c:v>30300</c:v>
                </c:pt>
                <c:pt idx="156">
                  <c:v>30331</c:v>
                </c:pt>
                <c:pt idx="157">
                  <c:v>30362</c:v>
                </c:pt>
                <c:pt idx="158">
                  <c:v>30390</c:v>
                </c:pt>
                <c:pt idx="159">
                  <c:v>30421</c:v>
                </c:pt>
                <c:pt idx="160">
                  <c:v>30451</c:v>
                </c:pt>
                <c:pt idx="161">
                  <c:v>30482</c:v>
                </c:pt>
                <c:pt idx="162">
                  <c:v>30512</c:v>
                </c:pt>
                <c:pt idx="163">
                  <c:v>30543</c:v>
                </c:pt>
                <c:pt idx="164">
                  <c:v>30574</c:v>
                </c:pt>
                <c:pt idx="165">
                  <c:v>30604</c:v>
                </c:pt>
                <c:pt idx="166">
                  <c:v>30635</c:v>
                </c:pt>
                <c:pt idx="167">
                  <c:v>30665</c:v>
                </c:pt>
                <c:pt idx="168">
                  <c:v>30696</c:v>
                </c:pt>
                <c:pt idx="169">
                  <c:v>30727</c:v>
                </c:pt>
                <c:pt idx="170">
                  <c:v>30756</c:v>
                </c:pt>
                <c:pt idx="171">
                  <c:v>30787</c:v>
                </c:pt>
                <c:pt idx="172">
                  <c:v>30817</c:v>
                </c:pt>
                <c:pt idx="173">
                  <c:v>30848</c:v>
                </c:pt>
                <c:pt idx="174">
                  <c:v>30878</c:v>
                </c:pt>
                <c:pt idx="175">
                  <c:v>30909</c:v>
                </c:pt>
                <c:pt idx="176">
                  <c:v>30940</c:v>
                </c:pt>
                <c:pt idx="177">
                  <c:v>30970</c:v>
                </c:pt>
                <c:pt idx="178">
                  <c:v>31001</c:v>
                </c:pt>
                <c:pt idx="179">
                  <c:v>31031</c:v>
                </c:pt>
                <c:pt idx="180">
                  <c:v>31062</c:v>
                </c:pt>
                <c:pt idx="181">
                  <c:v>31093</c:v>
                </c:pt>
                <c:pt idx="182">
                  <c:v>31121</c:v>
                </c:pt>
                <c:pt idx="183">
                  <c:v>31152</c:v>
                </c:pt>
                <c:pt idx="184">
                  <c:v>31182</c:v>
                </c:pt>
                <c:pt idx="185">
                  <c:v>31213</c:v>
                </c:pt>
                <c:pt idx="186">
                  <c:v>31243</c:v>
                </c:pt>
                <c:pt idx="187">
                  <c:v>31274</c:v>
                </c:pt>
                <c:pt idx="188">
                  <c:v>31305</c:v>
                </c:pt>
                <c:pt idx="189">
                  <c:v>31335</c:v>
                </c:pt>
                <c:pt idx="190">
                  <c:v>31366</c:v>
                </c:pt>
                <c:pt idx="191">
                  <c:v>31396</c:v>
                </c:pt>
                <c:pt idx="192">
                  <c:v>31427</c:v>
                </c:pt>
                <c:pt idx="193">
                  <c:v>31458</c:v>
                </c:pt>
                <c:pt idx="194">
                  <c:v>31486</c:v>
                </c:pt>
                <c:pt idx="195">
                  <c:v>31517</c:v>
                </c:pt>
                <c:pt idx="196">
                  <c:v>31547</c:v>
                </c:pt>
                <c:pt idx="197">
                  <c:v>31578</c:v>
                </c:pt>
                <c:pt idx="198">
                  <c:v>31608</c:v>
                </c:pt>
                <c:pt idx="199">
                  <c:v>31639</c:v>
                </c:pt>
                <c:pt idx="200">
                  <c:v>31670</c:v>
                </c:pt>
                <c:pt idx="201">
                  <c:v>31700</c:v>
                </c:pt>
                <c:pt idx="202">
                  <c:v>31731</c:v>
                </c:pt>
                <c:pt idx="203">
                  <c:v>31761</c:v>
                </c:pt>
                <c:pt idx="204">
                  <c:v>31792</c:v>
                </c:pt>
                <c:pt idx="205">
                  <c:v>31823</c:v>
                </c:pt>
                <c:pt idx="206">
                  <c:v>31851</c:v>
                </c:pt>
                <c:pt idx="207">
                  <c:v>31882</c:v>
                </c:pt>
                <c:pt idx="208">
                  <c:v>31912</c:v>
                </c:pt>
                <c:pt idx="209">
                  <c:v>31943</c:v>
                </c:pt>
                <c:pt idx="210">
                  <c:v>31973</c:v>
                </c:pt>
                <c:pt idx="211">
                  <c:v>32004</c:v>
                </c:pt>
                <c:pt idx="212">
                  <c:v>32035</c:v>
                </c:pt>
                <c:pt idx="213">
                  <c:v>32065</c:v>
                </c:pt>
                <c:pt idx="214">
                  <c:v>32096</c:v>
                </c:pt>
                <c:pt idx="215">
                  <c:v>32126</c:v>
                </c:pt>
                <c:pt idx="216">
                  <c:v>32157</c:v>
                </c:pt>
                <c:pt idx="217">
                  <c:v>32188</c:v>
                </c:pt>
                <c:pt idx="218">
                  <c:v>32217</c:v>
                </c:pt>
                <c:pt idx="219">
                  <c:v>32248</c:v>
                </c:pt>
                <c:pt idx="220">
                  <c:v>32278</c:v>
                </c:pt>
                <c:pt idx="221">
                  <c:v>32309</c:v>
                </c:pt>
                <c:pt idx="222">
                  <c:v>32339</c:v>
                </c:pt>
                <c:pt idx="223">
                  <c:v>32370</c:v>
                </c:pt>
                <c:pt idx="224">
                  <c:v>32401</c:v>
                </c:pt>
                <c:pt idx="225">
                  <c:v>32431</c:v>
                </c:pt>
                <c:pt idx="226">
                  <c:v>32462</c:v>
                </c:pt>
                <c:pt idx="227">
                  <c:v>32492</c:v>
                </c:pt>
                <c:pt idx="228">
                  <c:v>32523</c:v>
                </c:pt>
                <c:pt idx="229">
                  <c:v>32554</c:v>
                </c:pt>
                <c:pt idx="230">
                  <c:v>32582</c:v>
                </c:pt>
                <c:pt idx="231">
                  <c:v>32613</c:v>
                </c:pt>
                <c:pt idx="232">
                  <c:v>32643</c:v>
                </c:pt>
                <c:pt idx="233">
                  <c:v>32674</c:v>
                </c:pt>
                <c:pt idx="234">
                  <c:v>32704</c:v>
                </c:pt>
                <c:pt idx="235">
                  <c:v>32735</c:v>
                </c:pt>
                <c:pt idx="236">
                  <c:v>32766</c:v>
                </c:pt>
                <c:pt idx="237">
                  <c:v>32796</c:v>
                </c:pt>
                <c:pt idx="238">
                  <c:v>32827</c:v>
                </c:pt>
                <c:pt idx="239">
                  <c:v>32857</c:v>
                </c:pt>
                <c:pt idx="240">
                  <c:v>32888</c:v>
                </c:pt>
                <c:pt idx="241">
                  <c:v>32919</c:v>
                </c:pt>
                <c:pt idx="242">
                  <c:v>32947</c:v>
                </c:pt>
                <c:pt idx="243">
                  <c:v>32978</c:v>
                </c:pt>
                <c:pt idx="244">
                  <c:v>33008</c:v>
                </c:pt>
                <c:pt idx="245">
                  <c:v>33039</c:v>
                </c:pt>
                <c:pt idx="246">
                  <c:v>33069</c:v>
                </c:pt>
                <c:pt idx="247">
                  <c:v>33100</c:v>
                </c:pt>
                <c:pt idx="248">
                  <c:v>33131</c:v>
                </c:pt>
                <c:pt idx="249">
                  <c:v>33161</c:v>
                </c:pt>
                <c:pt idx="250">
                  <c:v>33192</c:v>
                </c:pt>
                <c:pt idx="251">
                  <c:v>33222</c:v>
                </c:pt>
                <c:pt idx="252">
                  <c:v>33253</c:v>
                </c:pt>
                <c:pt idx="253">
                  <c:v>33284</c:v>
                </c:pt>
                <c:pt idx="254">
                  <c:v>33312</c:v>
                </c:pt>
                <c:pt idx="255">
                  <c:v>33343</c:v>
                </c:pt>
                <c:pt idx="256">
                  <c:v>33373</c:v>
                </c:pt>
                <c:pt idx="257">
                  <c:v>33404</c:v>
                </c:pt>
                <c:pt idx="258">
                  <c:v>33434</c:v>
                </c:pt>
                <c:pt idx="259">
                  <c:v>33465</c:v>
                </c:pt>
                <c:pt idx="260">
                  <c:v>33496</c:v>
                </c:pt>
                <c:pt idx="261">
                  <c:v>33526</c:v>
                </c:pt>
                <c:pt idx="262">
                  <c:v>33557</c:v>
                </c:pt>
                <c:pt idx="263">
                  <c:v>33587</c:v>
                </c:pt>
                <c:pt idx="264">
                  <c:v>33618</c:v>
                </c:pt>
                <c:pt idx="265">
                  <c:v>33649</c:v>
                </c:pt>
                <c:pt idx="266">
                  <c:v>33678</c:v>
                </c:pt>
                <c:pt idx="267">
                  <c:v>33709</c:v>
                </c:pt>
                <c:pt idx="268">
                  <c:v>33739</c:v>
                </c:pt>
                <c:pt idx="269">
                  <c:v>33770</c:v>
                </c:pt>
                <c:pt idx="270">
                  <c:v>33800</c:v>
                </c:pt>
                <c:pt idx="271">
                  <c:v>33831</c:v>
                </c:pt>
                <c:pt idx="272">
                  <c:v>33862</c:v>
                </c:pt>
                <c:pt idx="273">
                  <c:v>33892</c:v>
                </c:pt>
                <c:pt idx="274">
                  <c:v>33923</c:v>
                </c:pt>
                <c:pt idx="275">
                  <c:v>33953</c:v>
                </c:pt>
                <c:pt idx="276">
                  <c:v>33984</c:v>
                </c:pt>
                <c:pt idx="277">
                  <c:v>34015</c:v>
                </c:pt>
                <c:pt idx="278">
                  <c:v>34043</c:v>
                </c:pt>
                <c:pt idx="279">
                  <c:v>34074</c:v>
                </c:pt>
                <c:pt idx="280">
                  <c:v>34104</c:v>
                </c:pt>
                <c:pt idx="281">
                  <c:v>34135</c:v>
                </c:pt>
                <c:pt idx="282">
                  <c:v>34165</c:v>
                </c:pt>
                <c:pt idx="283">
                  <c:v>34196</c:v>
                </c:pt>
                <c:pt idx="284">
                  <c:v>34227</c:v>
                </c:pt>
                <c:pt idx="285">
                  <c:v>34257</c:v>
                </c:pt>
                <c:pt idx="286">
                  <c:v>34288</c:v>
                </c:pt>
                <c:pt idx="287">
                  <c:v>34318</c:v>
                </c:pt>
                <c:pt idx="288">
                  <c:v>34349</c:v>
                </c:pt>
                <c:pt idx="289">
                  <c:v>34380</c:v>
                </c:pt>
                <c:pt idx="290">
                  <c:v>34408</c:v>
                </c:pt>
                <c:pt idx="291">
                  <c:v>34439</c:v>
                </c:pt>
                <c:pt idx="292">
                  <c:v>34469</c:v>
                </c:pt>
                <c:pt idx="293">
                  <c:v>34500</c:v>
                </c:pt>
                <c:pt idx="294">
                  <c:v>34530</c:v>
                </c:pt>
                <c:pt idx="295">
                  <c:v>34561</c:v>
                </c:pt>
                <c:pt idx="296">
                  <c:v>34592</c:v>
                </c:pt>
                <c:pt idx="297">
                  <c:v>34622</c:v>
                </c:pt>
                <c:pt idx="298">
                  <c:v>34653</c:v>
                </c:pt>
                <c:pt idx="299">
                  <c:v>34683</c:v>
                </c:pt>
                <c:pt idx="300">
                  <c:v>34714</c:v>
                </c:pt>
                <c:pt idx="301">
                  <c:v>34745</c:v>
                </c:pt>
                <c:pt idx="302">
                  <c:v>34773</c:v>
                </c:pt>
                <c:pt idx="303">
                  <c:v>34804</c:v>
                </c:pt>
                <c:pt idx="304">
                  <c:v>34834</c:v>
                </c:pt>
                <c:pt idx="305">
                  <c:v>34865</c:v>
                </c:pt>
                <c:pt idx="306">
                  <c:v>34895</c:v>
                </c:pt>
                <c:pt idx="307">
                  <c:v>34926</c:v>
                </c:pt>
                <c:pt idx="308">
                  <c:v>34957</c:v>
                </c:pt>
                <c:pt idx="309">
                  <c:v>34987</c:v>
                </c:pt>
                <c:pt idx="310">
                  <c:v>35018</c:v>
                </c:pt>
                <c:pt idx="311">
                  <c:v>35048</c:v>
                </c:pt>
                <c:pt idx="312">
                  <c:v>35079</c:v>
                </c:pt>
                <c:pt idx="313">
                  <c:v>35110</c:v>
                </c:pt>
                <c:pt idx="314">
                  <c:v>35139</c:v>
                </c:pt>
                <c:pt idx="315">
                  <c:v>35170</c:v>
                </c:pt>
                <c:pt idx="316">
                  <c:v>35200</c:v>
                </c:pt>
                <c:pt idx="317">
                  <c:v>35231</c:v>
                </c:pt>
                <c:pt idx="318">
                  <c:v>35261</c:v>
                </c:pt>
                <c:pt idx="319">
                  <c:v>35292</c:v>
                </c:pt>
                <c:pt idx="320">
                  <c:v>35323</c:v>
                </c:pt>
                <c:pt idx="321">
                  <c:v>35353</c:v>
                </c:pt>
                <c:pt idx="322">
                  <c:v>35384</c:v>
                </c:pt>
                <c:pt idx="323">
                  <c:v>35414</c:v>
                </c:pt>
                <c:pt idx="324">
                  <c:v>35445</c:v>
                </c:pt>
                <c:pt idx="325">
                  <c:v>35476</c:v>
                </c:pt>
                <c:pt idx="326">
                  <c:v>35504</c:v>
                </c:pt>
                <c:pt idx="327">
                  <c:v>35535</c:v>
                </c:pt>
                <c:pt idx="328">
                  <c:v>35565</c:v>
                </c:pt>
                <c:pt idx="329">
                  <c:v>35596</c:v>
                </c:pt>
                <c:pt idx="330">
                  <c:v>35626</c:v>
                </c:pt>
                <c:pt idx="331">
                  <c:v>35657</c:v>
                </c:pt>
                <c:pt idx="332">
                  <c:v>35688</c:v>
                </c:pt>
                <c:pt idx="333">
                  <c:v>35718</c:v>
                </c:pt>
                <c:pt idx="334">
                  <c:v>35749</c:v>
                </c:pt>
                <c:pt idx="335">
                  <c:v>35779</c:v>
                </c:pt>
                <c:pt idx="336">
                  <c:v>35810</c:v>
                </c:pt>
                <c:pt idx="337">
                  <c:v>35841</c:v>
                </c:pt>
                <c:pt idx="338">
                  <c:v>35869</c:v>
                </c:pt>
                <c:pt idx="339">
                  <c:v>35900</c:v>
                </c:pt>
                <c:pt idx="340">
                  <c:v>35930</c:v>
                </c:pt>
                <c:pt idx="341">
                  <c:v>35961</c:v>
                </c:pt>
                <c:pt idx="342">
                  <c:v>35991</c:v>
                </c:pt>
                <c:pt idx="343">
                  <c:v>36022</c:v>
                </c:pt>
                <c:pt idx="344">
                  <c:v>36053</c:v>
                </c:pt>
                <c:pt idx="345">
                  <c:v>36083</c:v>
                </c:pt>
                <c:pt idx="346">
                  <c:v>36114</c:v>
                </c:pt>
                <c:pt idx="347">
                  <c:v>36144</c:v>
                </c:pt>
                <c:pt idx="348">
                  <c:v>36175</c:v>
                </c:pt>
                <c:pt idx="349">
                  <c:v>36206</c:v>
                </c:pt>
                <c:pt idx="350">
                  <c:v>36234</c:v>
                </c:pt>
                <c:pt idx="351">
                  <c:v>36265</c:v>
                </c:pt>
                <c:pt idx="352">
                  <c:v>36295</c:v>
                </c:pt>
                <c:pt idx="353">
                  <c:v>36326</c:v>
                </c:pt>
                <c:pt idx="354">
                  <c:v>36356</c:v>
                </c:pt>
                <c:pt idx="355">
                  <c:v>36387</c:v>
                </c:pt>
                <c:pt idx="356">
                  <c:v>36418</c:v>
                </c:pt>
                <c:pt idx="357">
                  <c:v>36448</c:v>
                </c:pt>
                <c:pt idx="358">
                  <c:v>36479</c:v>
                </c:pt>
                <c:pt idx="359">
                  <c:v>36509</c:v>
                </c:pt>
                <c:pt idx="360">
                  <c:v>36540</c:v>
                </c:pt>
                <c:pt idx="361">
                  <c:v>36571</c:v>
                </c:pt>
                <c:pt idx="362">
                  <c:v>36600</c:v>
                </c:pt>
                <c:pt idx="363">
                  <c:v>36631</c:v>
                </c:pt>
                <c:pt idx="364">
                  <c:v>36661</c:v>
                </c:pt>
                <c:pt idx="365">
                  <c:v>36692</c:v>
                </c:pt>
                <c:pt idx="366">
                  <c:v>36722</c:v>
                </c:pt>
                <c:pt idx="367">
                  <c:v>36753</c:v>
                </c:pt>
                <c:pt idx="368">
                  <c:v>36784</c:v>
                </c:pt>
                <c:pt idx="369">
                  <c:v>36814</c:v>
                </c:pt>
                <c:pt idx="370">
                  <c:v>36845</c:v>
                </c:pt>
                <c:pt idx="371">
                  <c:v>36875</c:v>
                </c:pt>
                <c:pt idx="372">
                  <c:v>36906</c:v>
                </c:pt>
                <c:pt idx="373">
                  <c:v>36937</c:v>
                </c:pt>
                <c:pt idx="374">
                  <c:v>36965</c:v>
                </c:pt>
                <c:pt idx="375">
                  <c:v>36996</c:v>
                </c:pt>
                <c:pt idx="376">
                  <c:v>37026</c:v>
                </c:pt>
                <c:pt idx="377">
                  <c:v>37057</c:v>
                </c:pt>
                <c:pt idx="378">
                  <c:v>37087</c:v>
                </c:pt>
                <c:pt idx="379">
                  <c:v>37118</c:v>
                </c:pt>
                <c:pt idx="380">
                  <c:v>37149</c:v>
                </c:pt>
                <c:pt idx="381">
                  <c:v>37179</c:v>
                </c:pt>
                <c:pt idx="382">
                  <c:v>37210</c:v>
                </c:pt>
                <c:pt idx="383">
                  <c:v>37240</c:v>
                </c:pt>
                <c:pt idx="384">
                  <c:v>37271</c:v>
                </c:pt>
                <c:pt idx="385">
                  <c:v>37302</c:v>
                </c:pt>
                <c:pt idx="386">
                  <c:v>37330</c:v>
                </c:pt>
                <c:pt idx="387">
                  <c:v>37361</c:v>
                </c:pt>
                <c:pt idx="388">
                  <c:v>37391</c:v>
                </c:pt>
                <c:pt idx="389">
                  <c:v>37422</c:v>
                </c:pt>
                <c:pt idx="390">
                  <c:v>37452</c:v>
                </c:pt>
                <c:pt idx="391">
                  <c:v>37483</c:v>
                </c:pt>
                <c:pt idx="392">
                  <c:v>37514</c:v>
                </c:pt>
                <c:pt idx="393">
                  <c:v>37544</c:v>
                </c:pt>
                <c:pt idx="394">
                  <c:v>37575</c:v>
                </c:pt>
                <c:pt idx="395">
                  <c:v>37605</c:v>
                </c:pt>
                <c:pt idx="396">
                  <c:v>37636</c:v>
                </c:pt>
                <c:pt idx="397">
                  <c:v>37667</c:v>
                </c:pt>
                <c:pt idx="398">
                  <c:v>37695</c:v>
                </c:pt>
                <c:pt idx="399">
                  <c:v>37726</c:v>
                </c:pt>
                <c:pt idx="400">
                  <c:v>37756</c:v>
                </c:pt>
                <c:pt idx="401">
                  <c:v>37787</c:v>
                </c:pt>
                <c:pt idx="402">
                  <c:v>37817</c:v>
                </c:pt>
                <c:pt idx="403">
                  <c:v>37848</c:v>
                </c:pt>
                <c:pt idx="404">
                  <c:v>37879</c:v>
                </c:pt>
                <c:pt idx="405">
                  <c:v>37909</c:v>
                </c:pt>
                <c:pt idx="406">
                  <c:v>37940</c:v>
                </c:pt>
                <c:pt idx="407">
                  <c:v>37970</c:v>
                </c:pt>
                <c:pt idx="408">
                  <c:v>38001</c:v>
                </c:pt>
                <c:pt idx="409">
                  <c:v>38032</c:v>
                </c:pt>
                <c:pt idx="410">
                  <c:v>38061</c:v>
                </c:pt>
                <c:pt idx="411">
                  <c:v>38092</c:v>
                </c:pt>
                <c:pt idx="412">
                  <c:v>38122</c:v>
                </c:pt>
                <c:pt idx="413">
                  <c:v>38153</c:v>
                </c:pt>
                <c:pt idx="414">
                  <c:v>38183</c:v>
                </c:pt>
                <c:pt idx="415">
                  <c:v>38214</c:v>
                </c:pt>
                <c:pt idx="416">
                  <c:v>38245</c:v>
                </c:pt>
                <c:pt idx="417">
                  <c:v>38275</c:v>
                </c:pt>
                <c:pt idx="418">
                  <c:v>38306</c:v>
                </c:pt>
                <c:pt idx="419">
                  <c:v>38336</c:v>
                </c:pt>
                <c:pt idx="420">
                  <c:v>38367</c:v>
                </c:pt>
                <c:pt idx="421">
                  <c:v>38398</c:v>
                </c:pt>
                <c:pt idx="422">
                  <c:v>38426</c:v>
                </c:pt>
                <c:pt idx="423">
                  <c:v>38457</c:v>
                </c:pt>
                <c:pt idx="424">
                  <c:v>38487</c:v>
                </c:pt>
                <c:pt idx="425">
                  <c:v>38518</c:v>
                </c:pt>
                <c:pt idx="426">
                  <c:v>38548</c:v>
                </c:pt>
                <c:pt idx="427">
                  <c:v>38579</c:v>
                </c:pt>
                <c:pt idx="428">
                  <c:v>38610</c:v>
                </c:pt>
                <c:pt idx="429">
                  <c:v>38640</c:v>
                </c:pt>
                <c:pt idx="430">
                  <c:v>38671</c:v>
                </c:pt>
                <c:pt idx="431">
                  <c:v>38701</c:v>
                </c:pt>
                <c:pt idx="432">
                  <c:v>38732</c:v>
                </c:pt>
                <c:pt idx="433">
                  <c:v>38763</c:v>
                </c:pt>
                <c:pt idx="434">
                  <c:v>38791</c:v>
                </c:pt>
                <c:pt idx="435">
                  <c:v>38822</c:v>
                </c:pt>
                <c:pt idx="436">
                  <c:v>38852</c:v>
                </c:pt>
                <c:pt idx="437">
                  <c:v>38883</c:v>
                </c:pt>
                <c:pt idx="438">
                  <c:v>38913</c:v>
                </c:pt>
                <c:pt idx="439">
                  <c:v>38944</c:v>
                </c:pt>
                <c:pt idx="440">
                  <c:v>38975</c:v>
                </c:pt>
                <c:pt idx="441">
                  <c:v>39005</c:v>
                </c:pt>
                <c:pt idx="442">
                  <c:v>39036</c:v>
                </c:pt>
                <c:pt idx="443">
                  <c:v>39066</c:v>
                </c:pt>
                <c:pt idx="444">
                  <c:v>39097</c:v>
                </c:pt>
                <c:pt idx="445">
                  <c:v>39128</c:v>
                </c:pt>
                <c:pt idx="446">
                  <c:v>39156</c:v>
                </c:pt>
                <c:pt idx="447">
                  <c:v>39187</c:v>
                </c:pt>
                <c:pt idx="448">
                  <c:v>39217</c:v>
                </c:pt>
                <c:pt idx="449">
                  <c:v>39248</c:v>
                </c:pt>
                <c:pt idx="450">
                  <c:v>39278</c:v>
                </c:pt>
                <c:pt idx="451">
                  <c:v>39309</c:v>
                </c:pt>
                <c:pt idx="452">
                  <c:v>39340</c:v>
                </c:pt>
                <c:pt idx="453">
                  <c:v>39370</c:v>
                </c:pt>
                <c:pt idx="454">
                  <c:v>39401</c:v>
                </c:pt>
                <c:pt idx="455">
                  <c:v>39431</c:v>
                </c:pt>
                <c:pt idx="456">
                  <c:v>39462</c:v>
                </c:pt>
                <c:pt idx="457">
                  <c:v>39493</c:v>
                </c:pt>
                <c:pt idx="458">
                  <c:v>39522</c:v>
                </c:pt>
                <c:pt idx="459">
                  <c:v>39553</c:v>
                </c:pt>
                <c:pt idx="460">
                  <c:v>39583</c:v>
                </c:pt>
                <c:pt idx="461">
                  <c:v>39614</c:v>
                </c:pt>
                <c:pt idx="462">
                  <c:v>39644</c:v>
                </c:pt>
                <c:pt idx="463">
                  <c:v>39675</c:v>
                </c:pt>
                <c:pt idx="464">
                  <c:v>39706</c:v>
                </c:pt>
                <c:pt idx="465">
                  <c:v>39736</c:v>
                </c:pt>
                <c:pt idx="466">
                  <c:v>39767</c:v>
                </c:pt>
                <c:pt idx="467">
                  <c:v>39797</c:v>
                </c:pt>
                <c:pt idx="468">
                  <c:v>39828</c:v>
                </c:pt>
                <c:pt idx="469">
                  <c:v>39859</c:v>
                </c:pt>
                <c:pt idx="470">
                  <c:v>39887</c:v>
                </c:pt>
                <c:pt idx="471">
                  <c:v>39918</c:v>
                </c:pt>
                <c:pt idx="472">
                  <c:v>39948</c:v>
                </c:pt>
                <c:pt idx="473">
                  <c:v>39979</c:v>
                </c:pt>
              </c:numCache>
            </c:numRef>
          </c:cat>
          <c:val>
            <c:numRef>
              <c:f>'Dist Exports'!$B$2:$B$475</c:f>
              <c:numCache>
                <c:formatCode>General</c:formatCode>
                <c:ptCount val="474"/>
                <c:pt idx="0">
                  <c:v>215</c:v>
                </c:pt>
                <c:pt idx="1">
                  <c:v>201</c:v>
                </c:pt>
                <c:pt idx="2">
                  <c:v>243</c:v>
                </c:pt>
                <c:pt idx="3">
                  <c:v>147</c:v>
                </c:pt>
                <c:pt idx="4">
                  <c:v>106</c:v>
                </c:pt>
                <c:pt idx="5">
                  <c:v>62</c:v>
                </c:pt>
                <c:pt idx="6">
                  <c:v>86</c:v>
                </c:pt>
                <c:pt idx="7">
                  <c:v>88</c:v>
                </c:pt>
                <c:pt idx="8">
                  <c:v>90</c:v>
                </c:pt>
                <c:pt idx="9">
                  <c:v>125</c:v>
                </c:pt>
                <c:pt idx="10">
                  <c:v>166</c:v>
                </c:pt>
                <c:pt idx="11">
                  <c:v>213</c:v>
                </c:pt>
                <c:pt idx="12">
                  <c:v>200</c:v>
                </c:pt>
                <c:pt idx="13">
                  <c:v>177</c:v>
                </c:pt>
                <c:pt idx="14">
                  <c:v>168</c:v>
                </c:pt>
                <c:pt idx="15">
                  <c:v>102</c:v>
                </c:pt>
                <c:pt idx="16">
                  <c:v>85</c:v>
                </c:pt>
                <c:pt idx="17">
                  <c:v>103</c:v>
                </c:pt>
                <c:pt idx="18">
                  <c:v>97</c:v>
                </c:pt>
                <c:pt idx="19">
                  <c:v>83</c:v>
                </c:pt>
                <c:pt idx="20">
                  <c:v>96</c:v>
                </c:pt>
                <c:pt idx="21">
                  <c:v>114</c:v>
                </c:pt>
                <c:pt idx="22">
                  <c:v>164</c:v>
                </c:pt>
                <c:pt idx="23">
                  <c:v>352</c:v>
                </c:pt>
                <c:pt idx="24">
                  <c:v>194</c:v>
                </c:pt>
                <c:pt idx="25">
                  <c:v>200</c:v>
                </c:pt>
                <c:pt idx="26">
                  <c:v>254</c:v>
                </c:pt>
                <c:pt idx="27">
                  <c:v>181</c:v>
                </c:pt>
                <c:pt idx="28">
                  <c:v>130</c:v>
                </c:pt>
                <c:pt idx="29">
                  <c:v>93</c:v>
                </c:pt>
                <c:pt idx="30">
                  <c:v>95</c:v>
                </c:pt>
                <c:pt idx="31">
                  <c:v>92</c:v>
                </c:pt>
                <c:pt idx="32">
                  <c:v>95</c:v>
                </c:pt>
                <c:pt idx="33">
                  <c:v>203</c:v>
                </c:pt>
                <c:pt idx="34">
                  <c:v>226</c:v>
                </c:pt>
                <c:pt idx="35">
                  <c:v>375</c:v>
                </c:pt>
                <c:pt idx="36">
                  <c:v>353</c:v>
                </c:pt>
                <c:pt idx="37">
                  <c:v>729</c:v>
                </c:pt>
                <c:pt idx="38">
                  <c:v>600</c:v>
                </c:pt>
                <c:pt idx="39">
                  <c:v>234</c:v>
                </c:pt>
                <c:pt idx="40">
                  <c:v>266</c:v>
                </c:pt>
                <c:pt idx="41">
                  <c:v>214</c:v>
                </c:pt>
                <c:pt idx="42">
                  <c:v>315</c:v>
                </c:pt>
                <c:pt idx="43">
                  <c:v>279</c:v>
                </c:pt>
                <c:pt idx="44">
                  <c:v>288</c:v>
                </c:pt>
                <c:pt idx="45">
                  <c:v>428</c:v>
                </c:pt>
                <c:pt idx="46">
                  <c:v>489</c:v>
                </c:pt>
                <c:pt idx="47">
                  <c:v>429</c:v>
                </c:pt>
                <c:pt idx="48">
                  <c:v>460</c:v>
                </c:pt>
                <c:pt idx="49">
                  <c:v>302</c:v>
                </c:pt>
                <c:pt idx="50">
                  <c:v>280</c:v>
                </c:pt>
                <c:pt idx="51">
                  <c:v>219</c:v>
                </c:pt>
                <c:pt idx="52">
                  <c:v>267</c:v>
                </c:pt>
                <c:pt idx="53">
                  <c:v>219</c:v>
                </c:pt>
                <c:pt idx="54">
                  <c:v>218</c:v>
                </c:pt>
                <c:pt idx="55">
                  <c:v>124</c:v>
                </c:pt>
                <c:pt idx="56">
                  <c:v>151</c:v>
                </c:pt>
                <c:pt idx="57">
                  <c:v>237</c:v>
                </c:pt>
                <c:pt idx="58">
                  <c:v>452</c:v>
                </c:pt>
                <c:pt idx="59">
                  <c:v>511</c:v>
                </c:pt>
                <c:pt idx="60">
                  <c:v>334</c:v>
                </c:pt>
                <c:pt idx="61">
                  <c:v>300</c:v>
                </c:pt>
                <c:pt idx="62">
                  <c:v>255</c:v>
                </c:pt>
                <c:pt idx="63">
                  <c:v>108</c:v>
                </c:pt>
                <c:pt idx="64">
                  <c:v>136</c:v>
                </c:pt>
                <c:pt idx="65">
                  <c:v>67</c:v>
                </c:pt>
                <c:pt idx="66">
                  <c:v>103</c:v>
                </c:pt>
                <c:pt idx="67">
                  <c:v>90</c:v>
                </c:pt>
                <c:pt idx="68">
                  <c:v>129</c:v>
                </c:pt>
                <c:pt idx="69">
                  <c:v>104</c:v>
                </c:pt>
                <c:pt idx="70">
                  <c:v>96</c:v>
                </c:pt>
                <c:pt idx="71">
                  <c:v>137</c:v>
                </c:pt>
                <c:pt idx="72">
                  <c:v>163</c:v>
                </c:pt>
                <c:pt idx="73">
                  <c:v>217</c:v>
                </c:pt>
                <c:pt idx="74">
                  <c:v>152</c:v>
                </c:pt>
                <c:pt idx="75">
                  <c:v>95</c:v>
                </c:pt>
                <c:pt idx="76">
                  <c:v>96</c:v>
                </c:pt>
                <c:pt idx="77">
                  <c:v>150</c:v>
                </c:pt>
                <c:pt idx="78">
                  <c:v>126</c:v>
                </c:pt>
                <c:pt idx="79">
                  <c:v>127</c:v>
                </c:pt>
                <c:pt idx="80">
                  <c:v>148</c:v>
                </c:pt>
                <c:pt idx="81">
                  <c:v>143</c:v>
                </c:pt>
                <c:pt idx="82">
                  <c:v>133</c:v>
                </c:pt>
                <c:pt idx="83">
                  <c:v>194</c:v>
                </c:pt>
                <c:pt idx="84">
                  <c:v>346</c:v>
                </c:pt>
                <c:pt idx="85">
                  <c:v>663</c:v>
                </c:pt>
                <c:pt idx="86">
                  <c:v>546</c:v>
                </c:pt>
                <c:pt idx="87">
                  <c:v>151</c:v>
                </c:pt>
                <c:pt idx="88">
                  <c:v>98</c:v>
                </c:pt>
                <c:pt idx="89">
                  <c:v>134</c:v>
                </c:pt>
                <c:pt idx="90">
                  <c:v>191</c:v>
                </c:pt>
                <c:pt idx="91">
                  <c:v>161</c:v>
                </c:pt>
                <c:pt idx="92">
                  <c:v>168</c:v>
                </c:pt>
                <c:pt idx="93">
                  <c:v>144</c:v>
                </c:pt>
                <c:pt idx="94">
                  <c:v>186</c:v>
                </c:pt>
                <c:pt idx="95">
                  <c:v>225</c:v>
                </c:pt>
                <c:pt idx="96">
                  <c:v>195</c:v>
                </c:pt>
                <c:pt idx="97">
                  <c:v>197</c:v>
                </c:pt>
                <c:pt idx="98">
                  <c:v>193</c:v>
                </c:pt>
                <c:pt idx="99">
                  <c:v>94</c:v>
                </c:pt>
                <c:pt idx="100">
                  <c:v>125</c:v>
                </c:pt>
                <c:pt idx="101">
                  <c:v>146</c:v>
                </c:pt>
                <c:pt idx="102">
                  <c:v>145</c:v>
                </c:pt>
                <c:pt idx="103">
                  <c:v>139</c:v>
                </c:pt>
                <c:pt idx="104">
                  <c:v>161</c:v>
                </c:pt>
                <c:pt idx="105">
                  <c:v>176</c:v>
                </c:pt>
                <c:pt idx="106">
                  <c:v>220</c:v>
                </c:pt>
                <c:pt idx="107">
                  <c:v>252</c:v>
                </c:pt>
                <c:pt idx="108">
                  <c:v>225</c:v>
                </c:pt>
                <c:pt idx="109">
                  <c:v>189</c:v>
                </c:pt>
                <c:pt idx="110">
                  <c:v>175</c:v>
                </c:pt>
                <c:pt idx="111">
                  <c:v>148</c:v>
                </c:pt>
                <c:pt idx="112">
                  <c:v>185</c:v>
                </c:pt>
                <c:pt idx="113">
                  <c:v>164</c:v>
                </c:pt>
                <c:pt idx="114">
                  <c:v>218</c:v>
                </c:pt>
                <c:pt idx="115">
                  <c:v>217</c:v>
                </c:pt>
                <c:pt idx="116">
                  <c:v>124</c:v>
                </c:pt>
                <c:pt idx="117">
                  <c:v>210</c:v>
                </c:pt>
                <c:pt idx="118">
                  <c:v>193</c:v>
                </c:pt>
                <c:pt idx="119">
                  <c:v>229</c:v>
                </c:pt>
                <c:pt idx="120">
                  <c:v>172</c:v>
                </c:pt>
                <c:pt idx="121">
                  <c:v>229</c:v>
                </c:pt>
                <c:pt idx="122">
                  <c:v>175</c:v>
                </c:pt>
                <c:pt idx="123">
                  <c:v>152</c:v>
                </c:pt>
                <c:pt idx="124">
                  <c:v>125</c:v>
                </c:pt>
                <c:pt idx="125">
                  <c:v>108</c:v>
                </c:pt>
                <c:pt idx="126">
                  <c:v>115</c:v>
                </c:pt>
                <c:pt idx="127">
                  <c:v>77</c:v>
                </c:pt>
                <c:pt idx="128">
                  <c:v>101</c:v>
                </c:pt>
                <c:pt idx="129">
                  <c:v>114</c:v>
                </c:pt>
                <c:pt idx="130">
                  <c:v>133</c:v>
                </c:pt>
                <c:pt idx="131">
                  <c:v>166</c:v>
                </c:pt>
                <c:pt idx="132">
                  <c:v>273</c:v>
                </c:pt>
                <c:pt idx="133">
                  <c:v>308</c:v>
                </c:pt>
                <c:pt idx="134">
                  <c:v>147</c:v>
                </c:pt>
                <c:pt idx="135">
                  <c:v>113</c:v>
                </c:pt>
                <c:pt idx="136">
                  <c:v>179</c:v>
                </c:pt>
                <c:pt idx="137">
                  <c:v>224</c:v>
                </c:pt>
                <c:pt idx="138">
                  <c:v>176</c:v>
                </c:pt>
                <c:pt idx="139">
                  <c:v>174</c:v>
                </c:pt>
                <c:pt idx="140">
                  <c:v>128</c:v>
                </c:pt>
                <c:pt idx="141">
                  <c:v>113</c:v>
                </c:pt>
                <c:pt idx="142">
                  <c:v>118</c:v>
                </c:pt>
                <c:pt idx="143">
                  <c:v>69</c:v>
                </c:pt>
                <c:pt idx="144">
                  <c:v>7</c:v>
                </c:pt>
                <c:pt idx="145">
                  <c:v>42</c:v>
                </c:pt>
                <c:pt idx="146">
                  <c:v>-36</c:v>
                </c:pt>
                <c:pt idx="147">
                  <c:v>-5</c:v>
                </c:pt>
                <c:pt idx="148">
                  <c:v>-1</c:v>
                </c:pt>
                <c:pt idx="149">
                  <c:v>47</c:v>
                </c:pt>
                <c:pt idx="150">
                  <c:v>101</c:v>
                </c:pt>
                <c:pt idx="151">
                  <c:v>39</c:v>
                </c:pt>
                <c:pt idx="152">
                  <c:v>-78</c:v>
                </c:pt>
                <c:pt idx="153">
                  <c:v>25</c:v>
                </c:pt>
                <c:pt idx="154">
                  <c:v>121</c:v>
                </c:pt>
                <c:pt idx="155">
                  <c:v>-34</c:v>
                </c:pt>
                <c:pt idx="156">
                  <c:v>-105</c:v>
                </c:pt>
                <c:pt idx="157">
                  <c:v>-46</c:v>
                </c:pt>
                <c:pt idx="158">
                  <c:v>-17</c:v>
                </c:pt>
                <c:pt idx="159">
                  <c:v>26</c:v>
                </c:pt>
                <c:pt idx="160">
                  <c:v>96</c:v>
                </c:pt>
                <c:pt idx="161">
                  <c:v>139</c:v>
                </c:pt>
                <c:pt idx="162">
                  <c:v>212</c:v>
                </c:pt>
                <c:pt idx="163">
                  <c:v>259</c:v>
                </c:pt>
                <c:pt idx="164">
                  <c:v>222</c:v>
                </c:pt>
                <c:pt idx="165">
                  <c:v>205</c:v>
                </c:pt>
                <c:pt idx="166">
                  <c:v>149</c:v>
                </c:pt>
                <c:pt idx="167">
                  <c:v>167</c:v>
                </c:pt>
                <c:pt idx="168">
                  <c:v>258</c:v>
                </c:pt>
                <c:pt idx="169">
                  <c:v>413</c:v>
                </c:pt>
                <c:pt idx="170">
                  <c:v>49</c:v>
                </c:pt>
                <c:pt idx="171">
                  <c:v>188</c:v>
                </c:pt>
                <c:pt idx="172">
                  <c:v>204</c:v>
                </c:pt>
                <c:pt idx="173">
                  <c:v>203</c:v>
                </c:pt>
                <c:pt idx="174">
                  <c:v>158</c:v>
                </c:pt>
                <c:pt idx="175">
                  <c:v>185</c:v>
                </c:pt>
                <c:pt idx="176">
                  <c:v>269</c:v>
                </c:pt>
                <c:pt idx="177">
                  <c:v>373</c:v>
                </c:pt>
                <c:pt idx="178">
                  <c:v>292</c:v>
                </c:pt>
                <c:pt idx="179">
                  <c:v>70</c:v>
                </c:pt>
                <c:pt idx="180">
                  <c:v>231</c:v>
                </c:pt>
                <c:pt idx="181">
                  <c:v>79</c:v>
                </c:pt>
                <c:pt idx="182">
                  <c:v>112</c:v>
                </c:pt>
                <c:pt idx="183">
                  <c:v>226</c:v>
                </c:pt>
                <c:pt idx="184">
                  <c:v>166</c:v>
                </c:pt>
                <c:pt idx="185">
                  <c:v>122</c:v>
                </c:pt>
                <c:pt idx="186">
                  <c:v>-16</c:v>
                </c:pt>
                <c:pt idx="187">
                  <c:v>-18</c:v>
                </c:pt>
                <c:pt idx="188">
                  <c:v>102</c:v>
                </c:pt>
                <c:pt idx="189">
                  <c:v>194</c:v>
                </c:pt>
                <c:pt idx="190">
                  <c:v>188</c:v>
                </c:pt>
                <c:pt idx="191">
                  <c:v>206</c:v>
                </c:pt>
                <c:pt idx="192">
                  <c:v>199</c:v>
                </c:pt>
                <c:pt idx="193">
                  <c:v>-7</c:v>
                </c:pt>
                <c:pt idx="194">
                  <c:v>87</c:v>
                </c:pt>
                <c:pt idx="195">
                  <c:v>19</c:v>
                </c:pt>
                <c:pt idx="196">
                  <c:v>-1</c:v>
                </c:pt>
                <c:pt idx="197">
                  <c:v>116</c:v>
                </c:pt>
                <c:pt idx="198">
                  <c:v>237</c:v>
                </c:pt>
                <c:pt idx="199">
                  <c:v>306</c:v>
                </c:pt>
                <c:pt idx="200">
                  <c:v>164</c:v>
                </c:pt>
                <c:pt idx="201">
                  <c:v>169</c:v>
                </c:pt>
                <c:pt idx="202">
                  <c:v>182</c:v>
                </c:pt>
                <c:pt idx="203">
                  <c:v>283</c:v>
                </c:pt>
                <c:pt idx="204">
                  <c:v>107</c:v>
                </c:pt>
                <c:pt idx="205">
                  <c:v>160</c:v>
                </c:pt>
                <c:pt idx="206">
                  <c:v>230</c:v>
                </c:pt>
                <c:pt idx="207">
                  <c:v>139</c:v>
                </c:pt>
                <c:pt idx="208">
                  <c:v>151</c:v>
                </c:pt>
                <c:pt idx="209">
                  <c:v>204</c:v>
                </c:pt>
                <c:pt idx="210">
                  <c:v>342</c:v>
                </c:pt>
                <c:pt idx="211">
                  <c:v>175</c:v>
                </c:pt>
                <c:pt idx="212">
                  <c:v>157</c:v>
                </c:pt>
                <c:pt idx="213">
                  <c:v>184</c:v>
                </c:pt>
                <c:pt idx="214">
                  <c:v>131</c:v>
                </c:pt>
                <c:pt idx="215">
                  <c:v>285</c:v>
                </c:pt>
                <c:pt idx="216">
                  <c:v>342</c:v>
                </c:pt>
                <c:pt idx="217">
                  <c:v>276</c:v>
                </c:pt>
                <c:pt idx="218">
                  <c:v>172</c:v>
                </c:pt>
                <c:pt idx="219">
                  <c:v>168</c:v>
                </c:pt>
                <c:pt idx="220">
                  <c:v>179</c:v>
                </c:pt>
                <c:pt idx="221">
                  <c:v>146</c:v>
                </c:pt>
                <c:pt idx="222">
                  <c:v>164</c:v>
                </c:pt>
                <c:pt idx="223">
                  <c:v>209</c:v>
                </c:pt>
                <c:pt idx="224">
                  <c:v>235</c:v>
                </c:pt>
                <c:pt idx="225">
                  <c:v>288</c:v>
                </c:pt>
                <c:pt idx="226">
                  <c:v>293</c:v>
                </c:pt>
                <c:pt idx="227">
                  <c:v>322</c:v>
                </c:pt>
                <c:pt idx="228">
                  <c:v>236</c:v>
                </c:pt>
                <c:pt idx="229">
                  <c:v>167</c:v>
                </c:pt>
                <c:pt idx="230">
                  <c:v>363</c:v>
                </c:pt>
                <c:pt idx="231">
                  <c:v>246</c:v>
                </c:pt>
                <c:pt idx="232">
                  <c:v>239</c:v>
                </c:pt>
                <c:pt idx="233">
                  <c:v>193</c:v>
                </c:pt>
                <c:pt idx="234">
                  <c:v>246</c:v>
                </c:pt>
                <c:pt idx="235">
                  <c:v>100</c:v>
                </c:pt>
                <c:pt idx="236">
                  <c:v>168</c:v>
                </c:pt>
                <c:pt idx="237">
                  <c:v>171</c:v>
                </c:pt>
                <c:pt idx="238">
                  <c:v>184</c:v>
                </c:pt>
                <c:pt idx="239">
                  <c:v>194</c:v>
                </c:pt>
                <c:pt idx="240">
                  <c:v>443</c:v>
                </c:pt>
                <c:pt idx="241">
                  <c:v>292</c:v>
                </c:pt>
                <c:pt idx="242">
                  <c:v>205</c:v>
                </c:pt>
                <c:pt idx="243">
                  <c:v>249</c:v>
                </c:pt>
                <c:pt idx="244">
                  <c:v>135</c:v>
                </c:pt>
                <c:pt idx="245">
                  <c:v>173</c:v>
                </c:pt>
                <c:pt idx="246">
                  <c:v>206</c:v>
                </c:pt>
                <c:pt idx="247">
                  <c:v>242</c:v>
                </c:pt>
                <c:pt idx="248">
                  <c:v>104</c:v>
                </c:pt>
                <c:pt idx="249">
                  <c:v>40</c:v>
                </c:pt>
                <c:pt idx="250">
                  <c:v>50</c:v>
                </c:pt>
                <c:pt idx="251">
                  <c:v>-108</c:v>
                </c:pt>
                <c:pt idx="252">
                  <c:v>-140</c:v>
                </c:pt>
                <c:pt idx="253">
                  <c:v>-253</c:v>
                </c:pt>
                <c:pt idx="254">
                  <c:v>8</c:v>
                </c:pt>
                <c:pt idx="255">
                  <c:v>177</c:v>
                </c:pt>
                <c:pt idx="256">
                  <c:v>-32</c:v>
                </c:pt>
                <c:pt idx="257">
                  <c:v>59</c:v>
                </c:pt>
                <c:pt idx="258">
                  <c:v>6</c:v>
                </c:pt>
                <c:pt idx="259">
                  <c:v>24</c:v>
                </c:pt>
                <c:pt idx="260">
                  <c:v>101</c:v>
                </c:pt>
                <c:pt idx="261">
                  <c:v>-52</c:v>
                </c:pt>
                <c:pt idx="262">
                  <c:v>24</c:v>
                </c:pt>
                <c:pt idx="263">
                  <c:v>-50</c:v>
                </c:pt>
                <c:pt idx="264">
                  <c:v>-129</c:v>
                </c:pt>
                <c:pt idx="265">
                  <c:v>-61</c:v>
                </c:pt>
                <c:pt idx="266">
                  <c:v>100</c:v>
                </c:pt>
                <c:pt idx="267">
                  <c:v>-76</c:v>
                </c:pt>
                <c:pt idx="268">
                  <c:v>-42</c:v>
                </c:pt>
                <c:pt idx="269">
                  <c:v>-47</c:v>
                </c:pt>
                <c:pt idx="270">
                  <c:v>-29</c:v>
                </c:pt>
                <c:pt idx="271">
                  <c:v>102</c:v>
                </c:pt>
                <c:pt idx="272">
                  <c:v>92</c:v>
                </c:pt>
                <c:pt idx="273">
                  <c:v>95</c:v>
                </c:pt>
                <c:pt idx="274">
                  <c:v>6</c:v>
                </c:pt>
                <c:pt idx="275">
                  <c:v>-46</c:v>
                </c:pt>
                <c:pt idx="276">
                  <c:v>-104</c:v>
                </c:pt>
                <c:pt idx="277">
                  <c:v>-77</c:v>
                </c:pt>
                <c:pt idx="278">
                  <c:v>81</c:v>
                </c:pt>
                <c:pt idx="279">
                  <c:v>-32</c:v>
                </c:pt>
                <c:pt idx="280">
                  <c:v>-202</c:v>
                </c:pt>
                <c:pt idx="281">
                  <c:v>11</c:v>
                </c:pt>
                <c:pt idx="282">
                  <c:v>-166</c:v>
                </c:pt>
                <c:pt idx="283">
                  <c:v>-37</c:v>
                </c:pt>
                <c:pt idx="284">
                  <c:v>-130</c:v>
                </c:pt>
                <c:pt idx="285">
                  <c:v>5</c:v>
                </c:pt>
                <c:pt idx="286">
                  <c:v>-129</c:v>
                </c:pt>
                <c:pt idx="287">
                  <c:v>-293</c:v>
                </c:pt>
                <c:pt idx="288">
                  <c:v>-171</c:v>
                </c:pt>
                <c:pt idx="289">
                  <c:v>42</c:v>
                </c:pt>
                <c:pt idx="290">
                  <c:v>98</c:v>
                </c:pt>
                <c:pt idx="291">
                  <c:v>-27</c:v>
                </c:pt>
                <c:pt idx="292">
                  <c:v>-87</c:v>
                </c:pt>
                <c:pt idx="293">
                  <c:v>14</c:v>
                </c:pt>
                <c:pt idx="294">
                  <c:v>-56</c:v>
                </c:pt>
                <c:pt idx="295">
                  <c:v>18</c:v>
                </c:pt>
                <c:pt idx="296">
                  <c:v>53</c:v>
                </c:pt>
                <c:pt idx="297">
                  <c:v>-97</c:v>
                </c:pt>
                <c:pt idx="298">
                  <c:v>-45</c:v>
                </c:pt>
                <c:pt idx="299">
                  <c:v>-97</c:v>
                </c:pt>
                <c:pt idx="300">
                  <c:v>172</c:v>
                </c:pt>
                <c:pt idx="301">
                  <c:v>76</c:v>
                </c:pt>
                <c:pt idx="302">
                  <c:v>-29</c:v>
                </c:pt>
                <c:pt idx="303">
                  <c:v>-47</c:v>
                </c:pt>
                <c:pt idx="304">
                  <c:v>-93</c:v>
                </c:pt>
                <c:pt idx="305">
                  <c:v>39</c:v>
                </c:pt>
                <c:pt idx="306">
                  <c:v>9</c:v>
                </c:pt>
                <c:pt idx="307">
                  <c:v>87</c:v>
                </c:pt>
                <c:pt idx="308">
                  <c:v>26</c:v>
                </c:pt>
                <c:pt idx="309">
                  <c:v>-76</c:v>
                </c:pt>
                <c:pt idx="310">
                  <c:v>26</c:v>
                </c:pt>
                <c:pt idx="311">
                  <c:v>-63</c:v>
                </c:pt>
                <c:pt idx="312">
                  <c:v>51</c:v>
                </c:pt>
                <c:pt idx="313">
                  <c:v>24</c:v>
                </c:pt>
                <c:pt idx="314">
                  <c:v>117</c:v>
                </c:pt>
                <c:pt idx="315">
                  <c:v>91</c:v>
                </c:pt>
                <c:pt idx="316">
                  <c:v>55</c:v>
                </c:pt>
                <c:pt idx="317">
                  <c:v>104</c:v>
                </c:pt>
                <c:pt idx="318">
                  <c:v>60</c:v>
                </c:pt>
                <c:pt idx="319">
                  <c:v>13</c:v>
                </c:pt>
                <c:pt idx="320">
                  <c:v>-63</c:v>
                </c:pt>
                <c:pt idx="321">
                  <c:v>-54</c:v>
                </c:pt>
                <c:pt idx="322">
                  <c:v>34</c:v>
                </c:pt>
                <c:pt idx="323">
                  <c:v>47</c:v>
                </c:pt>
                <c:pt idx="324">
                  <c:v>159</c:v>
                </c:pt>
                <c:pt idx="325">
                  <c:v>140</c:v>
                </c:pt>
                <c:pt idx="326">
                  <c:v>125</c:v>
                </c:pt>
                <c:pt idx="327">
                  <c:v>90</c:v>
                </c:pt>
                <c:pt idx="328">
                  <c:v>67</c:v>
                </c:pt>
                <c:pt idx="329">
                  <c:v>45</c:v>
                </c:pt>
                <c:pt idx="330">
                  <c:v>71</c:v>
                </c:pt>
                <c:pt idx="331">
                  <c:v>17</c:v>
                </c:pt>
                <c:pt idx="332">
                  <c:v>50</c:v>
                </c:pt>
                <c:pt idx="333">
                  <c:v>81</c:v>
                </c:pt>
                <c:pt idx="334">
                  <c:v>26</c:v>
                </c:pt>
                <c:pt idx="335">
                  <c:v>40</c:v>
                </c:pt>
                <c:pt idx="336">
                  <c:v>62</c:v>
                </c:pt>
                <c:pt idx="337">
                  <c:v>134</c:v>
                </c:pt>
                <c:pt idx="338">
                  <c:v>108</c:v>
                </c:pt>
                <c:pt idx="339">
                  <c:v>23</c:v>
                </c:pt>
                <c:pt idx="340">
                  <c:v>64</c:v>
                </c:pt>
                <c:pt idx="341">
                  <c:v>54</c:v>
                </c:pt>
                <c:pt idx="342">
                  <c:v>68</c:v>
                </c:pt>
                <c:pt idx="343">
                  <c:v>32</c:v>
                </c:pt>
                <c:pt idx="344">
                  <c:v>96</c:v>
                </c:pt>
                <c:pt idx="345">
                  <c:v>163</c:v>
                </c:pt>
                <c:pt idx="346">
                  <c:v>125</c:v>
                </c:pt>
                <c:pt idx="347">
                  <c:v>100</c:v>
                </c:pt>
                <c:pt idx="348">
                  <c:v>186</c:v>
                </c:pt>
                <c:pt idx="349">
                  <c:v>206</c:v>
                </c:pt>
                <c:pt idx="350">
                  <c:v>90</c:v>
                </c:pt>
                <c:pt idx="351">
                  <c:v>21</c:v>
                </c:pt>
                <c:pt idx="352">
                  <c:v>75</c:v>
                </c:pt>
                <c:pt idx="353">
                  <c:v>59</c:v>
                </c:pt>
                <c:pt idx="354">
                  <c:v>111</c:v>
                </c:pt>
                <c:pt idx="355">
                  <c:v>143</c:v>
                </c:pt>
                <c:pt idx="356">
                  <c:v>88</c:v>
                </c:pt>
                <c:pt idx="357">
                  <c:v>24</c:v>
                </c:pt>
                <c:pt idx="358">
                  <c:v>95</c:v>
                </c:pt>
                <c:pt idx="359">
                  <c:v>-24</c:v>
                </c:pt>
                <c:pt idx="360">
                  <c:v>85</c:v>
                </c:pt>
                <c:pt idx="361">
                  <c:v>398</c:v>
                </c:pt>
                <c:pt idx="362">
                  <c:v>49</c:v>
                </c:pt>
                <c:pt idx="363">
                  <c:v>57</c:v>
                </c:pt>
                <c:pt idx="364">
                  <c:v>189</c:v>
                </c:pt>
                <c:pt idx="365">
                  <c:v>109</c:v>
                </c:pt>
                <c:pt idx="366">
                  <c:v>67</c:v>
                </c:pt>
                <c:pt idx="367">
                  <c:v>-19</c:v>
                </c:pt>
                <c:pt idx="368">
                  <c:v>89</c:v>
                </c:pt>
                <c:pt idx="369">
                  <c:v>4</c:v>
                </c:pt>
                <c:pt idx="370">
                  <c:v>141</c:v>
                </c:pt>
                <c:pt idx="371">
                  <c:v>312</c:v>
                </c:pt>
                <c:pt idx="372">
                  <c:v>722</c:v>
                </c:pt>
                <c:pt idx="373">
                  <c:v>558</c:v>
                </c:pt>
                <c:pt idx="374">
                  <c:v>273</c:v>
                </c:pt>
                <c:pt idx="375">
                  <c:v>182</c:v>
                </c:pt>
                <c:pt idx="376">
                  <c:v>165</c:v>
                </c:pt>
                <c:pt idx="377">
                  <c:v>182</c:v>
                </c:pt>
                <c:pt idx="378">
                  <c:v>97</c:v>
                </c:pt>
                <c:pt idx="379">
                  <c:v>72</c:v>
                </c:pt>
                <c:pt idx="380">
                  <c:v>165</c:v>
                </c:pt>
                <c:pt idx="381">
                  <c:v>154</c:v>
                </c:pt>
                <c:pt idx="382">
                  <c:v>112</c:v>
                </c:pt>
                <c:pt idx="383">
                  <c:v>40</c:v>
                </c:pt>
                <c:pt idx="384">
                  <c:v>189</c:v>
                </c:pt>
                <c:pt idx="385">
                  <c:v>-31</c:v>
                </c:pt>
                <c:pt idx="386">
                  <c:v>167</c:v>
                </c:pt>
                <c:pt idx="387">
                  <c:v>151</c:v>
                </c:pt>
                <c:pt idx="388">
                  <c:v>120</c:v>
                </c:pt>
                <c:pt idx="389">
                  <c:v>111</c:v>
                </c:pt>
                <c:pt idx="390">
                  <c:v>144</c:v>
                </c:pt>
                <c:pt idx="391">
                  <c:v>86</c:v>
                </c:pt>
                <c:pt idx="392">
                  <c:v>69</c:v>
                </c:pt>
                <c:pt idx="393">
                  <c:v>253</c:v>
                </c:pt>
                <c:pt idx="394">
                  <c:v>260</c:v>
                </c:pt>
                <c:pt idx="395">
                  <c:v>325</c:v>
                </c:pt>
                <c:pt idx="396">
                  <c:v>205</c:v>
                </c:pt>
                <c:pt idx="397">
                  <c:v>371</c:v>
                </c:pt>
                <c:pt idx="398">
                  <c:v>299</c:v>
                </c:pt>
                <c:pt idx="399">
                  <c:v>107</c:v>
                </c:pt>
                <c:pt idx="400">
                  <c:v>125</c:v>
                </c:pt>
                <c:pt idx="401">
                  <c:v>237</c:v>
                </c:pt>
                <c:pt idx="402">
                  <c:v>196</c:v>
                </c:pt>
                <c:pt idx="403">
                  <c:v>295</c:v>
                </c:pt>
                <c:pt idx="404">
                  <c:v>310</c:v>
                </c:pt>
                <c:pt idx="405">
                  <c:v>219</c:v>
                </c:pt>
                <c:pt idx="406">
                  <c:v>160</c:v>
                </c:pt>
                <c:pt idx="407">
                  <c:v>205</c:v>
                </c:pt>
                <c:pt idx="408">
                  <c:v>298</c:v>
                </c:pt>
                <c:pt idx="409">
                  <c:v>421</c:v>
                </c:pt>
                <c:pt idx="410">
                  <c:v>350</c:v>
                </c:pt>
                <c:pt idx="411">
                  <c:v>175</c:v>
                </c:pt>
                <c:pt idx="412">
                  <c:v>175</c:v>
                </c:pt>
                <c:pt idx="413">
                  <c:v>160</c:v>
                </c:pt>
                <c:pt idx="414">
                  <c:v>170</c:v>
                </c:pt>
                <c:pt idx="415">
                  <c:v>193</c:v>
                </c:pt>
                <c:pt idx="416">
                  <c:v>184</c:v>
                </c:pt>
                <c:pt idx="417">
                  <c:v>142</c:v>
                </c:pt>
                <c:pt idx="418">
                  <c:v>217</c:v>
                </c:pt>
                <c:pt idx="419">
                  <c:v>115</c:v>
                </c:pt>
                <c:pt idx="420">
                  <c:v>304</c:v>
                </c:pt>
                <c:pt idx="421">
                  <c:v>242</c:v>
                </c:pt>
                <c:pt idx="422">
                  <c:v>92</c:v>
                </c:pt>
                <c:pt idx="423">
                  <c:v>72</c:v>
                </c:pt>
                <c:pt idx="424">
                  <c:v>83</c:v>
                </c:pt>
                <c:pt idx="425">
                  <c:v>9</c:v>
                </c:pt>
                <c:pt idx="426">
                  <c:v>54</c:v>
                </c:pt>
                <c:pt idx="427">
                  <c:v>99</c:v>
                </c:pt>
                <c:pt idx="428">
                  <c:v>168</c:v>
                </c:pt>
                <c:pt idx="429">
                  <c:v>398</c:v>
                </c:pt>
                <c:pt idx="430">
                  <c:v>394</c:v>
                </c:pt>
                <c:pt idx="431">
                  <c:v>371</c:v>
                </c:pt>
                <c:pt idx="432">
                  <c:v>429</c:v>
                </c:pt>
                <c:pt idx="433">
                  <c:v>232</c:v>
                </c:pt>
                <c:pt idx="434">
                  <c:v>172</c:v>
                </c:pt>
                <c:pt idx="435">
                  <c:v>97</c:v>
                </c:pt>
                <c:pt idx="436">
                  <c:v>208</c:v>
                </c:pt>
                <c:pt idx="437">
                  <c:v>110</c:v>
                </c:pt>
                <c:pt idx="438">
                  <c:v>130</c:v>
                </c:pt>
                <c:pt idx="439">
                  <c:v>173</c:v>
                </c:pt>
                <c:pt idx="440">
                  <c:v>-18</c:v>
                </c:pt>
                <c:pt idx="441">
                  <c:v>16</c:v>
                </c:pt>
                <c:pt idx="442">
                  <c:v>36</c:v>
                </c:pt>
                <c:pt idx="443">
                  <c:v>206</c:v>
                </c:pt>
                <c:pt idx="444">
                  <c:v>99</c:v>
                </c:pt>
                <c:pt idx="445">
                  <c:v>131</c:v>
                </c:pt>
                <c:pt idx="446">
                  <c:v>205</c:v>
                </c:pt>
                <c:pt idx="447">
                  <c:v>155</c:v>
                </c:pt>
                <c:pt idx="448">
                  <c:v>47</c:v>
                </c:pt>
                <c:pt idx="449">
                  <c:v>22</c:v>
                </c:pt>
                <c:pt idx="450">
                  <c:v>90</c:v>
                </c:pt>
                <c:pt idx="451">
                  <c:v>39</c:v>
                </c:pt>
                <c:pt idx="452">
                  <c:v>-9</c:v>
                </c:pt>
                <c:pt idx="453">
                  <c:v>11</c:v>
                </c:pt>
                <c:pt idx="454">
                  <c:v>-192</c:v>
                </c:pt>
                <c:pt idx="455">
                  <c:v>-161</c:v>
                </c:pt>
                <c:pt idx="456">
                  <c:v>-34</c:v>
                </c:pt>
                <c:pt idx="457">
                  <c:v>-158</c:v>
                </c:pt>
                <c:pt idx="458">
                  <c:v>-110</c:v>
                </c:pt>
                <c:pt idx="459">
                  <c:v>-206</c:v>
                </c:pt>
                <c:pt idx="460">
                  <c:v>-306</c:v>
                </c:pt>
                <c:pt idx="461">
                  <c:v>-566</c:v>
                </c:pt>
                <c:pt idx="462">
                  <c:v>-538</c:v>
                </c:pt>
                <c:pt idx="463">
                  <c:v>-740</c:v>
                </c:pt>
                <c:pt idx="464">
                  <c:v>-118</c:v>
                </c:pt>
                <c:pt idx="465">
                  <c:v>-256</c:v>
                </c:pt>
                <c:pt idx="466">
                  <c:v>-341</c:v>
                </c:pt>
                <c:pt idx="467">
                  <c:v>-401</c:v>
                </c:pt>
                <c:pt idx="468">
                  <c:v>-279</c:v>
                </c:pt>
                <c:pt idx="469">
                  <c:v>-211</c:v>
                </c:pt>
                <c:pt idx="470">
                  <c:v>-286</c:v>
                </c:pt>
                <c:pt idx="471">
                  <c:v>-518</c:v>
                </c:pt>
                <c:pt idx="472">
                  <c:v>-442</c:v>
                </c:pt>
                <c:pt idx="473">
                  <c:v>-334</c:v>
                </c:pt>
              </c:numCache>
            </c:numRef>
          </c:val>
        </c:ser>
        <c:marker val="1"/>
        <c:axId val="58234752"/>
        <c:axId val="58236288"/>
      </c:lineChart>
      <c:dateAx>
        <c:axId val="58234752"/>
        <c:scaling>
          <c:orientation val="minMax"/>
        </c:scaling>
        <c:axPos val="b"/>
        <c:numFmt formatCode="yyyy" sourceLinked="0"/>
        <c:tickLblPos val="low"/>
        <c:crossAx val="58236288"/>
        <c:crosses val="autoZero"/>
        <c:auto val="1"/>
        <c:lblOffset val="100"/>
      </c:dateAx>
      <c:valAx>
        <c:axId val="58236288"/>
        <c:scaling>
          <c:orientation val="minMax"/>
        </c:scaling>
        <c:axPos val="l"/>
        <c:majorGridlines/>
        <c:title>
          <c:tx>
            <c:rich>
              <a:bodyPr rot="-5400000" vert="horz"/>
              <a:lstStyle/>
              <a:p>
                <a:pPr>
                  <a:defRPr sz="1400"/>
                </a:pPr>
                <a:r>
                  <a:rPr lang="en-US" sz="1400"/>
                  <a:t>thousand</a:t>
                </a:r>
                <a:r>
                  <a:rPr lang="en-US" sz="1400" baseline="0"/>
                  <a:t> barrels per day</a:t>
                </a:r>
                <a:endParaRPr lang="en-US" sz="1400"/>
              </a:p>
            </c:rich>
          </c:tx>
        </c:title>
        <c:numFmt formatCode="General" sourceLinked="1"/>
        <c:tickLblPos val="nextTo"/>
        <c:txPr>
          <a:bodyPr/>
          <a:lstStyle/>
          <a:p>
            <a:pPr>
              <a:defRPr sz="1100"/>
            </a:pPr>
            <a:endParaRPr lang="en-US"/>
          </a:p>
        </c:txPr>
        <c:crossAx val="58234752"/>
        <c:crosses val="autoZero"/>
        <c:crossBetween val="between"/>
      </c:valAx>
    </c:plotArea>
    <c:plotVisOnly val="1"/>
  </c:chart>
  <c:externalData r:id="rId1"/>
</c:chartSpace>
</file>

<file path=ppt/charts/chart8.xml><?xml version="1.0" encoding="utf-8"?>
<c:chartSpace xmlns:c="http://schemas.openxmlformats.org/drawingml/2006/chart" xmlns:a="http://schemas.openxmlformats.org/drawingml/2006/main" xmlns:r="http://schemas.openxmlformats.org/officeDocument/2006/relationships">
  <c:date1904 val="1"/>
  <c:lang val="en-US"/>
  <c:chart>
    <c:plotArea>
      <c:layout/>
      <c:areaChart>
        <c:grouping val="stacked"/>
        <c:ser>
          <c:idx val="0"/>
          <c:order val="0"/>
          <c:tx>
            <c:strRef>
              <c:f>'Cumulative Cap Adds IEA'!$B$10</c:f>
              <c:strCache>
                <c:ptCount val="1"/>
                <c:pt idx="0">
                  <c:v>IEA Forecast - OECD</c:v>
                </c:pt>
              </c:strCache>
            </c:strRef>
          </c:tx>
          <c:cat>
            <c:numRef>
              <c:f>'Cumulative Cap Adds IEA'!$A$11:$A$16</c:f>
              <c:numCache>
                <c:formatCode>General</c:formatCode>
                <c:ptCount val="6"/>
                <c:pt idx="0">
                  <c:v>2009</c:v>
                </c:pt>
                <c:pt idx="1">
                  <c:v>2010</c:v>
                </c:pt>
                <c:pt idx="2">
                  <c:v>2011</c:v>
                </c:pt>
                <c:pt idx="3">
                  <c:v>2012</c:v>
                </c:pt>
                <c:pt idx="4">
                  <c:v>2013</c:v>
                </c:pt>
                <c:pt idx="5">
                  <c:v>2014</c:v>
                </c:pt>
              </c:numCache>
            </c:numRef>
          </c:cat>
          <c:val>
            <c:numRef>
              <c:f>'Cumulative Cap Adds IEA'!$B$11:$B$16</c:f>
              <c:numCache>
                <c:formatCode>General</c:formatCode>
                <c:ptCount val="6"/>
                <c:pt idx="0">
                  <c:v>0.15000000000000024</c:v>
                </c:pt>
                <c:pt idx="1">
                  <c:v>0.75000000000000466</c:v>
                </c:pt>
                <c:pt idx="2">
                  <c:v>0.95000000000000062</c:v>
                </c:pt>
                <c:pt idx="3">
                  <c:v>1.45</c:v>
                </c:pt>
                <c:pt idx="4">
                  <c:v>1.7</c:v>
                </c:pt>
                <c:pt idx="5">
                  <c:v>1.7</c:v>
                </c:pt>
              </c:numCache>
            </c:numRef>
          </c:val>
        </c:ser>
        <c:ser>
          <c:idx val="1"/>
          <c:order val="1"/>
          <c:tx>
            <c:strRef>
              <c:f>'Cumulative Cap Adds IEA'!$C$10</c:f>
              <c:strCache>
                <c:ptCount val="1"/>
                <c:pt idx="0">
                  <c:v>IEA Forecast - Non-OECD</c:v>
                </c:pt>
              </c:strCache>
            </c:strRef>
          </c:tx>
          <c:cat>
            <c:numRef>
              <c:f>'Cumulative Cap Adds IEA'!$A$11:$A$16</c:f>
              <c:numCache>
                <c:formatCode>General</c:formatCode>
                <c:ptCount val="6"/>
                <c:pt idx="0">
                  <c:v>2009</c:v>
                </c:pt>
                <c:pt idx="1">
                  <c:v>2010</c:v>
                </c:pt>
                <c:pt idx="2">
                  <c:v>2011</c:v>
                </c:pt>
                <c:pt idx="3">
                  <c:v>2012</c:v>
                </c:pt>
                <c:pt idx="4">
                  <c:v>2013</c:v>
                </c:pt>
                <c:pt idx="5">
                  <c:v>2014</c:v>
                </c:pt>
              </c:numCache>
            </c:numRef>
          </c:cat>
          <c:val>
            <c:numRef>
              <c:f>'Cumulative Cap Adds IEA'!$C$11:$C$16</c:f>
              <c:numCache>
                <c:formatCode>General</c:formatCode>
                <c:ptCount val="6"/>
                <c:pt idx="0">
                  <c:v>1.6500000000000001</c:v>
                </c:pt>
                <c:pt idx="1">
                  <c:v>2.3499999999999988</c:v>
                </c:pt>
                <c:pt idx="2">
                  <c:v>3.4499999999999997</c:v>
                </c:pt>
                <c:pt idx="3">
                  <c:v>4.4499999999999993</c:v>
                </c:pt>
                <c:pt idx="4">
                  <c:v>5.2499999999999991</c:v>
                </c:pt>
                <c:pt idx="5">
                  <c:v>5.8999999999999995</c:v>
                </c:pt>
              </c:numCache>
            </c:numRef>
          </c:val>
        </c:ser>
        <c:ser>
          <c:idx val="2"/>
          <c:order val="2"/>
          <c:tx>
            <c:strRef>
              <c:f>'Cumulative Cap Adds IEA'!$D$10</c:f>
              <c:strCache>
                <c:ptCount val="1"/>
                <c:pt idx="0">
                  <c:v>With Saudi Projects</c:v>
                </c:pt>
              </c:strCache>
            </c:strRef>
          </c:tx>
          <c:spPr>
            <a:solidFill>
              <a:srgbClr val="00B050">
                <a:alpha val="65000"/>
              </a:srgbClr>
            </a:solidFill>
            <a:ln w="25400">
              <a:noFill/>
            </a:ln>
          </c:spPr>
          <c:cat>
            <c:numRef>
              <c:f>'Cumulative Cap Adds IEA'!$A$11:$A$16</c:f>
              <c:numCache>
                <c:formatCode>General</c:formatCode>
                <c:ptCount val="6"/>
                <c:pt idx="0">
                  <c:v>2009</c:v>
                </c:pt>
                <c:pt idx="1">
                  <c:v>2010</c:v>
                </c:pt>
                <c:pt idx="2">
                  <c:v>2011</c:v>
                </c:pt>
                <c:pt idx="3">
                  <c:v>2012</c:v>
                </c:pt>
                <c:pt idx="4">
                  <c:v>2013</c:v>
                </c:pt>
                <c:pt idx="5">
                  <c:v>2014</c:v>
                </c:pt>
              </c:numCache>
            </c:numRef>
          </c:cat>
          <c:val>
            <c:numRef>
              <c:f>'Cumulative Cap Adds IEA'!$D$11:$D$16</c:f>
              <c:numCache>
                <c:formatCode>General</c:formatCode>
                <c:ptCount val="6"/>
                <c:pt idx="3">
                  <c:v>0.4</c:v>
                </c:pt>
                <c:pt idx="4">
                  <c:v>0.8</c:v>
                </c:pt>
                <c:pt idx="5">
                  <c:v>1.2</c:v>
                </c:pt>
              </c:numCache>
            </c:numRef>
          </c:val>
        </c:ser>
        <c:axId val="57369728"/>
        <c:axId val="57371264"/>
      </c:areaChart>
      <c:catAx>
        <c:axId val="57369728"/>
        <c:scaling>
          <c:orientation val="minMax"/>
        </c:scaling>
        <c:axPos val="b"/>
        <c:numFmt formatCode="General" sourceLinked="1"/>
        <c:tickLblPos val="nextTo"/>
        <c:txPr>
          <a:bodyPr/>
          <a:lstStyle/>
          <a:p>
            <a:pPr>
              <a:defRPr sz="1050"/>
            </a:pPr>
            <a:endParaRPr lang="en-US"/>
          </a:p>
        </c:txPr>
        <c:crossAx val="57371264"/>
        <c:crosses val="autoZero"/>
        <c:auto val="1"/>
        <c:lblAlgn val="ctr"/>
        <c:lblOffset val="100"/>
      </c:catAx>
      <c:valAx>
        <c:axId val="57371264"/>
        <c:scaling>
          <c:orientation val="minMax"/>
        </c:scaling>
        <c:axPos val="l"/>
        <c:majorGridlines/>
        <c:title>
          <c:tx>
            <c:rich>
              <a:bodyPr rot="-5400000" vert="horz"/>
              <a:lstStyle/>
              <a:p>
                <a:pPr>
                  <a:defRPr sz="1400"/>
                </a:pPr>
                <a:r>
                  <a:rPr lang="en-US" sz="1400"/>
                  <a:t>mb/d of crude distillation capacity</a:t>
                </a:r>
              </a:p>
            </c:rich>
          </c:tx>
        </c:title>
        <c:numFmt formatCode="General" sourceLinked="1"/>
        <c:tickLblPos val="nextTo"/>
        <c:txPr>
          <a:bodyPr/>
          <a:lstStyle/>
          <a:p>
            <a:pPr>
              <a:defRPr sz="1050"/>
            </a:pPr>
            <a:endParaRPr lang="en-US"/>
          </a:p>
        </c:txPr>
        <c:crossAx val="57369728"/>
        <c:crosses val="autoZero"/>
        <c:crossBetween val="midCat"/>
      </c:valAx>
    </c:plotArea>
    <c:legend>
      <c:legendPos val="r"/>
      <c:txPr>
        <a:bodyPr/>
        <a:lstStyle/>
        <a:p>
          <a:pPr>
            <a:defRPr sz="1400"/>
          </a:pPr>
          <a:endParaRPr lang="en-US"/>
        </a:p>
      </c:txPr>
    </c:legend>
    <c:plotVisOnly val="1"/>
  </c:chart>
  <c:externalData r:id="rId1"/>
</c:chartSpace>
</file>

<file path=ppt/charts/chart9.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barChart>
        <c:barDir val="col"/>
        <c:grouping val="clustered"/>
        <c:ser>
          <c:idx val="4"/>
          <c:order val="4"/>
          <c:tx>
            <c:strRef>
              <c:f>Margins!$P$1</c:f>
              <c:strCache>
                <c:ptCount val="1"/>
                <c:pt idx="0">
                  <c:v>Composite Margin</c:v>
                </c:pt>
              </c:strCache>
            </c:strRef>
          </c:tx>
          <c:spPr>
            <a:solidFill>
              <a:srgbClr val="8064A2"/>
            </a:solidFill>
            <a:ln w="19050">
              <a:solidFill>
                <a:srgbClr val="8064A2"/>
              </a:solidFill>
            </a:ln>
          </c:spPr>
          <c:cat>
            <c:numRef>
              <c:f>Margins!$A$2:$A$22</c:f>
              <c:numCache>
                <c:formatCode>mmm\-yyyy</c:formatCode>
                <c:ptCount val="21"/>
                <c:pt idx="0">
                  <c:v>35445</c:v>
                </c:pt>
                <c:pt idx="1">
                  <c:v>35476</c:v>
                </c:pt>
                <c:pt idx="2">
                  <c:v>35504</c:v>
                </c:pt>
                <c:pt idx="3">
                  <c:v>35535</c:v>
                </c:pt>
                <c:pt idx="4">
                  <c:v>35565</c:v>
                </c:pt>
                <c:pt idx="5">
                  <c:v>35596</c:v>
                </c:pt>
                <c:pt idx="6">
                  <c:v>35626</c:v>
                </c:pt>
                <c:pt idx="7">
                  <c:v>35657</c:v>
                </c:pt>
                <c:pt idx="8">
                  <c:v>35688</c:v>
                </c:pt>
                <c:pt idx="9">
                  <c:v>35718</c:v>
                </c:pt>
                <c:pt idx="10">
                  <c:v>35749</c:v>
                </c:pt>
                <c:pt idx="11">
                  <c:v>35779</c:v>
                </c:pt>
                <c:pt idx="12">
                  <c:v>35810</c:v>
                </c:pt>
                <c:pt idx="13">
                  <c:v>35841</c:v>
                </c:pt>
                <c:pt idx="14">
                  <c:v>35869</c:v>
                </c:pt>
                <c:pt idx="15">
                  <c:v>35900</c:v>
                </c:pt>
                <c:pt idx="16">
                  <c:v>35930</c:v>
                </c:pt>
                <c:pt idx="17">
                  <c:v>35961</c:v>
                </c:pt>
                <c:pt idx="18">
                  <c:v>35991</c:v>
                </c:pt>
                <c:pt idx="19">
                  <c:v>36022</c:v>
                </c:pt>
                <c:pt idx="20">
                  <c:v>36053</c:v>
                </c:pt>
              </c:numCache>
            </c:numRef>
          </c:cat>
          <c:val>
            <c:numRef>
              <c:f>Margins!$P$2:$P$151</c:f>
              <c:numCache>
                <c:formatCode>General</c:formatCode>
                <c:ptCount val="150"/>
                <c:pt idx="0">
                  <c:v>5.3802420000000124</c:v>
                </c:pt>
                <c:pt idx="1">
                  <c:v>6.126868</c:v>
                </c:pt>
                <c:pt idx="2">
                  <c:v>6.3752400000000033</c:v>
                </c:pt>
                <c:pt idx="3">
                  <c:v>7.3279199999999456</c:v>
                </c:pt>
                <c:pt idx="4">
                  <c:v>6.9876239999999994</c:v>
                </c:pt>
                <c:pt idx="5">
                  <c:v>6.763898000000002</c:v>
                </c:pt>
                <c:pt idx="6">
                  <c:v>6.4750040000000002</c:v>
                </c:pt>
                <c:pt idx="7">
                  <c:v>7.9929479999999975</c:v>
                </c:pt>
                <c:pt idx="8">
                  <c:v>7.5387040000000001</c:v>
                </c:pt>
                <c:pt idx="9">
                  <c:v>6.5247839999999755</c:v>
                </c:pt>
                <c:pt idx="10">
                  <c:v>6.6136839999999975</c:v>
                </c:pt>
                <c:pt idx="11">
                  <c:v>6.1677459999999655</c:v>
                </c:pt>
                <c:pt idx="12">
                  <c:v>6.2153299999999998</c:v>
                </c:pt>
                <c:pt idx="13">
                  <c:v>6.3189239999999955</c:v>
                </c:pt>
                <c:pt idx="14">
                  <c:v>6.1178459999999655</c:v>
                </c:pt>
                <c:pt idx="15">
                  <c:v>6.6701220000000001</c:v>
                </c:pt>
                <c:pt idx="16">
                  <c:v>7.2618979999999995</c:v>
                </c:pt>
                <c:pt idx="17">
                  <c:v>7.1654279999999755</c:v>
                </c:pt>
                <c:pt idx="18">
                  <c:v>6.8257419999999955</c:v>
                </c:pt>
                <c:pt idx="19">
                  <c:v>6.0497120000000004</c:v>
                </c:pt>
                <c:pt idx="20">
                  <c:v>5.6444279999999845</c:v>
                </c:pt>
                <c:pt idx="21">
                  <c:v>6.410867999999998</c:v>
                </c:pt>
                <c:pt idx="22">
                  <c:v>5.9247359999999745</c:v>
                </c:pt>
                <c:pt idx="23">
                  <c:v>5.5226339999999965</c:v>
                </c:pt>
                <c:pt idx="24">
                  <c:v>5.5238819999999755</c:v>
                </c:pt>
                <c:pt idx="25">
                  <c:v>4.7448519999999945</c:v>
                </c:pt>
                <c:pt idx="26">
                  <c:v>6.0803700000000012</c:v>
                </c:pt>
                <c:pt idx="27">
                  <c:v>6.7710459999999992</c:v>
                </c:pt>
                <c:pt idx="28">
                  <c:v>5.7678359999999547</c:v>
                </c:pt>
                <c:pt idx="29">
                  <c:v>5.859708000000003</c:v>
                </c:pt>
                <c:pt idx="30">
                  <c:v>6.3551359999999466</c:v>
                </c:pt>
                <c:pt idx="31">
                  <c:v>7.0295399999999955</c:v>
                </c:pt>
                <c:pt idx="32">
                  <c:v>6.32125</c:v>
                </c:pt>
                <c:pt idx="33">
                  <c:v>5.5239660000000015</c:v>
                </c:pt>
                <c:pt idx="34">
                  <c:v>5.7612999999999994</c:v>
                </c:pt>
                <c:pt idx="35">
                  <c:v>5.0807640000000012</c:v>
                </c:pt>
                <c:pt idx="36">
                  <c:v>6.0226039999999985</c:v>
                </c:pt>
                <c:pt idx="37">
                  <c:v>7.1340479999999955</c:v>
                </c:pt>
                <c:pt idx="38">
                  <c:v>8.1392579999999999</c:v>
                </c:pt>
                <c:pt idx="39">
                  <c:v>8.1197200000000009</c:v>
                </c:pt>
                <c:pt idx="40">
                  <c:v>8.9327280000000009</c:v>
                </c:pt>
                <c:pt idx="41">
                  <c:v>9.2583839999999977</c:v>
                </c:pt>
                <c:pt idx="42">
                  <c:v>7.7505479999999976</c:v>
                </c:pt>
                <c:pt idx="43">
                  <c:v>7.8948959999999655</c:v>
                </c:pt>
                <c:pt idx="44">
                  <c:v>10.090812000000001</c:v>
                </c:pt>
                <c:pt idx="45">
                  <c:v>9.8918219999999994</c:v>
                </c:pt>
                <c:pt idx="46">
                  <c:v>9.2519039999999997</c:v>
                </c:pt>
                <c:pt idx="47">
                  <c:v>9.6539160000000024</c:v>
                </c:pt>
                <c:pt idx="48">
                  <c:v>10.598188</c:v>
                </c:pt>
                <c:pt idx="49">
                  <c:v>9.3681220000000014</c:v>
                </c:pt>
                <c:pt idx="50">
                  <c:v>9.3468220000000031</c:v>
                </c:pt>
                <c:pt idx="51">
                  <c:v>12.671050000000001</c:v>
                </c:pt>
                <c:pt idx="52">
                  <c:v>14.22268</c:v>
                </c:pt>
                <c:pt idx="53">
                  <c:v>10.662302</c:v>
                </c:pt>
                <c:pt idx="54">
                  <c:v>7.6908059999999745</c:v>
                </c:pt>
                <c:pt idx="55">
                  <c:v>8.9021340000000748</c:v>
                </c:pt>
                <c:pt idx="56">
                  <c:v>10.895052000000026</c:v>
                </c:pt>
                <c:pt idx="57">
                  <c:v>8.2727640000000005</c:v>
                </c:pt>
                <c:pt idx="58">
                  <c:v>7.3366260000000034</c:v>
                </c:pt>
                <c:pt idx="59">
                  <c:v>6.0061819999999955</c:v>
                </c:pt>
                <c:pt idx="60">
                  <c:v>6.0301240000000016</c:v>
                </c:pt>
                <c:pt idx="61">
                  <c:v>5.4575359999999655</c:v>
                </c:pt>
                <c:pt idx="62">
                  <c:v>6.8198000000000025</c:v>
                </c:pt>
                <c:pt idx="63">
                  <c:v>7.4736259999999994</c:v>
                </c:pt>
                <c:pt idx="64">
                  <c:v>6.5714740000000003</c:v>
                </c:pt>
                <c:pt idx="65">
                  <c:v>6.9824760000000001</c:v>
                </c:pt>
                <c:pt idx="66">
                  <c:v>6.8409559999999745</c:v>
                </c:pt>
                <c:pt idx="67">
                  <c:v>6.5165520000000017</c:v>
                </c:pt>
                <c:pt idx="68">
                  <c:v>6.7317119999999999</c:v>
                </c:pt>
                <c:pt idx="69">
                  <c:v>8.7883079999999971</c:v>
                </c:pt>
                <c:pt idx="70">
                  <c:v>8.0254500000000046</c:v>
                </c:pt>
                <c:pt idx="71">
                  <c:v>6.8422800000000015</c:v>
                </c:pt>
                <c:pt idx="72">
                  <c:v>6.8331059999999955</c:v>
                </c:pt>
                <c:pt idx="73">
                  <c:v>10.366338000000002</c:v>
                </c:pt>
                <c:pt idx="74">
                  <c:v>12.014782</c:v>
                </c:pt>
                <c:pt idx="75">
                  <c:v>10.41817</c:v>
                </c:pt>
                <c:pt idx="76">
                  <c:v>8.3484660000000002</c:v>
                </c:pt>
                <c:pt idx="77">
                  <c:v>7.3223679999999955</c:v>
                </c:pt>
                <c:pt idx="78">
                  <c:v>7.7532700000000014</c:v>
                </c:pt>
                <c:pt idx="79">
                  <c:v>10.277086000000002</c:v>
                </c:pt>
                <c:pt idx="80">
                  <c:v>10.223654</c:v>
                </c:pt>
                <c:pt idx="81">
                  <c:v>9.037782</c:v>
                </c:pt>
                <c:pt idx="82">
                  <c:v>8.0678780000000003</c:v>
                </c:pt>
                <c:pt idx="83">
                  <c:v>7.5855600000000027</c:v>
                </c:pt>
                <c:pt idx="84">
                  <c:v>9.6413579999999985</c:v>
                </c:pt>
                <c:pt idx="85">
                  <c:v>10.450438000000076</c:v>
                </c:pt>
                <c:pt idx="86">
                  <c:v>10.806420000000006</c:v>
                </c:pt>
                <c:pt idx="87">
                  <c:v>12.113536000000074</c:v>
                </c:pt>
                <c:pt idx="88">
                  <c:v>14.341303999999997</c:v>
                </c:pt>
                <c:pt idx="89">
                  <c:v>13.122827999999998</c:v>
                </c:pt>
                <c:pt idx="90">
                  <c:v>12.567240000000002</c:v>
                </c:pt>
                <c:pt idx="91">
                  <c:v>10.347758000000001</c:v>
                </c:pt>
                <c:pt idx="92">
                  <c:v>10.941548000000003</c:v>
                </c:pt>
                <c:pt idx="93">
                  <c:v>12.855934000000129</c:v>
                </c:pt>
                <c:pt idx="94">
                  <c:v>13.533658000000003</c:v>
                </c:pt>
                <c:pt idx="95">
                  <c:v>12.144971999999948</c:v>
                </c:pt>
                <c:pt idx="96">
                  <c:v>12.106744000000004</c:v>
                </c:pt>
                <c:pt idx="97">
                  <c:v>12.490676000000002</c:v>
                </c:pt>
                <c:pt idx="98">
                  <c:v>14.20068</c:v>
                </c:pt>
                <c:pt idx="99">
                  <c:v>17.415401999999986</c:v>
                </c:pt>
                <c:pt idx="100">
                  <c:v>15.429682000000026</c:v>
                </c:pt>
                <c:pt idx="101">
                  <c:v>13.908598</c:v>
                </c:pt>
                <c:pt idx="102">
                  <c:v>13.903512000000006</c:v>
                </c:pt>
                <c:pt idx="103">
                  <c:v>16.586065999999992</c:v>
                </c:pt>
                <c:pt idx="104">
                  <c:v>24.858456000000004</c:v>
                </c:pt>
                <c:pt idx="105">
                  <c:v>26.004521999999987</c:v>
                </c:pt>
                <c:pt idx="106">
                  <c:v>15.594438</c:v>
                </c:pt>
                <c:pt idx="107">
                  <c:v>14.445560000000004</c:v>
                </c:pt>
                <c:pt idx="108">
                  <c:v>13.744625999999998</c:v>
                </c:pt>
                <c:pt idx="109">
                  <c:v>14.018286000000002</c:v>
                </c:pt>
                <c:pt idx="110">
                  <c:v>17.554917999999997</c:v>
                </c:pt>
                <c:pt idx="111">
                  <c:v>21.129237999999987</c:v>
                </c:pt>
                <c:pt idx="112">
                  <c:v>21.586691999999989</c:v>
                </c:pt>
                <c:pt idx="113">
                  <c:v>21.873113999999987</c:v>
                </c:pt>
                <c:pt idx="114">
                  <c:v>21.956447999999821</c:v>
                </c:pt>
                <c:pt idx="115">
                  <c:v>21.349128000000004</c:v>
                </c:pt>
                <c:pt idx="116">
                  <c:v>14.551956000000002</c:v>
                </c:pt>
                <c:pt idx="117">
                  <c:v>14.282156000000004</c:v>
                </c:pt>
                <c:pt idx="118">
                  <c:v>15.376062000000006</c:v>
                </c:pt>
                <c:pt idx="119">
                  <c:v>15.514404000000004</c:v>
                </c:pt>
                <c:pt idx="120">
                  <c:v>13.94136</c:v>
                </c:pt>
                <c:pt idx="121">
                  <c:v>15.211259999999999</c:v>
                </c:pt>
                <c:pt idx="122">
                  <c:v>19.975353999999989</c:v>
                </c:pt>
                <c:pt idx="123">
                  <c:v>24.038597999999986</c:v>
                </c:pt>
                <c:pt idx="124">
                  <c:v>27.784211999999989</c:v>
                </c:pt>
                <c:pt idx="125">
                  <c:v>23.294487999999987</c:v>
                </c:pt>
                <c:pt idx="126">
                  <c:v>18.183394000000007</c:v>
                </c:pt>
                <c:pt idx="127">
                  <c:v>16.387654000000005</c:v>
                </c:pt>
                <c:pt idx="128">
                  <c:v>15.805373999999986</c:v>
                </c:pt>
                <c:pt idx="129">
                  <c:v>12.930806000000009</c:v>
                </c:pt>
                <c:pt idx="130">
                  <c:v>16.321463999999999</c:v>
                </c:pt>
                <c:pt idx="131">
                  <c:v>14.809380000000004</c:v>
                </c:pt>
                <c:pt idx="132">
                  <c:v>14.459278000000003</c:v>
                </c:pt>
                <c:pt idx="133">
                  <c:v>14.170182</c:v>
                </c:pt>
                <c:pt idx="134">
                  <c:v>16.608221999999987</c:v>
                </c:pt>
                <c:pt idx="135">
                  <c:v>17.156614000000005</c:v>
                </c:pt>
                <c:pt idx="136">
                  <c:v>18.986399999999772</c:v>
                </c:pt>
                <c:pt idx="137">
                  <c:v>18.652217999999987</c:v>
                </c:pt>
                <c:pt idx="138">
                  <c:v>17.355107999999987</c:v>
                </c:pt>
                <c:pt idx="139">
                  <c:v>16.625131999999986</c:v>
                </c:pt>
                <c:pt idx="140">
                  <c:v>24.929405999999986</c:v>
                </c:pt>
                <c:pt idx="141">
                  <c:v>19.074666000000001</c:v>
                </c:pt>
                <c:pt idx="142">
                  <c:v>13.080262000000001</c:v>
                </c:pt>
                <c:pt idx="143">
                  <c:v>12.657712</c:v>
                </c:pt>
                <c:pt idx="144">
                  <c:v>16.521399999999989</c:v>
                </c:pt>
                <c:pt idx="145">
                  <c:v>15.025961999999996</c:v>
                </c:pt>
                <c:pt idx="146">
                  <c:v>9.0660360000000768</c:v>
                </c:pt>
                <c:pt idx="147">
                  <c:v>10.186812</c:v>
                </c:pt>
                <c:pt idx="148">
                  <c:v>10.560084000000026</c:v>
                </c:pt>
                <c:pt idx="149">
                  <c:v>12.046926000000001</c:v>
                </c:pt>
              </c:numCache>
            </c:numRef>
          </c:val>
        </c:ser>
        <c:gapWidth val="0"/>
        <c:axId val="59456512"/>
        <c:axId val="59466496"/>
      </c:barChart>
      <c:lineChart>
        <c:grouping val="standard"/>
        <c:ser>
          <c:idx val="0"/>
          <c:order val="0"/>
          <c:tx>
            <c:strRef>
              <c:f>Margins!$L$1</c:f>
              <c:strCache>
                <c:ptCount val="1"/>
                <c:pt idx="0">
                  <c:v>Gasoline Margin</c:v>
                </c:pt>
              </c:strCache>
            </c:strRef>
          </c:tx>
          <c:spPr>
            <a:ln w="22225">
              <a:solidFill>
                <a:srgbClr val="00B0F0"/>
              </a:solidFill>
            </a:ln>
          </c:spPr>
          <c:marker>
            <c:symbol val="none"/>
          </c:marker>
          <c:cat>
            <c:numRef>
              <c:f>Margins!$A$2:$A$151</c:f>
              <c:numCache>
                <c:formatCode>mmm\-yyyy</c:formatCode>
                <c:ptCount val="150"/>
                <c:pt idx="0">
                  <c:v>35445</c:v>
                </c:pt>
                <c:pt idx="1">
                  <c:v>35476</c:v>
                </c:pt>
                <c:pt idx="2">
                  <c:v>35504</c:v>
                </c:pt>
                <c:pt idx="3">
                  <c:v>35535</c:v>
                </c:pt>
                <c:pt idx="4">
                  <c:v>35565</c:v>
                </c:pt>
                <c:pt idx="5">
                  <c:v>35596</c:v>
                </c:pt>
                <c:pt idx="6">
                  <c:v>35626</c:v>
                </c:pt>
                <c:pt idx="7">
                  <c:v>35657</c:v>
                </c:pt>
                <c:pt idx="8">
                  <c:v>35688</c:v>
                </c:pt>
                <c:pt idx="9">
                  <c:v>35718</c:v>
                </c:pt>
                <c:pt idx="10">
                  <c:v>35749</c:v>
                </c:pt>
                <c:pt idx="11">
                  <c:v>35779</c:v>
                </c:pt>
                <c:pt idx="12">
                  <c:v>35810</c:v>
                </c:pt>
                <c:pt idx="13">
                  <c:v>35841</c:v>
                </c:pt>
                <c:pt idx="14">
                  <c:v>35869</c:v>
                </c:pt>
                <c:pt idx="15">
                  <c:v>35900</c:v>
                </c:pt>
                <c:pt idx="16">
                  <c:v>35930</c:v>
                </c:pt>
                <c:pt idx="17">
                  <c:v>35961</c:v>
                </c:pt>
                <c:pt idx="18">
                  <c:v>35991</c:v>
                </c:pt>
                <c:pt idx="19">
                  <c:v>36022</c:v>
                </c:pt>
                <c:pt idx="20">
                  <c:v>36053</c:v>
                </c:pt>
                <c:pt idx="21">
                  <c:v>36083</c:v>
                </c:pt>
                <c:pt idx="22">
                  <c:v>36114</c:v>
                </c:pt>
                <c:pt idx="23">
                  <c:v>36144</c:v>
                </c:pt>
                <c:pt idx="24">
                  <c:v>36175</c:v>
                </c:pt>
                <c:pt idx="25">
                  <c:v>36206</c:v>
                </c:pt>
                <c:pt idx="26">
                  <c:v>36234</c:v>
                </c:pt>
                <c:pt idx="27">
                  <c:v>36265</c:v>
                </c:pt>
                <c:pt idx="28">
                  <c:v>36295</c:v>
                </c:pt>
                <c:pt idx="29">
                  <c:v>36326</c:v>
                </c:pt>
                <c:pt idx="30">
                  <c:v>36356</c:v>
                </c:pt>
                <c:pt idx="31">
                  <c:v>36387</c:v>
                </c:pt>
                <c:pt idx="32">
                  <c:v>36418</c:v>
                </c:pt>
                <c:pt idx="33">
                  <c:v>36448</c:v>
                </c:pt>
                <c:pt idx="34">
                  <c:v>36479</c:v>
                </c:pt>
                <c:pt idx="35">
                  <c:v>36509</c:v>
                </c:pt>
                <c:pt idx="36">
                  <c:v>36540</c:v>
                </c:pt>
                <c:pt idx="37">
                  <c:v>36571</c:v>
                </c:pt>
                <c:pt idx="38">
                  <c:v>36600</c:v>
                </c:pt>
                <c:pt idx="39">
                  <c:v>36631</c:v>
                </c:pt>
                <c:pt idx="40">
                  <c:v>36661</c:v>
                </c:pt>
                <c:pt idx="41">
                  <c:v>36692</c:v>
                </c:pt>
                <c:pt idx="42">
                  <c:v>36722</c:v>
                </c:pt>
                <c:pt idx="43">
                  <c:v>36753</c:v>
                </c:pt>
                <c:pt idx="44">
                  <c:v>36784</c:v>
                </c:pt>
                <c:pt idx="45">
                  <c:v>36814</c:v>
                </c:pt>
                <c:pt idx="46">
                  <c:v>36845</c:v>
                </c:pt>
                <c:pt idx="47">
                  <c:v>36875</c:v>
                </c:pt>
                <c:pt idx="48">
                  <c:v>36906</c:v>
                </c:pt>
                <c:pt idx="49">
                  <c:v>36937</c:v>
                </c:pt>
                <c:pt idx="50">
                  <c:v>36965</c:v>
                </c:pt>
                <c:pt idx="51">
                  <c:v>36996</c:v>
                </c:pt>
                <c:pt idx="52">
                  <c:v>37026</c:v>
                </c:pt>
                <c:pt idx="53">
                  <c:v>37057</c:v>
                </c:pt>
                <c:pt idx="54">
                  <c:v>37087</c:v>
                </c:pt>
                <c:pt idx="55">
                  <c:v>37118</c:v>
                </c:pt>
                <c:pt idx="56">
                  <c:v>37149</c:v>
                </c:pt>
                <c:pt idx="57">
                  <c:v>37179</c:v>
                </c:pt>
                <c:pt idx="58">
                  <c:v>37210</c:v>
                </c:pt>
                <c:pt idx="59">
                  <c:v>37240</c:v>
                </c:pt>
                <c:pt idx="60">
                  <c:v>37271</c:v>
                </c:pt>
                <c:pt idx="61">
                  <c:v>37302</c:v>
                </c:pt>
                <c:pt idx="62">
                  <c:v>37330</c:v>
                </c:pt>
                <c:pt idx="63">
                  <c:v>37361</c:v>
                </c:pt>
                <c:pt idx="64">
                  <c:v>37391</c:v>
                </c:pt>
                <c:pt idx="65">
                  <c:v>37422</c:v>
                </c:pt>
                <c:pt idx="66">
                  <c:v>37452</c:v>
                </c:pt>
                <c:pt idx="67">
                  <c:v>37483</c:v>
                </c:pt>
                <c:pt idx="68">
                  <c:v>37514</c:v>
                </c:pt>
                <c:pt idx="69">
                  <c:v>37544</c:v>
                </c:pt>
                <c:pt idx="70">
                  <c:v>37575</c:v>
                </c:pt>
                <c:pt idx="71">
                  <c:v>37605</c:v>
                </c:pt>
                <c:pt idx="72">
                  <c:v>37636</c:v>
                </c:pt>
                <c:pt idx="73">
                  <c:v>37667</c:v>
                </c:pt>
                <c:pt idx="74">
                  <c:v>37695</c:v>
                </c:pt>
                <c:pt idx="75">
                  <c:v>37726</c:v>
                </c:pt>
                <c:pt idx="76">
                  <c:v>37756</c:v>
                </c:pt>
                <c:pt idx="77">
                  <c:v>37787</c:v>
                </c:pt>
                <c:pt idx="78">
                  <c:v>37817</c:v>
                </c:pt>
                <c:pt idx="79">
                  <c:v>37848</c:v>
                </c:pt>
                <c:pt idx="80">
                  <c:v>37879</c:v>
                </c:pt>
                <c:pt idx="81">
                  <c:v>37909</c:v>
                </c:pt>
                <c:pt idx="82">
                  <c:v>37940</c:v>
                </c:pt>
                <c:pt idx="83">
                  <c:v>37970</c:v>
                </c:pt>
                <c:pt idx="84">
                  <c:v>38001</c:v>
                </c:pt>
                <c:pt idx="85">
                  <c:v>38032</c:v>
                </c:pt>
                <c:pt idx="86">
                  <c:v>38061</c:v>
                </c:pt>
                <c:pt idx="87">
                  <c:v>38092</c:v>
                </c:pt>
                <c:pt idx="88">
                  <c:v>38122</c:v>
                </c:pt>
                <c:pt idx="89">
                  <c:v>38153</c:v>
                </c:pt>
                <c:pt idx="90">
                  <c:v>38183</c:v>
                </c:pt>
                <c:pt idx="91">
                  <c:v>38214</c:v>
                </c:pt>
                <c:pt idx="92">
                  <c:v>38245</c:v>
                </c:pt>
                <c:pt idx="93">
                  <c:v>38275</c:v>
                </c:pt>
                <c:pt idx="94">
                  <c:v>38306</c:v>
                </c:pt>
                <c:pt idx="95">
                  <c:v>38336</c:v>
                </c:pt>
                <c:pt idx="96">
                  <c:v>38367</c:v>
                </c:pt>
                <c:pt idx="97">
                  <c:v>38398</c:v>
                </c:pt>
                <c:pt idx="98">
                  <c:v>38426</c:v>
                </c:pt>
                <c:pt idx="99">
                  <c:v>38457</c:v>
                </c:pt>
                <c:pt idx="100">
                  <c:v>38487</c:v>
                </c:pt>
                <c:pt idx="101">
                  <c:v>38518</c:v>
                </c:pt>
                <c:pt idx="102">
                  <c:v>38548</c:v>
                </c:pt>
                <c:pt idx="103">
                  <c:v>38579</c:v>
                </c:pt>
                <c:pt idx="104">
                  <c:v>38610</c:v>
                </c:pt>
                <c:pt idx="105">
                  <c:v>38640</c:v>
                </c:pt>
                <c:pt idx="106">
                  <c:v>38671</c:v>
                </c:pt>
                <c:pt idx="107">
                  <c:v>38701</c:v>
                </c:pt>
                <c:pt idx="108">
                  <c:v>38732</c:v>
                </c:pt>
                <c:pt idx="109">
                  <c:v>38763</c:v>
                </c:pt>
                <c:pt idx="110">
                  <c:v>38791</c:v>
                </c:pt>
                <c:pt idx="111">
                  <c:v>38822</c:v>
                </c:pt>
                <c:pt idx="112">
                  <c:v>38852</c:v>
                </c:pt>
                <c:pt idx="113">
                  <c:v>38883</c:v>
                </c:pt>
                <c:pt idx="114">
                  <c:v>38913</c:v>
                </c:pt>
                <c:pt idx="115">
                  <c:v>38944</c:v>
                </c:pt>
                <c:pt idx="116">
                  <c:v>38975</c:v>
                </c:pt>
                <c:pt idx="117">
                  <c:v>39005</c:v>
                </c:pt>
                <c:pt idx="118">
                  <c:v>39036</c:v>
                </c:pt>
                <c:pt idx="119">
                  <c:v>39066</c:v>
                </c:pt>
                <c:pt idx="120">
                  <c:v>39097</c:v>
                </c:pt>
                <c:pt idx="121">
                  <c:v>39128</c:v>
                </c:pt>
                <c:pt idx="122">
                  <c:v>39156</c:v>
                </c:pt>
                <c:pt idx="123">
                  <c:v>39187</c:v>
                </c:pt>
                <c:pt idx="124">
                  <c:v>39217</c:v>
                </c:pt>
                <c:pt idx="125">
                  <c:v>39248</c:v>
                </c:pt>
                <c:pt idx="126">
                  <c:v>39278</c:v>
                </c:pt>
                <c:pt idx="127">
                  <c:v>39309</c:v>
                </c:pt>
                <c:pt idx="128">
                  <c:v>39340</c:v>
                </c:pt>
                <c:pt idx="129">
                  <c:v>39370</c:v>
                </c:pt>
                <c:pt idx="130">
                  <c:v>39401</c:v>
                </c:pt>
                <c:pt idx="131">
                  <c:v>39431</c:v>
                </c:pt>
                <c:pt idx="132">
                  <c:v>39462</c:v>
                </c:pt>
                <c:pt idx="133">
                  <c:v>39493</c:v>
                </c:pt>
                <c:pt idx="134">
                  <c:v>39522</c:v>
                </c:pt>
                <c:pt idx="135">
                  <c:v>39553</c:v>
                </c:pt>
                <c:pt idx="136">
                  <c:v>39583</c:v>
                </c:pt>
                <c:pt idx="137">
                  <c:v>39614</c:v>
                </c:pt>
                <c:pt idx="138">
                  <c:v>39644</c:v>
                </c:pt>
                <c:pt idx="139">
                  <c:v>39675</c:v>
                </c:pt>
                <c:pt idx="140">
                  <c:v>39706</c:v>
                </c:pt>
                <c:pt idx="141">
                  <c:v>39736</c:v>
                </c:pt>
                <c:pt idx="142">
                  <c:v>39767</c:v>
                </c:pt>
                <c:pt idx="143">
                  <c:v>39797</c:v>
                </c:pt>
                <c:pt idx="144">
                  <c:v>39828</c:v>
                </c:pt>
                <c:pt idx="145">
                  <c:v>39859</c:v>
                </c:pt>
                <c:pt idx="146">
                  <c:v>39887</c:v>
                </c:pt>
                <c:pt idx="147">
                  <c:v>39918</c:v>
                </c:pt>
                <c:pt idx="148">
                  <c:v>39948</c:v>
                </c:pt>
                <c:pt idx="149">
                  <c:v>39979</c:v>
                </c:pt>
              </c:numCache>
            </c:numRef>
          </c:cat>
          <c:val>
            <c:numRef>
              <c:f>Margins!$L$2:$L$151</c:f>
              <c:numCache>
                <c:formatCode>General</c:formatCode>
                <c:ptCount val="150"/>
                <c:pt idx="0">
                  <c:v>7.910000000000001</c:v>
                </c:pt>
                <c:pt idx="1">
                  <c:v>9.02</c:v>
                </c:pt>
                <c:pt idx="2">
                  <c:v>10.168000000000003</c:v>
                </c:pt>
                <c:pt idx="3">
                  <c:v>11.217999999999998</c:v>
                </c:pt>
                <c:pt idx="4">
                  <c:v>11.156000000000002</c:v>
                </c:pt>
                <c:pt idx="5">
                  <c:v>10.928000000000003</c:v>
                </c:pt>
                <c:pt idx="6">
                  <c:v>10.51</c:v>
                </c:pt>
                <c:pt idx="7">
                  <c:v>13.31</c:v>
                </c:pt>
                <c:pt idx="8">
                  <c:v>12.226000000000001</c:v>
                </c:pt>
                <c:pt idx="9">
                  <c:v>9.6</c:v>
                </c:pt>
                <c:pt idx="10">
                  <c:v>9.158000000000003</c:v>
                </c:pt>
                <c:pt idx="11">
                  <c:v>9.0040000000000013</c:v>
                </c:pt>
                <c:pt idx="12">
                  <c:v>9.1520000000000028</c:v>
                </c:pt>
                <c:pt idx="13">
                  <c:v>9.1620000000000008</c:v>
                </c:pt>
                <c:pt idx="14">
                  <c:v>9.1260000000000012</c:v>
                </c:pt>
                <c:pt idx="15">
                  <c:v>9.9980000000000011</c:v>
                </c:pt>
                <c:pt idx="16">
                  <c:v>11.368</c:v>
                </c:pt>
                <c:pt idx="17">
                  <c:v>11.454000000000002</c:v>
                </c:pt>
                <c:pt idx="18">
                  <c:v>10.906000000000002</c:v>
                </c:pt>
                <c:pt idx="19">
                  <c:v>9.4820000000000046</c:v>
                </c:pt>
                <c:pt idx="20">
                  <c:v>8.3680000000000003</c:v>
                </c:pt>
                <c:pt idx="21">
                  <c:v>9.3980000000000015</c:v>
                </c:pt>
                <c:pt idx="22">
                  <c:v>8.5160000000000018</c:v>
                </c:pt>
                <c:pt idx="23">
                  <c:v>8.0820000000000007</c:v>
                </c:pt>
                <c:pt idx="24">
                  <c:v>8.26</c:v>
                </c:pt>
                <c:pt idx="25">
                  <c:v>7.4679999999999955</c:v>
                </c:pt>
                <c:pt idx="26">
                  <c:v>9.7520000000000024</c:v>
                </c:pt>
                <c:pt idx="27">
                  <c:v>11.426000000000002</c:v>
                </c:pt>
                <c:pt idx="28">
                  <c:v>10.132000000000001</c:v>
                </c:pt>
                <c:pt idx="29">
                  <c:v>9.7700000000000031</c:v>
                </c:pt>
                <c:pt idx="30">
                  <c:v>10.741999999999996</c:v>
                </c:pt>
                <c:pt idx="31">
                  <c:v>11.552000000000024</c:v>
                </c:pt>
                <c:pt idx="32">
                  <c:v>10.198</c:v>
                </c:pt>
                <c:pt idx="33">
                  <c:v>8.4780000000000015</c:v>
                </c:pt>
                <c:pt idx="34">
                  <c:v>8.4640000000000004</c:v>
                </c:pt>
                <c:pt idx="35">
                  <c:v>7.410000000000001</c:v>
                </c:pt>
                <c:pt idx="36">
                  <c:v>7.5219999999999985</c:v>
                </c:pt>
                <c:pt idx="37">
                  <c:v>9.5780000000000012</c:v>
                </c:pt>
                <c:pt idx="38">
                  <c:v>13.127999999999998</c:v>
                </c:pt>
                <c:pt idx="39">
                  <c:v>12.200000000000003</c:v>
                </c:pt>
                <c:pt idx="40">
                  <c:v>14.658000000000001</c:v>
                </c:pt>
                <c:pt idx="41">
                  <c:v>16.775999999999989</c:v>
                </c:pt>
                <c:pt idx="42">
                  <c:v>12.966000000000006</c:v>
                </c:pt>
                <c:pt idx="43">
                  <c:v>11.688000000000001</c:v>
                </c:pt>
                <c:pt idx="44">
                  <c:v>12.886000000000006</c:v>
                </c:pt>
                <c:pt idx="45">
                  <c:v>12.293999999999999</c:v>
                </c:pt>
                <c:pt idx="46">
                  <c:v>11.084000000000001</c:v>
                </c:pt>
                <c:pt idx="47">
                  <c:v>10.608000000000001</c:v>
                </c:pt>
                <c:pt idx="48">
                  <c:v>14.072000000000006</c:v>
                </c:pt>
                <c:pt idx="49">
                  <c:v>13.306000000000004</c:v>
                </c:pt>
                <c:pt idx="50">
                  <c:v>14.17</c:v>
                </c:pt>
                <c:pt idx="51">
                  <c:v>20.776</c:v>
                </c:pt>
                <c:pt idx="52">
                  <c:v>23.116000000000035</c:v>
                </c:pt>
                <c:pt idx="53">
                  <c:v>16.45</c:v>
                </c:pt>
                <c:pt idx="54">
                  <c:v>11.52</c:v>
                </c:pt>
                <c:pt idx="55">
                  <c:v>13.612</c:v>
                </c:pt>
                <c:pt idx="56">
                  <c:v>15.792</c:v>
                </c:pt>
                <c:pt idx="57">
                  <c:v>11.04</c:v>
                </c:pt>
                <c:pt idx="58">
                  <c:v>9.3880000000000035</c:v>
                </c:pt>
                <c:pt idx="59">
                  <c:v>7.9659999999999975</c:v>
                </c:pt>
                <c:pt idx="60">
                  <c:v>8.3240000000000016</c:v>
                </c:pt>
                <c:pt idx="61">
                  <c:v>7.9459999999999988</c:v>
                </c:pt>
                <c:pt idx="62">
                  <c:v>10.928000000000003</c:v>
                </c:pt>
                <c:pt idx="63">
                  <c:v>12.482000000000006</c:v>
                </c:pt>
                <c:pt idx="64">
                  <c:v>11.048</c:v>
                </c:pt>
                <c:pt idx="65">
                  <c:v>11.902000000000006</c:v>
                </c:pt>
                <c:pt idx="66">
                  <c:v>11.716000000000001</c:v>
                </c:pt>
                <c:pt idx="67">
                  <c:v>10.518000000000001</c:v>
                </c:pt>
                <c:pt idx="68">
                  <c:v>9.677999999999999</c:v>
                </c:pt>
                <c:pt idx="69">
                  <c:v>12.360000000000024</c:v>
                </c:pt>
                <c:pt idx="70">
                  <c:v>11.1</c:v>
                </c:pt>
                <c:pt idx="71">
                  <c:v>9.1479999999999997</c:v>
                </c:pt>
                <c:pt idx="72">
                  <c:v>9.2540000000000013</c:v>
                </c:pt>
                <c:pt idx="73">
                  <c:v>13.2</c:v>
                </c:pt>
                <c:pt idx="74">
                  <c:v>16.767999999999986</c:v>
                </c:pt>
                <c:pt idx="75">
                  <c:v>15.854000000000006</c:v>
                </c:pt>
                <c:pt idx="76">
                  <c:v>13.572000000000006</c:v>
                </c:pt>
                <c:pt idx="77">
                  <c:v>12.231999999999996</c:v>
                </c:pt>
                <c:pt idx="78">
                  <c:v>12.694000000000001</c:v>
                </c:pt>
                <c:pt idx="79">
                  <c:v>17.134000000000135</c:v>
                </c:pt>
                <c:pt idx="80">
                  <c:v>16.66</c:v>
                </c:pt>
                <c:pt idx="81">
                  <c:v>13.494000000000002</c:v>
                </c:pt>
                <c:pt idx="82">
                  <c:v>11.326000000000002</c:v>
                </c:pt>
                <c:pt idx="83">
                  <c:v>10.158000000000005</c:v>
                </c:pt>
                <c:pt idx="84">
                  <c:v>13.170000000000002</c:v>
                </c:pt>
                <c:pt idx="85">
                  <c:v>15.614000000000003</c:v>
                </c:pt>
                <c:pt idx="86">
                  <c:v>17.258000000000003</c:v>
                </c:pt>
                <c:pt idx="87">
                  <c:v>19.198</c:v>
                </c:pt>
                <c:pt idx="88">
                  <c:v>23.991999999999987</c:v>
                </c:pt>
                <c:pt idx="89">
                  <c:v>21.521999999999988</c:v>
                </c:pt>
                <c:pt idx="90">
                  <c:v>19.641999999999999</c:v>
                </c:pt>
                <c:pt idx="91">
                  <c:v>14.72</c:v>
                </c:pt>
                <c:pt idx="92">
                  <c:v>14.426000000000005</c:v>
                </c:pt>
                <c:pt idx="93">
                  <c:v>15.147999999999998</c:v>
                </c:pt>
                <c:pt idx="94">
                  <c:v>16.316000000000031</c:v>
                </c:pt>
                <c:pt idx="95">
                  <c:v>13.547999999999998</c:v>
                </c:pt>
                <c:pt idx="96">
                  <c:v>14.834000000000001</c:v>
                </c:pt>
                <c:pt idx="97">
                  <c:v>15.314000000000002</c:v>
                </c:pt>
                <c:pt idx="98">
                  <c:v>17.479999999999986</c:v>
                </c:pt>
                <c:pt idx="99">
                  <c:v>22.338000000000008</c:v>
                </c:pt>
                <c:pt idx="100">
                  <c:v>19.881999999999987</c:v>
                </c:pt>
                <c:pt idx="101">
                  <c:v>17.193999999999996</c:v>
                </c:pt>
                <c:pt idx="102">
                  <c:v>18.158000000000005</c:v>
                </c:pt>
                <c:pt idx="103">
                  <c:v>22.809999999999992</c:v>
                </c:pt>
                <c:pt idx="104">
                  <c:v>32.472000000000001</c:v>
                </c:pt>
                <c:pt idx="105">
                  <c:v>25.56</c:v>
                </c:pt>
                <c:pt idx="106">
                  <c:v>15.112</c:v>
                </c:pt>
                <c:pt idx="107">
                  <c:v>15.026000000000009</c:v>
                </c:pt>
                <c:pt idx="108">
                  <c:v>16.128</c:v>
                </c:pt>
                <c:pt idx="109">
                  <c:v>14.900000000000002</c:v>
                </c:pt>
                <c:pt idx="110">
                  <c:v>22.201999999999988</c:v>
                </c:pt>
                <c:pt idx="111">
                  <c:v>29.293999999999986</c:v>
                </c:pt>
                <c:pt idx="112">
                  <c:v>29.706</c:v>
                </c:pt>
                <c:pt idx="113">
                  <c:v>30.587999999999987</c:v>
                </c:pt>
                <c:pt idx="114">
                  <c:v>31.729999999999986</c:v>
                </c:pt>
                <c:pt idx="115">
                  <c:v>27.150000000000031</c:v>
                </c:pt>
                <c:pt idx="116">
                  <c:v>16.680000000000003</c:v>
                </c:pt>
                <c:pt idx="117">
                  <c:v>14.882000000000026</c:v>
                </c:pt>
                <c:pt idx="118">
                  <c:v>16.403999999999989</c:v>
                </c:pt>
                <c:pt idx="119">
                  <c:v>16.596000000000007</c:v>
                </c:pt>
                <c:pt idx="120">
                  <c:v>15.17</c:v>
                </c:pt>
                <c:pt idx="121">
                  <c:v>17.663999999999987</c:v>
                </c:pt>
                <c:pt idx="122">
                  <c:v>26.949999999999989</c:v>
                </c:pt>
                <c:pt idx="123">
                  <c:v>34.408000000000001</c:v>
                </c:pt>
                <c:pt idx="124">
                  <c:v>43.080000000000005</c:v>
                </c:pt>
                <c:pt idx="125">
                  <c:v>34.022000000000013</c:v>
                </c:pt>
                <c:pt idx="126">
                  <c:v>25.654000000000035</c:v>
                </c:pt>
                <c:pt idx="127">
                  <c:v>20.924000000000007</c:v>
                </c:pt>
                <c:pt idx="128">
                  <c:v>18.649999999999988</c:v>
                </c:pt>
                <c:pt idx="129">
                  <c:v>13.286000000000008</c:v>
                </c:pt>
                <c:pt idx="130">
                  <c:v>16.456000000000003</c:v>
                </c:pt>
                <c:pt idx="131">
                  <c:v>13.746</c:v>
                </c:pt>
                <c:pt idx="132">
                  <c:v>14.110000000000003</c:v>
                </c:pt>
                <c:pt idx="133">
                  <c:v>13.241999999999994</c:v>
                </c:pt>
                <c:pt idx="134">
                  <c:v>12.870000000000006</c:v>
                </c:pt>
                <c:pt idx="135">
                  <c:v>13.826000000000006</c:v>
                </c:pt>
                <c:pt idx="136">
                  <c:v>15.584000000000005</c:v>
                </c:pt>
                <c:pt idx="137">
                  <c:v>16.193999999999985</c:v>
                </c:pt>
                <c:pt idx="138">
                  <c:v>11.616000000000001</c:v>
                </c:pt>
                <c:pt idx="139">
                  <c:v>15.608000000000001</c:v>
                </c:pt>
                <c:pt idx="140">
                  <c:v>27.267999999999986</c:v>
                </c:pt>
                <c:pt idx="141">
                  <c:v>16.038</c:v>
                </c:pt>
                <c:pt idx="142">
                  <c:v>5.1760000000000028</c:v>
                </c:pt>
                <c:pt idx="143">
                  <c:v>6.8919999999999986</c:v>
                </c:pt>
                <c:pt idx="144">
                  <c:v>14.840000000000002</c:v>
                </c:pt>
                <c:pt idx="145">
                  <c:v>17.793999999999986</c:v>
                </c:pt>
                <c:pt idx="146">
                  <c:v>13.104000000000001</c:v>
                </c:pt>
                <c:pt idx="147">
                  <c:v>13.464</c:v>
                </c:pt>
                <c:pt idx="148">
                  <c:v>18.043999999999986</c:v>
                </c:pt>
                <c:pt idx="149">
                  <c:v>19.296000000000003</c:v>
                </c:pt>
              </c:numCache>
            </c:numRef>
          </c:val>
        </c:ser>
        <c:ser>
          <c:idx val="1"/>
          <c:order val="1"/>
          <c:tx>
            <c:strRef>
              <c:f>Margins!$M$1</c:f>
              <c:strCache>
                <c:ptCount val="1"/>
                <c:pt idx="0">
                  <c:v>Kerosene Margin</c:v>
                </c:pt>
              </c:strCache>
            </c:strRef>
          </c:tx>
          <c:spPr>
            <a:ln w="22225">
              <a:solidFill>
                <a:srgbClr val="FF0000"/>
              </a:solidFill>
            </a:ln>
          </c:spPr>
          <c:marker>
            <c:symbol val="none"/>
          </c:marker>
          <c:cat>
            <c:numRef>
              <c:f>Margins!$A$2:$A$151</c:f>
              <c:numCache>
                <c:formatCode>mmm\-yyyy</c:formatCode>
                <c:ptCount val="150"/>
                <c:pt idx="0">
                  <c:v>35445</c:v>
                </c:pt>
                <c:pt idx="1">
                  <c:v>35476</c:v>
                </c:pt>
                <c:pt idx="2">
                  <c:v>35504</c:v>
                </c:pt>
                <c:pt idx="3">
                  <c:v>35535</c:v>
                </c:pt>
                <c:pt idx="4">
                  <c:v>35565</c:v>
                </c:pt>
                <c:pt idx="5">
                  <c:v>35596</c:v>
                </c:pt>
                <c:pt idx="6">
                  <c:v>35626</c:v>
                </c:pt>
                <c:pt idx="7">
                  <c:v>35657</c:v>
                </c:pt>
                <c:pt idx="8">
                  <c:v>35688</c:v>
                </c:pt>
                <c:pt idx="9">
                  <c:v>35718</c:v>
                </c:pt>
                <c:pt idx="10">
                  <c:v>35749</c:v>
                </c:pt>
                <c:pt idx="11">
                  <c:v>35779</c:v>
                </c:pt>
                <c:pt idx="12">
                  <c:v>35810</c:v>
                </c:pt>
                <c:pt idx="13">
                  <c:v>35841</c:v>
                </c:pt>
                <c:pt idx="14">
                  <c:v>35869</c:v>
                </c:pt>
                <c:pt idx="15">
                  <c:v>35900</c:v>
                </c:pt>
                <c:pt idx="16">
                  <c:v>35930</c:v>
                </c:pt>
                <c:pt idx="17">
                  <c:v>35961</c:v>
                </c:pt>
                <c:pt idx="18">
                  <c:v>35991</c:v>
                </c:pt>
                <c:pt idx="19">
                  <c:v>36022</c:v>
                </c:pt>
                <c:pt idx="20">
                  <c:v>36053</c:v>
                </c:pt>
                <c:pt idx="21">
                  <c:v>36083</c:v>
                </c:pt>
                <c:pt idx="22">
                  <c:v>36114</c:v>
                </c:pt>
                <c:pt idx="23">
                  <c:v>36144</c:v>
                </c:pt>
                <c:pt idx="24">
                  <c:v>36175</c:v>
                </c:pt>
                <c:pt idx="25">
                  <c:v>36206</c:v>
                </c:pt>
                <c:pt idx="26">
                  <c:v>36234</c:v>
                </c:pt>
                <c:pt idx="27">
                  <c:v>36265</c:v>
                </c:pt>
                <c:pt idx="28">
                  <c:v>36295</c:v>
                </c:pt>
                <c:pt idx="29">
                  <c:v>36326</c:v>
                </c:pt>
                <c:pt idx="30">
                  <c:v>36356</c:v>
                </c:pt>
                <c:pt idx="31">
                  <c:v>36387</c:v>
                </c:pt>
                <c:pt idx="32">
                  <c:v>36418</c:v>
                </c:pt>
                <c:pt idx="33">
                  <c:v>36448</c:v>
                </c:pt>
                <c:pt idx="34">
                  <c:v>36479</c:v>
                </c:pt>
                <c:pt idx="35">
                  <c:v>36509</c:v>
                </c:pt>
                <c:pt idx="36">
                  <c:v>36540</c:v>
                </c:pt>
                <c:pt idx="37">
                  <c:v>36571</c:v>
                </c:pt>
                <c:pt idx="38">
                  <c:v>36600</c:v>
                </c:pt>
                <c:pt idx="39">
                  <c:v>36631</c:v>
                </c:pt>
                <c:pt idx="40">
                  <c:v>36661</c:v>
                </c:pt>
                <c:pt idx="41">
                  <c:v>36692</c:v>
                </c:pt>
                <c:pt idx="42">
                  <c:v>36722</c:v>
                </c:pt>
                <c:pt idx="43">
                  <c:v>36753</c:v>
                </c:pt>
                <c:pt idx="44">
                  <c:v>36784</c:v>
                </c:pt>
                <c:pt idx="45">
                  <c:v>36814</c:v>
                </c:pt>
                <c:pt idx="46">
                  <c:v>36845</c:v>
                </c:pt>
                <c:pt idx="47">
                  <c:v>36875</c:v>
                </c:pt>
                <c:pt idx="48">
                  <c:v>36906</c:v>
                </c:pt>
                <c:pt idx="49">
                  <c:v>36937</c:v>
                </c:pt>
                <c:pt idx="50">
                  <c:v>36965</c:v>
                </c:pt>
                <c:pt idx="51">
                  <c:v>36996</c:v>
                </c:pt>
                <c:pt idx="52">
                  <c:v>37026</c:v>
                </c:pt>
                <c:pt idx="53">
                  <c:v>37057</c:v>
                </c:pt>
                <c:pt idx="54">
                  <c:v>37087</c:v>
                </c:pt>
                <c:pt idx="55">
                  <c:v>37118</c:v>
                </c:pt>
                <c:pt idx="56">
                  <c:v>37149</c:v>
                </c:pt>
                <c:pt idx="57">
                  <c:v>37179</c:v>
                </c:pt>
                <c:pt idx="58">
                  <c:v>37210</c:v>
                </c:pt>
                <c:pt idx="59">
                  <c:v>37240</c:v>
                </c:pt>
                <c:pt idx="60">
                  <c:v>37271</c:v>
                </c:pt>
                <c:pt idx="61">
                  <c:v>37302</c:v>
                </c:pt>
                <c:pt idx="62">
                  <c:v>37330</c:v>
                </c:pt>
                <c:pt idx="63">
                  <c:v>37361</c:v>
                </c:pt>
                <c:pt idx="64">
                  <c:v>37391</c:v>
                </c:pt>
                <c:pt idx="65">
                  <c:v>37422</c:v>
                </c:pt>
                <c:pt idx="66">
                  <c:v>37452</c:v>
                </c:pt>
                <c:pt idx="67">
                  <c:v>37483</c:v>
                </c:pt>
                <c:pt idx="68">
                  <c:v>37514</c:v>
                </c:pt>
                <c:pt idx="69">
                  <c:v>37544</c:v>
                </c:pt>
                <c:pt idx="70">
                  <c:v>37575</c:v>
                </c:pt>
                <c:pt idx="71">
                  <c:v>37605</c:v>
                </c:pt>
                <c:pt idx="72">
                  <c:v>37636</c:v>
                </c:pt>
                <c:pt idx="73">
                  <c:v>37667</c:v>
                </c:pt>
                <c:pt idx="74">
                  <c:v>37695</c:v>
                </c:pt>
                <c:pt idx="75">
                  <c:v>37726</c:v>
                </c:pt>
                <c:pt idx="76">
                  <c:v>37756</c:v>
                </c:pt>
                <c:pt idx="77">
                  <c:v>37787</c:v>
                </c:pt>
                <c:pt idx="78">
                  <c:v>37817</c:v>
                </c:pt>
                <c:pt idx="79">
                  <c:v>37848</c:v>
                </c:pt>
                <c:pt idx="80">
                  <c:v>37879</c:v>
                </c:pt>
                <c:pt idx="81">
                  <c:v>37909</c:v>
                </c:pt>
                <c:pt idx="82">
                  <c:v>37940</c:v>
                </c:pt>
                <c:pt idx="83">
                  <c:v>37970</c:v>
                </c:pt>
                <c:pt idx="84">
                  <c:v>38001</c:v>
                </c:pt>
                <c:pt idx="85">
                  <c:v>38032</c:v>
                </c:pt>
                <c:pt idx="86">
                  <c:v>38061</c:v>
                </c:pt>
                <c:pt idx="87">
                  <c:v>38092</c:v>
                </c:pt>
                <c:pt idx="88">
                  <c:v>38122</c:v>
                </c:pt>
                <c:pt idx="89">
                  <c:v>38153</c:v>
                </c:pt>
                <c:pt idx="90">
                  <c:v>38183</c:v>
                </c:pt>
                <c:pt idx="91">
                  <c:v>38214</c:v>
                </c:pt>
                <c:pt idx="92">
                  <c:v>38245</c:v>
                </c:pt>
                <c:pt idx="93">
                  <c:v>38275</c:v>
                </c:pt>
                <c:pt idx="94">
                  <c:v>38306</c:v>
                </c:pt>
                <c:pt idx="95">
                  <c:v>38336</c:v>
                </c:pt>
                <c:pt idx="96">
                  <c:v>38367</c:v>
                </c:pt>
                <c:pt idx="97">
                  <c:v>38398</c:v>
                </c:pt>
                <c:pt idx="98">
                  <c:v>38426</c:v>
                </c:pt>
                <c:pt idx="99">
                  <c:v>38457</c:v>
                </c:pt>
                <c:pt idx="100">
                  <c:v>38487</c:v>
                </c:pt>
                <c:pt idx="101">
                  <c:v>38518</c:v>
                </c:pt>
                <c:pt idx="102">
                  <c:v>38548</c:v>
                </c:pt>
                <c:pt idx="103">
                  <c:v>38579</c:v>
                </c:pt>
                <c:pt idx="104">
                  <c:v>38610</c:v>
                </c:pt>
                <c:pt idx="105">
                  <c:v>38640</c:v>
                </c:pt>
                <c:pt idx="106">
                  <c:v>38671</c:v>
                </c:pt>
                <c:pt idx="107">
                  <c:v>38701</c:v>
                </c:pt>
                <c:pt idx="108">
                  <c:v>38732</c:v>
                </c:pt>
                <c:pt idx="109">
                  <c:v>38763</c:v>
                </c:pt>
                <c:pt idx="110">
                  <c:v>38791</c:v>
                </c:pt>
                <c:pt idx="111">
                  <c:v>38822</c:v>
                </c:pt>
                <c:pt idx="112">
                  <c:v>38852</c:v>
                </c:pt>
                <c:pt idx="113">
                  <c:v>38883</c:v>
                </c:pt>
                <c:pt idx="114">
                  <c:v>38913</c:v>
                </c:pt>
                <c:pt idx="115">
                  <c:v>38944</c:v>
                </c:pt>
                <c:pt idx="116">
                  <c:v>38975</c:v>
                </c:pt>
                <c:pt idx="117">
                  <c:v>39005</c:v>
                </c:pt>
                <c:pt idx="118">
                  <c:v>39036</c:v>
                </c:pt>
                <c:pt idx="119">
                  <c:v>39066</c:v>
                </c:pt>
                <c:pt idx="120">
                  <c:v>39097</c:v>
                </c:pt>
                <c:pt idx="121">
                  <c:v>39128</c:v>
                </c:pt>
                <c:pt idx="122">
                  <c:v>39156</c:v>
                </c:pt>
                <c:pt idx="123">
                  <c:v>39187</c:v>
                </c:pt>
                <c:pt idx="124">
                  <c:v>39217</c:v>
                </c:pt>
                <c:pt idx="125">
                  <c:v>39248</c:v>
                </c:pt>
                <c:pt idx="126">
                  <c:v>39278</c:v>
                </c:pt>
                <c:pt idx="127">
                  <c:v>39309</c:v>
                </c:pt>
                <c:pt idx="128">
                  <c:v>39340</c:v>
                </c:pt>
                <c:pt idx="129">
                  <c:v>39370</c:v>
                </c:pt>
                <c:pt idx="130">
                  <c:v>39401</c:v>
                </c:pt>
                <c:pt idx="131">
                  <c:v>39431</c:v>
                </c:pt>
                <c:pt idx="132">
                  <c:v>39462</c:v>
                </c:pt>
                <c:pt idx="133">
                  <c:v>39493</c:v>
                </c:pt>
                <c:pt idx="134">
                  <c:v>39522</c:v>
                </c:pt>
                <c:pt idx="135">
                  <c:v>39553</c:v>
                </c:pt>
                <c:pt idx="136">
                  <c:v>39583</c:v>
                </c:pt>
                <c:pt idx="137">
                  <c:v>39614</c:v>
                </c:pt>
                <c:pt idx="138">
                  <c:v>39644</c:v>
                </c:pt>
                <c:pt idx="139">
                  <c:v>39675</c:v>
                </c:pt>
                <c:pt idx="140">
                  <c:v>39706</c:v>
                </c:pt>
                <c:pt idx="141">
                  <c:v>39736</c:v>
                </c:pt>
                <c:pt idx="142">
                  <c:v>39767</c:v>
                </c:pt>
                <c:pt idx="143">
                  <c:v>39797</c:v>
                </c:pt>
                <c:pt idx="144">
                  <c:v>39828</c:v>
                </c:pt>
                <c:pt idx="145">
                  <c:v>39859</c:v>
                </c:pt>
                <c:pt idx="146">
                  <c:v>39887</c:v>
                </c:pt>
                <c:pt idx="147">
                  <c:v>39918</c:v>
                </c:pt>
                <c:pt idx="148">
                  <c:v>39948</c:v>
                </c:pt>
                <c:pt idx="149">
                  <c:v>39979</c:v>
                </c:pt>
              </c:numCache>
            </c:numRef>
          </c:cat>
          <c:val>
            <c:numRef>
              <c:f>Margins!$M$2:$M$151</c:f>
              <c:numCache>
                <c:formatCode>General</c:formatCode>
                <c:ptCount val="150"/>
                <c:pt idx="0">
                  <c:v>7.4060000000000024</c:v>
                </c:pt>
                <c:pt idx="1">
                  <c:v>8.3900000000000023</c:v>
                </c:pt>
                <c:pt idx="2">
                  <c:v>6.1359999999999975</c:v>
                </c:pt>
                <c:pt idx="3">
                  <c:v>7.1019999999999985</c:v>
                </c:pt>
                <c:pt idx="4">
                  <c:v>6.1579999999999755</c:v>
                </c:pt>
                <c:pt idx="5">
                  <c:v>6.6019999999999985</c:v>
                </c:pt>
                <c:pt idx="6">
                  <c:v>6.0579999999999945</c:v>
                </c:pt>
                <c:pt idx="7">
                  <c:v>6.631999999999997</c:v>
                </c:pt>
                <c:pt idx="8">
                  <c:v>6.5979999999999945</c:v>
                </c:pt>
                <c:pt idx="9">
                  <c:v>6.4919999999999991</c:v>
                </c:pt>
                <c:pt idx="10">
                  <c:v>7.2259999999999955</c:v>
                </c:pt>
                <c:pt idx="11">
                  <c:v>6.4420000000000019</c:v>
                </c:pt>
                <c:pt idx="12">
                  <c:v>7.1779999999999955</c:v>
                </c:pt>
                <c:pt idx="13">
                  <c:v>7.1459999999999955</c:v>
                </c:pt>
                <c:pt idx="14">
                  <c:v>6.4379999999999988</c:v>
                </c:pt>
                <c:pt idx="15">
                  <c:v>6.5539999999999985</c:v>
                </c:pt>
                <c:pt idx="16">
                  <c:v>6.79</c:v>
                </c:pt>
                <c:pt idx="17">
                  <c:v>6.2040000000000015</c:v>
                </c:pt>
                <c:pt idx="18">
                  <c:v>6.3279999999999745</c:v>
                </c:pt>
                <c:pt idx="19">
                  <c:v>6.2479999999999976</c:v>
                </c:pt>
                <c:pt idx="20">
                  <c:v>5.7219999999999995</c:v>
                </c:pt>
                <c:pt idx="21">
                  <c:v>6.6679999999999655</c:v>
                </c:pt>
                <c:pt idx="22">
                  <c:v>6.4579999999999975</c:v>
                </c:pt>
                <c:pt idx="23">
                  <c:v>5.4359999999999991</c:v>
                </c:pt>
                <c:pt idx="24">
                  <c:v>5.2359999999999989</c:v>
                </c:pt>
                <c:pt idx="25">
                  <c:v>4.2340000000000009</c:v>
                </c:pt>
                <c:pt idx="26">
                  <c:v>4.4600000000000009</c:v>
                </c:pt>
                <c:pt idx="27">
                  <c:v>4.6219999999999946</c:v>
                </c:pt>
                <c:pt idx="28">
                  <c:v>3.7059999999999995</c:v>
                </c:pt>
                <c:pt idx="29">
                  <c:v>4.3519999999999985</c:v>
                </c:pt>
                <c:pt idx="30">
                  <c:v>4.484</c:v>
                </c:pt>
                <c:pt idx="31">
                  <c:v>5.2520000000000007</c:v>
                </c:pt>
                <c:pt idx="32">
                  <c:v>4.6539999999999955</c:v>
                </c:pt>
                <c:pt idx="33">
                  <c:v>4.8659999999999846</c:v>
                </c:pt>
                <c:pt idx="34">
                  <c:v>4.8099999999999987</c:v>
                </c:pt>
                <c:pt idx="35">
                  <c:v>5.7719999999999994</c:v>
                </c:pt>
                <c:pt idx="36">
                  <c:v>8.2780000000000005</c:v>
                </c:pt>
                <c:pt idx="37">
                  <c:v>7.5619999999999949</c:v>
                </c:pt>
                <c:pt idx="38">
                  <c:v>6.6179999999999755</c:v>
                </c:pt>
                <c:pt idx="39">
                  <c:v>7.5380000000000038</c:v>
                </c:pt>
                <c:pt idx="40">
                  <c:v>6.2580000000000018</c:v>
                </c:pt>
                <c:pt idx="41">
                  <c:v>4.4280000000000008</c:v>
                </c:pt>
                <c:pt idx="42">
                  <c:v>6.3719999999999972</c:v>
                </c:pt>
                <c:pt idx="43">
                  <c:v>7.908000000000003</c:v>
                </c:pt>
                <c:pt idx="44">
                  <c:v>13.012</c:v>
                </c:pt>
                <c:pt idx="45">
                  <c:v>13.218</c:v>
                </c:pt>
                <c:pt idx="46">
                  <c:v>13.141999999999999</c:v>
                </c:pt>
                <c:pt idx="47">
                  <c:v>15.270000000000001</c:v>
                </c:pt>
                <c:pt idx="48">
                  <c:v>11.636000000000001</c:v>
                </c:pt>
                <c:pt idx="49">
                  <c:v>10.492000000000004</c:v>
                </c:pt>
                <c:pt idx="50">
                  <c:v>9.7600000000000016</c:v>
                </c:pt>
                <c:pt idx="51">
                  <c:v>9.5620000000000047</c:v>
                </c:pt>
                <c:pt idx="52">
                  <c:v>9.7600000000000016</c:v>
                </c:pt>
                <c:pt idx="53">
                  <c:v>9.8140000000000001</c:v>
                </c:pt>
                <c:pt idx="54">
                  <c:v>8.0339999999999989</c:v>
                </c:pt>
                <c:pt idx="55">
                  <c:v>8.0680000000000032</c:v>
                </c:pt>
                <c:pt idx="56">
                  <c:v>9.9540000000000006</c:v>
                </c:pt>
                <c:pt idx="57">
                  <c:v>8.4360000000000017</c:v>
                </c:pt>
                <c:pt idx="58">
                  <c:v>8.7580000000000009</c:v>
                </c:pt>
                <c:pt idx="59">
                  <c:v>6.7059999999999977</c:v>
                </c:pt>
                <c:pt idx="60">
                  <c:v>6.6439999999999975</c:v>
                </c:pt>
                <c:pt idx="61">
                  <c:v>5.5520000000000005</c:v>
                </c:pt>
                <c:pt idx="62">
                  <c:v>4.8380000000000001</c:v>
                </c:pt>
                <c:pt idx="63">
                  <c:v>4.9219999999999979</c:v>
                </c:pt>
                <c:pt idx="64">
                  <c:v>4.2019999999999973</c:v>
                </c:pt>
                <c:pt idx="65">
                  <c:v>4.4260000000000002</c:v>
                </c:pt>
                <c:pt idx="66">
                  <c:v>4.8279999999999745</c:v>
                </c:pt>
                <c:pt idx="67">
                  <c:v>4.806</c:v>
                </c:pt>
                <c:pt idx="68">
                  <c:v>6.5699999999999976</c:v>
                </c:pt>
                <c:pt idx="69">
                  <c:v>8.7900000000000009</c:v>
                </c:pt>
                <c:pt idx="70">
                  <c:v>6.9419999999999984</c:v>
                </c:pt>
                <c:pt idx="71">
                  <c:v>6.6279999999999655</c:v>
                </c:pt>
                <c:pt idx="72">
                  <c:v>7.1959999999999855</c:v>
                </c:pt>
                <c:pt idx="73">
                  <c:v>10.302000000000024</c:v>
                </c:pt>
                <c:pt idx="74">
                  <c:v>12.358000000000002</c:v>
                </c:pt>
                <c:pt idx="75">
                  <c:v>8.5460000000000012</c:v>
                </c:pt>
                <c:pt idx="76">
                  <c:v>5.8019999999999978</c:v>
                </c:pt>
                <c:pt idx="77">
                  <c:v>4.3780000000000001</c:v>
                </c:pt>
                <c:pt idx="78">
                  <c:v>5.5959999999999965</c:v>
                </c:pt>
                <c:pt idx="79">
                  <c:v>7.0540000000000047</c:v>
                </c:pt>
                <c:pt idx="80">
                  <c:v>7.5459999999999976</c:v>
                </c:pt>
                <c:pt idx="81">
                  <c:v>7.4040000000000017</c:v>
                </c:pt>
                <c:pt idx="82">
                  <c:v>8.0500000000000025</c:v>
                </c:pt>
                <c:pt idx="83">
                  <c:v>8.8140000000000036</c:v>
                </c:pt>
                <c:pt idx="84">
                  <c:v>10.944000000000003</c:v>
                </c:pt>
                <c:pt idx="85">
                  <c:v>10.322000000000006</c:v>
                </c:pt>
                <c:pt idx="86">
                  <c:v>9.4880000000000013</c:v>
                </c:pt>
                <c:pt idx="87">
                  <c:v>9.9160000000000021</c:v>
                </c:pt>
                <c:pt idx="88">
                  <c:v>11.938000000000001</c:v>
                </c:pt>
                <c:pt idx="89">
                  <c:v>10.98</c:v>
                </c:pt>
                <c:pt idx="90">
                  <c:v>11.872000000000074</c:v>
                </c:pt>
                <c:pt idx="91">
                  <c:v>12.998000000000012</c:v>
                </c:pt>
                <c:pt idx="92">
                  <c:v>14.342000000000002</c:v>
                </c:pt>
                <c:pt idx="93">
                  <c:v>19.012</c:v>
                </c:pt>
                <c:pt idx="94">
                  <c:v>19.213999999999992</c:v>
                </c:pt>
                <c:pt idx="95">
                  <c:v>19.176000000000005</c:v>
                </c:pt>
                <c:pt idx="96">
                  <c:v>16.303999999999988</c:v>
                </c:pt>
                <c:pt idx="97">
                  <c:v>17.036000000000005</c:v>
                </c:pt>
                <c:pt idx="98">
                  <c:v>19.663999999999987</c:v>
                </c:pt>
                <c:pt idx="99">
                  <c:v>22.800000000000004</c:v>
                </c:pt>
                <c:pt idx="100">
                  <c:v>20.596000000000004</c:v>
                </c:pt>
                <c:pt idx="101">
                  <c:v>19</c:v>
                </c:pt>
                <c:pt idx="102">
                  <c:v>18.073999999999987</c:v>
                </c:pt>
                <c:pt idx="103">
                  <c:v>18.273999999999987</c:v>
                </c:pt>
                <c:pt idx="104">
                  <c:v>26.718000000000007</c:v>
                </c:pt>
                <c:pt idx="105">
                  <c:v>40.89</c:v>
                </c:pt>
                <c:pt idx="106">
                  <c:v>24.058000000000003</c:v>
                </c:pt>
                <c:pt idx="107">
                  <c:v>20.485999999999805</c:v>
                </c:pt>
                <c:pt idx="108">
                  <c:v>19.278000000000002</c:v>
                </c:pt>
                <c:pt idx="109">
                  <c:v>21.830000000000005</c:v>
                </c:pt>
                <c:pt idx="110">
                  <c:v>21.698</c:v>
                </c:pt>
                <c:pt idx="111">
                  <c:v>22.321999999999992</c:v>
                </c:pt>
                <c:pt idx="112">
                  <c:v>24.161999999999992</c:v>
                </c:pt>
                <c:pt idx="113">
                  <c:v>24.413999999999987</c:v>
                </c:pt>
                <c:pt idx="114">
                  <c:v>22.405999999999889</c:v>
                </c:pt>
                <c:pt idx="115">
                  <c:v>25.259999999999987</c:v>
                </c:pt>
                <c:pt idx="116">
                  <c:v>22.853999999999996</c:v>
                </c:pt>
                <c:pt idx="117">
                  <c:v>22.10600000000003</c:v>
                </c:pt>
                <c:pt idx="118">
                  <c:v>20.898000000000003</c:v>
                </c:pt>
                <c:pt idx="119">
                  <c:v>24.072000000000003</c:v>
                </c:pt>
                <c:pt idx="120">
                  <c:v>21.763999999999989</c:v>
                </c:pt>
                <c:pt idx="121">
                  <c:v>19.721999999999987</c:v>
                </c:pt>
                <c:pt idx="122">
                  <c:v>20.691999999999993</c:v>
                </c:pt>
                <c:pt idx="123">
                  <c:v>24.201999999999988</c:v>
                </c:pt>
                <c:pt idx="124">
                  <c:v>25.608000000000008</c:v>
                </c:pt>
                <c:pt idx="125">
                  <c:v>23.648000000000003</c:v>
                </c:pt>
                <c:pt idx="126">
                  <c:v>19.774000000000004</c:v>
                </c:pt>
                <c:pt idx="127">
                  <c:v>20.882000000000012</c:v>
                </c:pt>
                <c:pt idx="128">
                  <c:v>21.211999999999993</c:v>
                </c:pt>
                <c:pt idx="129">
                  <c:v>18.956000000000007</c:v>
                </c:pt>
                <c:pt idx="130">
                  <c:v>24.772000000000006</c:v>
                </c:pt>
                <c:pt idx="131">
                  <c:v>26.219999999999992</c:v>
                </c:pt>
                <c:pt idx="132">
                  <c:v>25.366000000000007</c:v>
                </c:pt>
                <c:pt idx="133">
                  <c:v>23.195999999999987</c:v>
                </c:pt>
                <c:pt idx="134">
                  <c:v>32.4</c:v>
                </c:pt>
                <c:pt idx="135">
                  <c:v>33.230000000000011</c:v>
                </c:pt>
                <c:pt idx="136">
                  <c:v>35.324000000000005</c:v>
                </c:pt>
                <c:pt idx="137">
                  <c:v>36.983999999999988</c:v>
                </c:pt>
                <c:pt idx="138">
                  <c:v>37.992000000000012</c:v>
                </c:pt>
                <c:pt idx="139">
                  <c:v>28.796000000000003</c:v>
                </c:pt>
                <c:pt idx="140">
                  <c:v>38.734000000000009</c:v>
                </c:pt>
                <c:pt idx="141">
                  <c:v>33.678000000000011</c:v>
                </c:pt>
                <c:pt idx="142">
                  <c:v>29.578000000000003</c:v>
                </c:pt>
                <c:pt idx="143">
                  <c:v>24.07</c:v>
                </c:pt>
                <c:pt idx="144">
                  <c:v>24.331999999999994</c:v>
                </c:pt>
                <c:pt idx="145">
                  <c:v>18.381999999999987</c:v>
                </c:pt>
                <c:pt idx="146">
                  <c:v>7.56</c:v>
                </c:pt>
                <c:pt idx="147">
                  <c:v>10.944000000000001</c:v>
                </c:pt>
                <c:pt idx="148">
                  <c:v>5.4019999999999984</c:v>
                </c:pt>
                <c:pt idx="149">
                  <c:v>9.0900000000000016</c:v>
                </c:pt>
              </c:numCache>
            </c:numRef>
          </c:val>
        </c:ser>
        <c:ser>
          <c:idx val="2"/>
          <c:order val="2"/>
          <c:tx>
            <c:strRef>
              <c:f>Margins!$N$1</c:f>
              <c:strCache>
                <c:ptCount val="1"/>
                <c:pt idx="0">
                  <c:v>Distillate Margin</c:v>
                </c:pt>
              </c:strCache>
            </c:strRef>
          </c:tx>
          <c:spPr>
            <a:ln w="22225">
              <a:solidFill>
                <a:srgbClr val="92D050"/>
              </a:solidFill>
            </a:ln>
          </c:spPr>
          <c:marker>
            <c:symbol val="none"/>
          </c:marker>
          <c:cat>
            <c:numRef>
              <c:f>Margins!$A$2:$A$151</c:f>
              <c:numCache>
                <c:formatCode>mmm\-yyyy</c:formatCode>
                <c:ptCount val="150"/>
                <c:pt idx="0">
                  <c:v>35445</c:v>
                </c:pt>
                <c:pt idx="1">
                  <c:v>35476</c:v>
                </c:pt>
                <c:pt idx="2">
                  <c:v>35504</c:v>
                </c:pt>
                <c:pt idx="3">
                  <c:v>35535</c:v>
                </c:pt>
                <c:pt idx="4">
                  <c:v>35565</c:v>
                </c:pt>
                <c:pt idx="5">
                  <c:v>35596</c:v>
                </c:pt>
                <c:pt idx="6">
                  <c:v>35626</c:v>
                </c:pt>
                <c:pt idx="7">
                  <c:v>35657</c:v>
                </c:pt>
                <c:pt idx="8">
                  <c:v>35688</c:v>
                </c:pt>
                <c:pt idx="9">
                  <c:v>35718</c:v>
                </c:pt>
                <c:pt idx="10">
                  <c:v>35749</c:v>
                </c:pt>
                <c:pt idx="11">
                  <c:v>35779</c:v>
                </c:pt>
                <c:pt idx="12">
                  <c:v>35810</c:v>
                </c:pt>
                <c:pt idx="13">
                  <c:v>35841</c:v>
                </c:pt>
                <c:pt idx="14">
                  <c:v>35869</c:v>
                </c:pt>
                <c:pt idx="15">
                  <c:v>35900</c:v>
                </c:pt>
                <c:pt idx="16">
                  <c:v>35930</c:v>
                </c:pt>
                <c:pt idx="17">
                  <c:v>35961</c:v>
                </c:pt>
                <c:pt idx="18">
                  <c:v>35991</c:v>
                </c:pt>
                <c:pt idx="19">
                  <c:v>36022</c:v>
                </c:pt>
                <c:pt idx="20">
                  <c:v>36053</c:v>
                </c:pt>
                <c:pt idx="21">
                  <c:v>36083</c:v>
                </c:pt>
                <c:pt idx="22">
                  <c:v>36114</c:v>
                </c:pt>
                <c:pt idx="23">
                  <c:v>36144</c:v>
                </c:pt>
                <c:pt idx="24">
                  <c:v>36175</c:v>
                </c:pt>
                <c:pt idx="25">
                  <c:v>36206</c:v>
                </c:pt>
                <c:pt idx="26">
                  <c:v>36234</c:v>
                </c:pt>
                <c:pt idx="27">
                  <c:v>36265</c:v>
                </c:pt>
                <c:pt idx="28">
                  <c:v>36295</c:v>
                </c:pt>
                <c:pt idx="29">
                  <c:v>36326</c:v>
                </c:pt>
                <c:pt idx="30">
                  <c:v>36356</c:v>
                </c:pt>
                <c:pt idx="31">
                  <c:v>36387</c:v>
                </c:pt>
                <c:pt idx="32">
                  <c:v>36418</c:v>
                </c:pt>
                <c:pt idx="33">
                  <c:v>36448</c:v>
                </c:pt>
                <c:pt idx="34">
                  <c:v>36479</c:v>
                </c:pt>
                <c:pt idx="35">
                  <c:v>36509</c:v>
                </c:pt>
                <c:pt idx="36">
                  <c:v>36540</c:v>
                </c:pt>
                <c:pt idx="37">
                  <c:v>36571</c:v>
                </c:pt>
                <c:pt idx="38">
                  <c:v>36600</c:v>
                </c:pt>
                <c:pt idx="39">
                  <c:v>36631</c:v>
                </c:pt>
                <c:pt idx="40">
                  <c:v>36661</c:v>
                </c:pt>
                <c:pt idx="41">
                  <c:v>36692</c:v>
                </c:pt>
                <c:pt idx="42">
                  <c:v>36722</c:v>
                </c:pt>
                <c:pt idx="43">
                  <c:v>36753</c:v>
                </c:pt>
                <c:pt idx="44">
                  <c:v>36784</c:v>
                </c:pt>
                <c:pt idx="45">
                  <c:v>36814</c:v>
                </c:pt>
                <c:pt idx="46">
                  <c:v>36845</c:v>
                </c:pt>
                <c:pt idx="47">
                  <c:v>36875</c:v>
                </c:pt>
                <c:pt idx="48">
                  <c:v>36906</c:v>
                </c:pt>
                <c:pt idx="49">
                  <c:v>36937</c:v>
                </c:pt>
                <c:pt idx="50">
                  <c:v>36965</c:v>
                </c:pt>
                <c:pt idx="51">
                  <c:v>36996</c:v>
                </c:pt>
                <c:pt idx="52">
                  <c:v>37026</c:v>
                </c:pt>
                <c:pt idx="53">
                  <c:v>37057</c:v>
                </c:pt>
                <c:pt idx="54">
                  <c:v>37087</c:v>
                </c:pt>
                <c:pt idx="55">
                  <c:v>37118</c:v>
                </c:pt>
                <c:pt idx="56">
                  <c:v>37149</c:v>
                </c:pt>
                <c:pt idx="57">
                  <c:v>37179</c:v>
                </c:pt>
                <c:pt idx="58">
                  <c:v>37210</c:v>
                </c:pt>
                <c:pt idx="59">
                  <c:v>37240</c:v>
                </c:pt>
                <c:pt idx="60">
                  <c:v>37271</c:v>
                </c:pt>
                <c:pt idx="61">
                  <c:v>37302</c:v>
                </c:pt>
                <c:pt idx="62">
                  <c:v>37330</c:v>
                </c:pt>
                <c:pt idx="63">
                  <c:v>37361</c:v>
                </c:pt>
                <c:pt idx="64">
                  <c:v>37391</c:v>
                </c:pt>
                <c:pt idx="65">
                  <c:v>37422</c:v>
                </c:pt>
                <c:pt idx="66">
                  <c:v>37452</c:v>
                </c:pt>
                <c:pt idx="67">
                  <c:v>37483</c:v>
                </c:pt>
                <c:pt idx="68">
                  <c:v>37514</c:v>
                </c:pt>
                <c:pt idx="69">
                  <c:v>37544</c:v>
                </c:pt>
                <c:pt idx="70">
                  <c:v>37575</c:v>
                </c:pt>
                <c:pt idx="71">
                  <c:v>37605</c:v>
                </c:pt>
                <c:pt idx="72">
                  <c:v>37636</c:v>
                </c:pt>
                <c:pt idx="73">
                  <c:v>37667</c:v>
                </c:pt>
                <c:pt idx="74">
                  <c:v>37695</c:v>
                </c:pt>
                <c:pt idx="75">
                  <c:v>37726</c:v>
                </c:pt>
                <c:pt idx="76">
                  <c:v>37756</c:v>
                </c:pt>
                <c:pt idx="77">
                  <c:v>37787</c:v>
                </c:pt>
                <c:pt idx="78">
                  <c:v>37817</c:v>
                </c:pt>
                <c:pt idx="79">
                  <c:v>37848</c:v>
                </c:pt>
                <c:pt idx="80">
                  <c:v>37879</c:v>
                </c:pt>
                <c:pt idx="81">
                  <c:v>37909</c:v>
                </c:pt>
                <c:pt idx="82">
                  <c:v>37940</c:v>
                </c:pt>
                <c:pt idx="83">
                  <c:v>37970</c:v>
                </c:pt>
                <c:pt idx="84">
                  <c:v>38001</c:v>
                </c:pt>
                <c:pt idx="85">
                  <c:v>38032</c:v>
                </c:pt>
                <c:pt idx="86">
                  <c:v>38061</c:v>
                </c:pt>
                <c:pt idx="87">
                  <c:v>38092</c:v>
                </c:pt>
                <c:pt idx="88">
                  <c:v>38122</c:v>
                </c:pt>
                <c:pt idx="89">
                  <c:v>38153</c:v>
                </c:pt>
                <c:pt idx="90">
                  <c:v>38183</c:v>
                </c:pt>
                <c:pt idx="91">
                  <c:v>38214</c:v>
                </c:pt>
                <c:pt idx="92">
                  <c:v>38245</c:v>
                </c:pt>
                <c:pt idx="93">
                  <c:v>38275</c:v>
                </c:pt>
                <c:pt idx="94">
                  <c:v>38306</c:v>
                </c:pt>
                <c:pt idx="95">
                  <c:v>38336</c:v>
                </c:pt>
                <c:pt idx="96">
                  <c:v>38367</c:v>
                </c:pt>
                <c:pt idx="97">
                  <c:v>38398</c:v>
                </c:pt>
                <c:pt idx="98">
                  <c:v>38426</c:v>
                </c:pt>
                <c:pt idx="99">
                  <c:v>38457</c:v>
                </c:pt>
                <c:pt idx="100">
                  <c:v>38487</c:v>
                </c:pt>
                <c:pt idx="101">
                  <c:v>38518</c:v>
                </c:pt>
                <c:pt idx="102">
                  <c:v>38548</c:v>
                </c:pt>
                <c:pt idx="103">
                  <c:v>38579</c:v>
                </c:pt>
                <c:pt idx="104">
                  <c:v>38610</c:v>
                </c:pt>
                <c:pt idx="105">
                  <c:v>38640</c:v>
                </c:pt>
                <c:pt idx="106">
                  <c:v>38671</c:v>
                </c:pt>
                <c:pt idx="107">
                  <c:v>38701</c:v>
                </c:pt>
                <c:pt idx="108">
                  <c:v>38732</c:v>
                </c:pt>
                <c:pt idx="109">
                  <c:v>38763</c:v>
                </c:pt>
                <c:pt idx="110">
                  <c:v>38791</c:v>
                </c:pt>
                <c:pt idx="111">
                  <c:v>38822</c:v>
                </c:pt>
                <c:pt idx="112">
                  <c:v>38852</c:v>
                </c:pt>
                <c:pt idx="113">
                  <c:v>38883</c:v>
                </c:pt>
                <c:pt idx="114">
                  <c:v>38913</c:v>
                </c:pt>
                <c:pt idx="115">
                  <c:v>38944</c:v>
                </c:pt>
                <c:pt idx="116">
                  <c:v>38975</c:v>
                </c:pt>
                <c:pt idx="117">
                  <c:v>39005</c:v>
                </c:pt>
                <c:pt idx="118">
                  <c:v>39036</c:v>
                </c:pt>
                <c:pt idx="119">
                  <c:v>39066</c:v>
                </c:pt>
                <c:pt idx="120">
                  <c:v>39097</c:v>
                </c:pt>
                <c:pt idx="121">
                  <c:v>39128</c:v>
                </c:pt>
                <c:pt idx="122">
                  <c:v>39156</c:v>
                </c:pt>
                <c:pt idx="123">
                  <c:v>39187</c:v>
                </c:pt>
                <c:pt idx="124">
                  <c:v>39217</c:v>
                </c:pt>
                <c:pt idx="125">
                  <c:v>39248</c:v>
                </c:pt>
                <c:pt idx="126">
                  <c:v>39278</c:v>
                </c:pt>
                <c:pt idx="127">
                  <c:v>39309</c:v>
                </c:pt>
                <c:pt idx="128">
                  <c:v>39340</c:v>
                </c:pt>
                <c:pt idx="129">
                  <c:v>39370</c:v>
                </c:pt>
                <c:pt idx="130">
                  <c:v>39401</c:v>
                </c:pt>
                <c:pt idx="131">
                  <c:v>39431</c:v>
                </c:pt>
                <c:pt idx="132">
                  <c:v>39462</c:v>
                </c:pt>
                <c:pt idx="133">
                  <c:v>39493</c:v>
                </c:pt>
                <c:pt idx="134">
                  <c:v>39522</c:v>
                </c:pt>
                <c:pt idx="135">
                  <c:v>39553</c:v>
                </c:pt>
                <c:pt idx="136">
                  <c:v>39583</c:v>
                </c:pt>
                <c:pt idx="137">
                  <c:v>39614</c:v>
                </c:pt>
                <c:pt idx="138">
                  <c:v>39644</c:v>
                </c:pt>
                <c:pt idx="139">
                  <c:v>39675</c:v>
                </c:pt>
                <c:pt idx="140">
                  <c:v>39706</c:v>
                </c:pt>
                <c:pt idx="141">
                  <c:v>39736</c:v>
                </c:pt>
                <c:pt idx="142">
                  <c:v>39767</c:v>
                </c:pt>
                <c:pt idx="143">
                  <c:v>39797</c:v>
                </c:pt>
                <c:pt idx="144">
                  <c:v>39828</c:v>
                </c:pt>
                <c:pt idx="145">
                  <c:v>39859</c:v>
                </c:pt>
                <c:pt idx="146">
                  <c:v>39887</c:v>
                </c:pt>
                <c:pt idx="147">
                  <c:v>39918</c:v>
                </c:pt>
                <c:pt idx="148">
                  <c:v>39948</c:v>
                </c:pt>
                <c:pt idx="149">
                  <c:v>39979</c:v>
                </c:pt>
              </c:numCache>
            </c:numRef>
          </c:cat>
          <c:val>
            <c:numRef>
              <c:f>Margins!$N$2:$N$151</c:f>
              <c:numCache>
                <c:formatCode>General</c:formatCode>
                <c:ptCount val="150"/>
                <c:pt idx="0">
                  <c:v>5.726</c:v>
                </c:pt>
                <c:pt idx="1">
                  <c:v>6.3319999999999972</c:v>
                </c:pt>
                <c:pt idx="2">
                  <c:v>5.8</c:v>
                </c:pt>
                <c:pt idx="3">
                  <c:v>7.2699999999999978</c:v>
                </c:pt>
                <c:pt idx="4">
                  <c:v>6.4939999999999998</c:v>
                </c:pt>
                <c:pt idx="5">
                  <c:v>5.7620000000000005</c:v>
                </c:pt>
                <c:pt idx="6">
                  <c:v>5.4279999999999955</c:v>
                </c:pt>
                <c:pt idx="7">
                  <c:v>6.2119999999999971</c:v>
                </c:pt>
                <c:pt idx="8">
                  <c:v>5.8</c:v>
                </c:pt>
                <c:pt idx="9">
                  <c:v>6.5339999999999998</c:v>
                </c:pt>
                <c:pt idx="10">
                  <c:v>6.9740000000000011</c:v>
                </c:pt>
                <c:pt idx="11">
                  <c:v>6.0219999999999985</c:v>
                </c:pt>
                <c:pt idx="12">
                  <c:v>5.7079999999999975</c:v>
                </c:pt>
                <c:pt idx="13">
                  <c:v>6.2219999999999995</c:v>
                </c:pt>
                <c:pt idx="14">
                  <c:v>6.3119999999999985</c:v>
                </c:pt>
                <c:pt idx="15">
                  <c:v>6.8479999999999945</c:v>
                </c:pt>
                <c:pt idx="16">
                  <c:v>6.4120000000000017</c:v>
                </c:pt>
                <c:pt idx="17">
                  <c:v>6.0359999999999987</c:v>
                </c:pt>
                <c:pt idx="18">
                  <c:v>5.6979999999999755</c:v>
                </c:pt>
                <c:pt idx="19">
                  <c:v>5.2399999999999984</c:v>
                </c:pt>
                <c:pt idx="20">
                  <c:v>5.8479999999999945</c:v>
                </c:pt>
                <c:pt idx="21">
                  <c:v>6.1219999999999946</c:v>
                </c:pt>
                <c:pt idx="22">
                  <c:v>5.6179999999999755</c:v>
                </c:pt>
                <c:pt idx="23">
                  <c:v>4.9740000000000011</c:v>
                </c:pt>
                <c:pt idx="24">
                  <c:v>4.7740000000000018</c:v>
                </c:pt>
                <c:pt idx="25">
                  <c:v>3.9399999999999977</c:v>
                </c:pt>
                <c:pt idx="26">
                  <c:v>5.6779999999999955</c:v>
                </c:pt>
                <c:pt idx="27">
                  <c:v>5.2520000000000007</c:v>
                </c:pt>
                <c:pt idx="28">
                  <c:v>3.8739999999999997</c:v>
                </c:pt>
                <c:pt idx="29">
                  <c:v>4.7300000000000013</c:v>
                </c:pt>
                <c:pt idx="30">
                  <c:v>5.282</c:v>
                </c:pt>
                <c:pt idx="31">
                  <c:v>5.9239999999999995</c:v>
                </c:pt>
                <c:pt idx="32">
                  <c:v>5.3259999999999845</c:v>
                </c:pt>
                <c:pt idx="33">
                  <c:v>5.0759999999999987</c:v>
                </c:pt>
                <c:pt idx="34">
                  <c:v>5.9019999999999984</c:v>
                </c:pt>
                <c:pt idx="35">
                  <c:v>4.8480000000000025</c:v>
                </c:pt>
                <c:pt idx="36">
                  <c:v>7.8580000000000005</c:v>
                </c:pt>
                <c:pt idx="37">
                  <c:v>9.0319999999999947</c:v>
                </c:pt>
                <c:pt idx="38">
                  <c:v>6.8700000000000019</c:v>
                </c:pt>
                <c:pt idx="39">
                  <c:v>8.3360000000000003</c:v>
                </c:pt>
                <c:pt idx="40">
                  <c:v>7.5180000000000016</c:v>
                </c:pt>
                <c:pt idx="41">
                  <c:v>5.3519999999999959</c:v>
                </c:pt>
                <c:pt idx="42">
                  <c:v>6.2040000000000006</c:v>
                </c:pt>
                <c:pt idx="43">
                  <c:v>9.4200000000000017</c:v>
                </c:pt>
                <c:pt idx="44">
                  <c:v>12.718</c:v>
                </c:pt>
                <c:pt idx="45">
                  <c:v>12.672000000000002</c:v>
                </c:pt>
                <c:pt idx="46">
                  <c:v>12.092000000000002</c:v>
                </c:pt>
                <c:pt idx="47">
                  <c:v>13.128</c:v>
                </c:pt>
                <c:pt idx="48">
                  <c:v>12.56</c:v>
                </c:pt>
                <c:pt idx="49">
                  <c:v>9.5680000000000014</c:v>
                </c:pt>
                <c:pt idx="50">
                  <c:v>8.5840000000000014</c:v>
                </c:pt>
                <c:pt idx="51">
                  <c:v>10.528</c:v>
                </c:pt>
                <c:pt idx="52">
                  <c:v>11.944000000000003</c:v>
                </c:pt>
                <c:pt idx="53">
                  <c:v>10.528</c:v>
                </c:pt>
                <c:pt idx="54">
                  <c:v>7.7819999999999983</c:v>
                </c:pt>
                <c:pt idx="55">
                  <c:v>9.2860000000000014</c:v>
                </c:pt>
                <c:pt idx="56">
                  <c:v>11.298</c:v>
                </c:pt>
                <c:pt idx="57">
                  <c:v>9.6960000000000015</c:v>
                </c:pt>
                <c:pt idx="58">
                  <c:v>8.5060000000000002</c:v>
                </c:pt>
                <c:pt idx="59">
                  <c:v>6.6219999999999946</c:v>
                </c:pt>
                <c:pt idx="60">
                  <c:v>5.8879999999999955</c:v>
                </c:pt>
                <c:pt idx="61">
                  <c:v>5.51</c:v>
                </c:pt>
                <c:pt idx="62">
                  <c:v>5.8039999999999985</c:v>
                </c:pt>
                <c:pt idx="63">
                  <c:v>5.4680000000000026</c:v>
                </c:pt>
                <c:pt idx="64">
                  <c:v>4.4959999999999987</c:v>
                </c:pt>
                <c:pt idx="65">
                  <c:v>4.4680000000000035</c:v>
                </c:pt>
                <c:pt idx="66">
                  <c:v>4.5340000000000007</c:v>
                </c:pt>
                <c:pt idx="67">
                  <c:v>5.3100000000000005</c:v>
                </c:pt>
                <c:pt idx="68">
                  <c:v>7.0319999999999974</c:v>
                </c:pt>
                <c:pt idx="69">
                  <c:v>8.8320000000000007</c:v>
                </c:pt>
                <c:pt idx="70">
                  <c:v>8.1180000000000003</c:v>
                </c:pt>
                <c:pt idx="71">
                  <c:v>7.3839999999999995</c:v>
                </c:pt>
                <c:pt idx="72">
                  <c:v>7.0280000000000005</c:v>
                </c:pt>
                <c:pt idx="73">
                  <c:v>12.360000000000024</c:v>
                </c:pt>
                <c:pt idx="74">
                  <c:v>12.610000000000001</c:v>
                </c:pt>
                <c:pt idx="75">
                  <c:v>10.058000000000003</c:v>
                </c:pt>
                <c:pt idx="76">
                  <c:v>7.3559999999999945</c:v>
                </c:pt>
                <c:pt idx="77">
                  <c:v>5.8479999999999945</c:v>
                </c:pt>
                <c:pt idx="78">
                  <c:v>6.3519999999999959</c:v>
                </c:pt>
                <c:pt idx="79">
                  <c:v>7.8519999999999985</c:v>
                </c:pt>
                <c:pt idx="80">
                  <c:v>7.2939999999999996</c:v>
                </c:pt>
                <c:pt idx="81">
                  <c:v>8.6220000000000017</c:v>
                </c:pt>
                <c:pt idx="82">
                  <c:v>7.9239999999999995</c:v>
                </c:pt>
                <c:pt idx="83">
                  <c:v>8.1420000000000012</c:v>
                </c:pt>
                <c:pt idx="84">
                  <c:v>9.5580000000000034</c:v>
                </c:pt>
                <c:pt idx="85">
                  <c:v>8.6420000000000012</c:v>
                </c:pt>
                <c:pt idx="86">
                  <c:v>8.8580000000000023</c:v>
                </c:pt>
                <c:pt idx="87">
                  <c:v>11.05</c:v>
                </c:pt>
                <c:pt idx="88">
                  <c:v>10.342000000000002</c:v>
                </c:pt>
                <c:pt idx="89">
                  <c:v>10.139999999999999</c:v>
                </c:pt>
                <c:pt idx="90">
                  <c:v>11.536000000000001</c:v>
                </c:pt>
                <c:pt idx="91">
                  <c:v>11.654000000000007</c:v>
                </c:pt>
                <c:pt idx="92">
                  <c:v>14.216000000000005</c:v>
                </c:pt>
                <c:pt idx="93">
                  <c:v>17.878000000000004</c:v>
                </c:pt>
                <c:pt idx="94">
                  <c:v>17.828000000000003</c:v>
                </c:pt>
                <c:pt idx="95">
                  <c:v>17.076000000000001</c:v>
                </c:pt>
                <c:pt idx="96">
                  <c:v>15.926000000000005</c:v>
                </c:pt>
                <c:pt idx="97">
                  <c:v>16.951999999999988</c:v>
                </c:pt>
                <c:pt idx="98">
                  <c:v>19.579999999999988</c:v>
                </c:pt>
                <c:pt idx="99">
                  <c:v>21.666000000000007</c:v>
                </c:pt>
                <c:pt idx="100">
                  <c:v>18.706000000000007</c:v>
                </c:pt>
                <c:pt idx="101">
                  <c:v>19.378000000000004</c:v>
                </c:pt>
                <c:pt idx="102">
                  <c:v>17.822000000000003</c:v>
                </c:pt>
                <c:pt idx="103">
                  <c:v>19.78599999999981</c:v>
                </c:pt>
                <c:pt idx="104">
                  <c:v>28.439999999999987</c:v>
                </c:pt>
                <c:pt idx="105">
                  <c:v>39</c:v>
                </c:pt>
                <c:pt idx="106">
                  <c:v>24.141999999999999</c:v>
                </c:pt>
                <c:pt idx="107">
                  <c:v>20.99</c:v>
                </c:pt>
                <c:pt idx="108">
                  <c:v>18.311999999999998</c:v>
                </c:pt>
                <c:pt idx="109">
                  <c:v>20.276000000000007</c:v>
                </c:pt>
                <c:pt idx="110">
                  <c:v>22.747999999999987</c:v>
                </c:pt>
                <c:pt idx="111">
                  <c:v>25.387999999999987</c:v>
                </c:pt>
                <c:pt idx="112">
                  <c:v>25.715999999999987</c:v>
                </c:pt>
                <c:pt idx="113">
                  <c:v>25.925999999999828</c:v>
                </c:pt>
                <c:pt idx="114">
                  <c:v>24.715999999999987</c:v>
                </c:pt>
                <c:pt idx="115">
                  <c:v>29.459999999999987</c:v>
                </c:pt>
                <c:pt idx="116">
                  <c:v>20.880000000000006</c:v>
                </c:pt>
                <c:pt idx="117">
                  <c:v>22.274000000000001</c:v>
                </c:pt>
                <c:pt idx="118">
                  <c:v>24.048000000000002</c:v>
                </c:pt>
                <c:pt idx="119">
                  <c:v>22.433999999999987</c:v>
                </c:pt>
                <c:pt idx="120">
                  <c:v>19.958000000000002</c:v>
                </c:pt>
                <c:pt idx="121">
                  <c:v>21.611999999999998</c:v>
                </c:pt>
                <c:pt idx="122">
                  <c:v>25.186</c:v>
                </c:pt>
                <c:pt idx="123">
                  <c:v>27.52</c:v>
                </c:pt>
                <c:pt idx="124">
                  <c:v>26.19600000000003</c:v>
                </c:pt>
                <c:pt idx="125">
                  <c:v>24.656000000000031</c:v>
                </c:pt>
                <c:pt idx="126">
                  <c:v>21.580000000000009</c:v>
                </c:pt>
                <c:pt idx="127">
                  <c:v>22.14200000000001</c:v>
                </c:pt>
                <c:pt idx="128">
                  <c:v>23.353999999999978</c:v>
                </c:pt>
                <c:pt idx="129">
                  <c:v>21.47600000000001</c:v>
                </c:pt>
                <c:pt idx="130">
                  <c:v>25.947999999999986</c:v>
                </c:pt>
                <c:pt idx="131">
                  <c:v>23.657999999999991</c:v>
                </c:pt>
                <c:pt idx="132">
                  <c:v>21.837999999999994</c:v>
                </c:pt>
                <c:pt idx="133">
                  <c:v>25.043999999999986</c:v>
                </c:pt>
                <c:pt idx="134">
                  <c:v>33.702000000000012</c:v>
                </c:pt>
                <c:pt idx="135">
                  <c:v>34.196000000000012</c:v>
                </c:pt>
                <c:pt idx="136">
                  <c:v>37.802000000000014</c:v>
                </c:pt>
                <c:pt idx="137">
                  <c:v>34.464000000000006</c:v>
                </c:pt>
                <c:pt idx="138">
                  <c:v>33.497999999999983</c:v>
                </c:pt>
                <c:pt idx="139">
                  <c:v>26.401999999999987</c:v>
                </c:pt>
                <c:pt idx="140">
                  <c:v>33.35799999999999</c:v>
                </c:pt>
                <c:pt idx="141">
                  <c:v>31.116000000000035</c:v>
                </c:pt>
                <c:pt idx="142">
                  <c:v>28.779999999999987</c:v>
                </c:pt>
                <c:pt idx="143">
                  <c:v>24.7</c:v>
                </c:pt>
                <c:pt idx="144">
                  <c:v>25.171999999999993</c:v>
                </c:pt>
                <c:pt idx="145">
                  <c:v>18.172000000000001</c:v>
                </c:pt>
                <c:pt idx="146">
                  <c:v>9.8280000000000012</c:v>
                </c:pt>
                <c:pt idx="147">
                  <c:v>12.078000000000005</c:v>
                </c:pt>
                <c:pt idx="148">
                  <c:v>8.048</c:v>
                </c:pt>
                <c:pt idx="149">
                  <c:v>10.770000000000001</c:v>
                </c:pt>
              </c:numCache>
            </c:numRef>
          </c:val>
        </c:ser>
        <c:ser>
          <c:idx val="3"/>
          <c:order val="3"/>
          <c:tx>
            <c:strRef>
              <c:f>Margins!$O$1</c:f>
              <c:strCache>
                <c:ptCount val="1"/>
                <c:pt idx="0">
                  <c:v>Residual Fuel Margin</c:v>
                </c:pt>
              </c:strCache>
            </c:strRef>
          </c:tx>
          <c:spPr>
            <a:ln w="22225">
              <a:solidFill>
                <a:srgbClr val="FFC000"/>
              </a:solidFill>
            </a:ln>
          </c:spPr>
          <c:marker>
            <c:symbol val="none"/>
          </c:marker>
          <c:cat>
            <c:numRef>
              <c:f>Margins!$A$2:$A$151</c:f>
              <c:numCache>
                <c:formatCode>mmm\-yyyy</c:formatCode>
                <c:ptCount val="150"/>
                <c:pt idx="0">
                  <c:v>35445</c:v>
                </c:pt>
                <c:pt idx="1">
                  <c:v>35476</c:v>
                </c:pt>
                <c:pt idx="2">
                  <c:v>35504</c:v>
                </c:pt>
                <c:pt idx="3">
                  <c:v>35535</c:v>
                </c:pt>
                <c:pt idx="4">
                  <c:v>35565</c:v>
                </c:pt>
                <c:pt idx="5">
                  <c:v>35596</c:v>
                </c:pt>
                <c:pt idx="6">
                  <c:v>35626</c:v>
                </c:pt>
                <c:pt idx="7">
                  <c:v>35657</c:v>
                </c:pt>
                <c:pt idx="8">
                  <c:v>35688</c:v>
                </c:pt>
                <c:pt idx="9">
                  <c:v>35718</c:v>
                </c:pt>
                <c:pt idx="10">
                  <c:v>35749</c:v>
                </c:pt>
                <c:pt idx="11">
                  <c:v>35779</c:v>
                </c:pt>
                <c:pt idx="12">
                  <c:v>35810</c:v>
                </c:pt>
                <c:pt idx="13">
                  <c:v>35841</c:v>
                </c:pt>
                <c:pt idx="14">
                  <c:v>35869</c:v>
                </c:pt>
                <c:pt idx="15">
                  <c:v>35900</c:v>
                </c:pt>
                <c:pt idx="16">
                  <c:v>35930</c:v>
                </c:pt>
                <c:pt idx="17">
                  <c:v>35961</c:v>
                </c:pt>
                <c:pt idx="18">
                  <c:v>35991</c:v>
                </c:pt>
                <c:pt idx="19">
                  <c:v>36022</c:v>
                </c:pt>
                <c:pt idx="20">
                  <c:v>36053</c:v>
                </c:pt>
                <c:pt idx="21">
                  <c:v>36083</c:v>
                </c:pt>
                <c:pt idx="22">
                  <c:v>36114</c:v>
                </c:pt>
                <c:pt idx="23">
                  <c:v>36144</c:v>
                </c:pt>
                <c:pt idx="24">
                  <c:v>36175</c:v>
                </c:pt>
                <c:pt idx="25">
                  <c:v>36206</c:v>
                </c:pt>
                <c:pt idx="26">
                  <c:v>36234</c:v>
                </c:pt>
                <c:pt idx="27">
                  <c:v>36265</c:v>
                </c:pt>
                <c:pt idx="28">
                  <c:v>36295</c:v>
                </c:pt>
                <c:pt idx="29">
                  <c:v>36326</c:v>
                </c:pt>
                <c:pt idx="30">
                  <c:v>36356</c:v>
                </c:pt>
                <c:pt idx="31">
                  <c:v>36387</c:v>
                </c:pt>
                <c:pt idx="32">
                  <c:v>36418</c:v>
                </c:pt>
                <c:pt idx="33">
                  <c:v>36448</c:v>
                </c:pt>
                <c:pt idx="34">
                  <c:v>36479</c:v>
                </c:pt>
                <c:pt idx="35">
                  <c:v>36509</c:v>
                </c:pt>
                <c:pt idx="36">
                  <c:v>36540</c:v>
                </c:pt>
                <c:pt idx="37">
                  <c:v>36571</c:v>
                </c:pt>
                <c:pt idx="38">
                  <c:v>36600</c:v>
                </c:pt>
                <c:pt idx="39">
                  <c:v>36631</c:v>
                </c:pt>
                <c:pt idx="40">
                  <c:v>36661</c:v>
                </c:pt>
                <c:pt idx="41">
                  <c:v>36692</c:v>
                </c:pt>
                <c:pt idx="42">
                  <c:v>36722</c:v>
                </c:pt>
                <c:pt idx="43">
                  <c:v>36753</c:v>
                </c:pt>
                <c:pt idx="44">
                  <c:v>36784</c:v>
                </c:pt>
                <c:pt idx="45">
                  <c:v>36814</c:v>
                </c:pt>
                <c:pt idx="46">
                  <c:v>36845</c:v>
                </c:pt>
                <c:pt idx="47">
                  <c:v>36875</c:v>
                </c:pt>
                <c:pt idx="48">
                  <c:v>36906</c:v>
                </c:pt>
                <c:pt idx="49">
                  <c:v>36937</c:v>
                </c:pt>
                <c:pt idx="50">
                  <c:v>36965</c:v>
                </c:pt>
                <c:pt idx="51">
                  <c:v>36996</c:v>
                </c:pt>
                <c:pt idx="52">
                  <c:v>37026</c:v>
                </c:pt>
                <c:pt idx="53">
                  <c:v>37057</c:v>
                </c:pt>
                <c:pt idx="54">
                  <c:v>37087</c:v>
                </c:pt>
                <c:pt idx="55">
                  <c:v>37118</c:v>
                </c:pt>
                <c:pt idx="56">
                  <c:v>37149</c:v>
                </c:pt>
                <c:pt idx="57">
                  <c:v>37179</c:v>
                </c:pt>
                <c:pt idx="58">
                  <c:v>37210</c:v>
                </c:pt>
                <c:pt idx="59">
                  <c:v>37240</c:v>
                </c:pt>
                <c:pt idx="60">
                  <c:v>37271</c:v>
                </c:pt>
                <c:pt idx="61">
                  <c:v>37302</c:v>
                </c:pt>
                <c:pt idx="62">
                  <c:v>37330</c:v>
                </c:pt>
                <c:pt idx="63">
                  <c:v>37361</c:v>
                </c:pt>
                <c:pt idx="64">
                  <c:v>37391</c:v>
                </c:pt>
                <c:pt idx="65">
                  <c:v>37422</c:v>
                </c:pt>
                <c:pt idx="66">
                  <c:v>37452</c:v>
                </c:pt>
                <c:pt idx="67">
                  <c:v>37483</c:v>
                </c:pt>
                <c:pt idx="68">
                  <c:v>37514</c:v>
                </c:pt>
                <c:pt idx="69">
                  <c:v>37544</c:v>
                </c:pt>
                <c:pt idx="70">
                  <c:v>37575</c:v>
                </c:pt>
                <c:pt idx="71">
                  <c:v>37605</c:v>
                </c:pt>
                <c:pt idx="72">
                  <c:v>37636</c:v>
                </c:pt>
                <c:pt idx="73">
                  <c:v>37667</c:v>
                </c:pt>
                <c:pt idx="74">
                  <c:v>37695</c:v>
                </c:pt>
                <c:pt idx="75">
                  <c:v>37726</c:v>
                </c:pt>
                <c:pt idx="76">
                  <c:v>37756</c:v>
                </c:pt>
                <c:pt idx="77">
                  <c:v>37787</c:v>
                </c:pt>
                <c:pt idx="78">
                  <c:v>37817</c:v>
                </c:pt>
                <c:pt idx="79">
                  <c:v>37848</c:v>
                </c:pt>
                <c:pt idx="80">
                  <c:v>37879</c:v>
                </c:pt>
                <c:pt idx="81">
                  <c:v>37909</c:v>
                </c:pt>
                <c:pt idx="82">
                  <c:v>37940</c:v>
                </c:pt>
                <c:pt idx="83">
                  <c:v>37970</c:v>
                </c:pt>
                <c:pt idx="84">
                  <c:v>38001</c:v>
                </c:pt>
                <c:pt idx="85">
                  <c:v>38032</c:v>
                </c:pt>
                <c:pt idx="86">
                  <c:v>38061</c:v>
                </c:pt>
                <c:pt idx="87">
                  <c:v>38092</c:v>
                </c:pt>
                <c:pt idx="88">
                  <c:v>38122</c:v>
                </c:pt>
                <c:pt idx="89">
                  <c:v>38153</c:v>
                </c:pt>
                <c:pt idx="90">
                  <c:v>38183</c:v>
                </c:pt>
                <c:pt idx="91">
                  <c:v>38214</c:v>
                </c:pt>
                <c:pt idx="92">
                  <c:v>38245</c:v>
                </c:pt>
                <c:pt idx="93">
                  <c:v>38275</c:v>
                </c:pt>
                <c:pt idx="94">
                  <c:v>38306</c:v>
                </c:pt>
                <c:pt idx="95">
                  <c:v>38336</c:v>
                </c:pt>
                <c:pt idx="96">
                  <c:v>38367</c:v>
                </c:pt>
                <c:pt idx="97">
                  <c:v>38398</c:v>
                </c:pt>
                <c:pt idx="98">
                  <c:v>38426</c:v>
                </c:pt>
                <c:pt idx="99">
                  <c:v>38457</c:v>
                </c:pt>
                <c:pt idx="100">
                  <c:v>38487</c:v>
                </c:pt>
                <c:pt idx="101">
                  <c:v>38518</c:v>
                </c:pt>
                <c:pt idx="102">
                  <c:v>38548</c:v>
                </c:pt>
                <c:pt idx="103">
                  <c:v>38579</c:v>
                </c:pt>
                <c:pt idx="104">
                  <c:v>38610</c:v>
                </c:pt>
                <c:pt idx="105">
                  <c:v>38640</c:v>
                </c:pt>
                <c:pt idx="106">
                  <c:v>38671</c:v>
                </c:pt>
                <c:pt idx="107">
                  <c:v>38701</c:v>
                </c:pt>
                <c:pt idx="108">
                  <c:v>38732</c:v>
                </c:pt>
                <c:pt idx="109">
                  <c:v>38763</c:v>
                </c:pt>
                <c:pt idx="110">
                  <c:v>38791</c:v>
                </c:pt>
                <c:pt idx="111">
                  <c:v>38822</c:v>
                </c:pt>
                <c:pt idx="112">
                  <c:v>38852</c:v>
                </c:pt>
                <c:pt idx="113">
                  <c:v>38883</c:v>
                </c:pt>
                <c:pt idx="114">
                  <c:v>38913</c:v>
                </c:pt>
                <c:pt idx="115">
                  <c:v>38944</c:v>
                </c:pt>
                <c:pt idx="116">
                  <c:v>38975</c:v>
                </c:pt>
                <c:pt idx="117">
                  <c:v>39005</c:v>
                </c:pt>
                <c:pt idx="118">
                  <c:v>39036</c:v>
                </c:pt>
                <c:pt idx="119">
                  <c:v>39066</c:v>
                </c:pt>
                <c:pt idx="120">
                  <c:v>39097</c:v>
                </c:pt>
                <c:pt idx="121">
                  <c:v>39128</c:v>
                </c:pt>
                <c:pt idx="122">
                  <c:v>39156</c:v>
                </c:pt>
                <c:pt idx="123">
                  <c:v>39187</c:v>
                </c:pt>
                <c:pt idx="124">
                  <c:v>39217</c:v>
                </c:pt>
                <c:pt idx="125">
                  <c:v>39248</c:v>
                </c:pt>
                <c:pt idx="126">
                  <c:v>39278</c:v>
                </c:pt>
                <c:pt idx="127">
                  <c:v>39309</c:v>
                </c:pt>
                <c:pt idx="128">
                  <c:v>39340</c:v>
                </c:pt>
                <c:pt idx="129">
                  <c:v>39370</c:v>
                </c:pt>
                <c:pt idx="130">
                  <c:v>39401</c:v>
                </c:pt>
                <c:pt idx="131">
                  <c:v>39431</c:v>
                </c:pt>
                <c:pt idx="132">
                  <c:v>39462</c:v>
                </c:pt>
                <c:pt idx="133">
                  <c:v>39493</c:v>
                </c:pt>
                <c:pt idx="134">
                  <c:v>39522</c:v>
                </c:pt>
                <c:pt idx="135">
                  <c:v>39553</c:v>
                </c:pt>
                <c:pt idx="136">
                  <c:v>39583</c:v>
                </c:pt>
                <c:pt idx="137">
                  <c:v>39614</c:v>
                </c:pt>
                <c:pt idx="138">
                  <c:v>39644</c:v>
                </c:pt>
                <c:pt idx="139">
                  <c:v>39675</c:v>
                </c:pt>
                <c:pt idx="140">
                  <c:v>39706</c:v>
                </c:pt>
                <c:pt idx="141">
                  <c:v>39736</c:v>
                </c:pt>
                <c:pt idx="142">
                  <c:v>39767</c:v>
                </c:pt>
                <c:pt idx="143">
                  <c:v>39797</c:v>
                </c:pt>
                <c:pt idx="144">
                  <c:v>39828</c:v>
                </c:pt>
                <c:pt idx="145">
                  <c:v>39859</c:v>
                </c:pt>
                <c:pt idx="146">
                  <c:v>39887</c:v>
                </c:pt>
                <c:pt idx="147">
                  <c:v>39918</c:v>
                </c:pt>
                <c:pt idx="148">
                  <c:v>39948</c:v>
                </c:pt>
                <c:pt idx="149">
                  <c:v>39979</c:v>
                </c:pt>
              </c:numCache>
            </c:numRef>
          </c:cat>
          <c:val>
            <c:numRef>
              <c:f>Margins!$O$2:$O$151</c:f>
              <c:numCache>
                <c:formatCode>General</c:formatCode>
                <c:ptCount val="150"/>
                <c:pt idx="0">
                  <c:v>-5.5719999999999992</c:v>
                </c:pt>
                <c:pt idx="1">
                  <c:v>-5.1339999999999995</c:v>
                </c:pt>
                <c:pt idx="2">
                  <c:v>-4.7840000000000007</c:v>
                </c:pt>
                <c:pt idx="3">
                  <c:v>-3.1880000000000019</c:v>
                </c:pt>
                <c:pt idx="4">
                  <c:v>-3.7540000000000022</c:v>
                </c:pt>
                <c:pt idx="5">
                  <c:v>-2.3859999999999983</c:v>
                </c:pt>
                <c:pt idx="6">
                  <c:v>-2.5099999999999993</c:v>
                </c:pt>
                <c:pt idx="7">
                  <c:v>-2.1040000000000045</c:v>
                </c:pt>
                <c:pt idx="8">
                  <c:v>-1.8859999999999884</c:v>
                </c:pt>
                <c:pt idx="9">
                  <c:v>-1.5300000000000011</c:v>
                </c:pt>
                <c:pt idx="10">
                  <c:v>-0.25</c:v>
                </c:pt>
                <c:pt idx="11">
                  <c:v>-1.9579999999999893</c:v>
                </c:pt>
                <c:pt idx="12">
                  <c:v>-1.9779999999999978</c:v>
                </c:pt>
                <c:pt idx="13">
                  <c:v>-2.0939999999999994</c:v>
                </c:pt>
                <c:pt idx="14">
                  <c:v>-1.7520000000000013</c:v>
                </c:pt>
                <c:pt idx="15">
                  <c:v>-0.33400000000000274</c:v>
                </c:pt>
                <c:pt idx="16">
                  <c:v>-0.55999999999999961</c:v>
                </c:pt>
                <c:pt idx="17">
                  <c:v>-0.222</c:v>
                </c:pt>
                <c:pt idx="18">
                  <c:v>0.53200000000000114</c:v>
                </c:pt>
                <c:pt idx="19">
                  <c:v>-0.64000000000000579</c:v>
                </c:pt>
                <c:pt idx="20">
                  <c:v>-1.2919999999999865</c:v>
                </c:pt>
                <c:pt idx="21">
                  <c:v>-0.76600000000000623</c:v>
                </c:pt>
                <c:pt idx="22">
                  <c:v>-0.64000000000000579</c:v>
                </c:pt>
                <c:pt idx="23">
                  <c:v>-2.3999999999999914E-2</c:v>
                </c:pt>
                <c:pt idx="24">
                  <c:v>0.32200000000000367</c:v>
                </c:pt>
                <c:pt idx="25">
                  <c:v>-1.3520000000000021</c:v>
                </c:pt>
                <c:pt idx="26">
                  <c:v>-1.5879999999999872</c:v>
                </c:pt>
                <c:pt idx="27">
                  <c:v>-2.1820000000000004</c:v>
                </c:pt>
                <c:pt idx="28">
                  <c:v>-2.2999999999999994</c:v>
                </c:pt>
                <c:pt idx="29">
                  <c:v>-2.3679999999999981</c:v>
                </c:pt>
                <c:pt idx="30">
                  <c:v>-2.9079999999999999</c:v>
                </c:pt>
                <c:pt idx="31">
                  <c:v>-1.6359999999999884</c:v>
                </c:pt>
                <c:pt idx="32">
                  <c:v>-2.0659999999999994</c:v>
                </c:pt>
                <c:pt idx="33">
                  <c:v>-3.1140000000000017</c:v>
                </c:pt>
                <c:pt idx="34">
                  <c:v>-3.4640000000000026</c:v>
                </c:pt>
                <c:pt idx="35">
                  <c:v>-4.6859999999999955</c:v>
                </c:pt>
                <c:pt idx="36">
                  <c:v>-4.91</c:v>
                </c:pt>
                <c:pt idx="37">
                  <c:v>-4.9120000000000035</c:v>
                </c:pt>
                <c:pt idx="38">
                  <c:v>-6.6119999999999965</c:v>
                </c:pt>
                <c:pt idx="39">
                  <c:v>-4.7259999999999955</c:v>
                </c:pt>
                <c:pt idx="40">
                  <c:v>-3.4019999999999997</c:v>
                </c:pt>
                <c:pt idx="41">
                  <c:v>-3.9299999999999997</c:v>
                </c:pt>
                <c:pt idx="42">
                  <c:v>-4.0020000000000016</c:v>
                </c:pt>
                <c:pt idx="43">
                  <c:v>-6.371999999999999</c:v>
                </c:pt>
                <c:pt idx="44">
                  <c:v>-4.0400000000000009</c:v>
                </c:pt>
                <c:pt idx="45">
                  <c:v>-3.8339999999999987</c:v>
                </c:pt>
                <c:pt idx="46">
                  <c:v>-5.2539999999999996</c:v>
                </c:pt>
                <c:pt idx="47">
                  <c:v>-1.9920000000000122</c:v>
                </c:pt>
                <c:pt idx="48">
                  <c:v>-1.7620000000000005</c:v>
                </c:pt>
                <c:pt idx="49">
                  <c:v>-2.6119999999999997</c:v>
                </c:pt>
                <c:pt idx="50">
                  <c:v>-2.294</c:v>
                </c:pt>
                <c:pt idx="51">
                  <c:v>-3.5840000000000019</c:v>
                </c:pt>
                <c:pt idx="52">
                  <c:v>-4.1839999999999975</c:v>
                </c:pt>
                <c:pt idx="53">
                  <c:v>-4.8020000000000005</c:v>
                </c:pt>
                <c:pt idx="54">
                  <c:v>-4.3139999999999965</c:v>
                </c:pt>
                <c:pt idx="55">
                  <c:v>-5.2459999999999987</c:v>
                </c:pt>
                <c:pt idx="56">
                  <c:v>-3.1919999999999997</c:v>
                </c:pt>
                <c:pt idx="57">
                  <c:v>-2.2320000000000007</c:v>
                </c:pt>
                <c:pt idx="58">
                  <c:v>-1.7419999999999829</c:v>
                </c:pt>
                <c:pt idx="59">
                  <c:v>-1.2740000000000022</c:v>
                </c:pt>
                <c:pt idx="60">
                  <c:v>-1.3359999999999868</c:v>
                </c:pt>
                <c:pt idx="61">
                  <c:v>-3.3519999999999968</c:v>
                </c:pt>
                <c:pt idx="62">
                  <c:v>-3.6459999999999981</c:v>
                </c:pt>
                <c:pt idx="63">
                  <c:v>-2.5959999999999979</c:v>
                </c:pt>
                <c:pt idx="64">
                  <c:v>-2.14</c:v>
                </c:pt>
                <c:pt idx="65">
                  <c:v>-1.621999999999989</c:v>
                </c:pt>
                <c:pt idx="66">
                  <c:v>-2.605999999999999</c:v>
                </c:pt>
                <c:pt idx="67">
                  <c:v>-1.6619999999999895</c:v>
                </c:pt>
                <c:pt idx="68">
                  <c:v>-3.0059999999999998</c:v>
                </c:pt>
                <c:pt idx="69">
                  <c:v>-1.2059999999999802</c:v>
                </c:pt>
                <c:pt idx="70">
                  <c:v>5.4000000000002123E-2</c:v>
                </c:pt>
                <c:pt idx="71">
                  <c:v>-8.0000000000030047E-3</c:v>
                </c:pt>
                <c:pt idx="72">
                  <c:v>0.18199999999999775</c:v>
                </c:pt>
                <c:pt idx="73">
                  <c:v>3.6659999999999995</c:v>
                </c:pt>
                <c:pt idx="74">
                  <c:v>1.8580000000000001</c:v>
                </c:pt>
                <c:pt idx="75">
                  <c:v>-2.1219999999999994</c:v>
                </c:pt>
                <c:pt idx="76">
                  <c:v>-1.7159999999999818</c:v>
                </c:pt>
                <c:pt idx="77">
                  <c:v>-3.5600000000000032</c:v>
                </c:pt>
                <c:pt idx="78">
                  <c:v>-2.6359999999999997</c:v>
                </c:pt>
                <c:pt idx="79">
                  <c:v>-2.5219999999999976</c:v>
                </c:pt>
                <c:pt idx="80">
                  <c:v>-1.7780000000000005</c:v>
                </c:pt>
                <c:pt idx="81">
                  <c:v>-2.5079999999999982</c:v>
                </c:pt>
                <c:pt idx="82">
                  <c:v>-1.9459999999999877</c:v>
                </c:pt>
                <c:pt idx="83">
                  <c:v>-3.1139999999999985</c:v>
                </c:pt>
                <c:pt idx="84">
                  <c:v>-1.9499999999999893</c:v>
                </c:pt>
                <c:pt idx="85">
                  <c:v>-2.4459999999999966</c:v>
                </c:pt>
                <c:pt idx="86">
                  <c:v>-6.7239999999999975</c:v>
                </c:pt>
                <c:pt idx="87">
                  <c:v>-6.3380000000000019</c:v>
                </c:pt>
                <c:pt idx="88">
                  <c:v>-7.1300000000000026</c:v>
                </c:pt>
                <c:pt idx="89">
                  <c:v>-5.1480000000000041</c:v>
                </c:pt>
                <c:pt idx="90">
                  <c:v>-8.6240000000000006</c:v>
                </c:pt>
                <c:pt idx="91">
                  <c:v>-11.572000000000006</c:v>
                </c:pt>
                <c:pt idx="92">
                  <c:v>-12.832000000000004</c:v>
                </c:pt>
                <c:pt idx="93">
                  <c:v>-13.117999999999999</c:v>
                </c:pt>
                <c:pt idx="94">
                  <c:v>-11.866000000000026</c:v>
                </c:pt>
                <c:pt idx="95">
                  <c:v>-10.308000000000002</c:v>
                </c:pt>
                <c:pt idx="96">
                  <c:v>-8.7279999999999998</c:v>
                </c:pt>
                <c:pt idx="97">
                  <c:v>-10.726000000000001</c:v>
                </c:pt>
                <c:pt idx="98">
                  <c:v>-11.962000000000026</c:v>
                </c:pt>
                <c:pt idx="99">
                  <c:v>-9.0780000000000012</c:v>
                </c:pt>
                <c:pt idx="100">
                  <c:v>-7.4180000000000019</c:v>
                </c:pt>
                <c:pt idx="101">
                  <c:v>-12.29</c:v>
                </c:pt>
                <c:pt idx="102">
                  <c:v>-11.368</c:v>
                </c:pt>
                <c:pt idx="103">
                  <c:v>-10.958000000000009</c:v>
                </c:pt>
                <c:pt idx="104">
                  <c:v>-8.9820000000000046</c:v>
                </c:pt>
                <c:pt idx="105">
                  <c:v>-4.8059999999999965</c:v>
                </c:pt>
                <c:pt idx="106">
                  <c:v>-5.3419999999999979</c:v>
                </c:pt>
                <c:pt idx="107">
                  <c:v>-2.278</c:v>
                </c:pt>
                <c:pt idx="108">
                  <c:v>-7.6859999999999955</c:v>
                </c:pt>
                <c:pt idx="109">
                  <c:v>-4.6719999999999953</c:v>
                </c:pt>
                <c:pt idx="110">
                  <c:v>-6.3159999999999945</c:v>
                </c:pt>
                <c:pt idx="111">
                  <c:v>-13.420000000000005</c:v>
                </c:pt>
                <c:pt idx="112">
                  <c:v>-13.134</c:v>
                </c:pt>
                <c:pt idx="113">
                  <c:v>-16.032000000000004</c:v>
                </c:pt>
                <c:pt idx="114">
                  <c:v>-18.670000000000005</c:v>
                </c:pt>
                <c:pt idx="115">
                  <c:v>-15.438000000000001</c:v>
                </c:pt>
                <c:pt idx="116">
                  <c:v>-13.854000000000006</c:v>
                </c:pt>
                <c:pt idx="117">
                  <c:v>-10.990000000000002</c:v>
                </c:pt>
                <c:pt idx="118">
                  <c:v>-10.56</c:v>
                </c:pt>
                <c:pt idx="119">
                  <c:v>-12.174000000000001</c:v>
                </c:pt>
                <c:pt idx="120">
                  <c:v>-9.7780000000000005</c:v>
                </c:pt>
                <c:pt idx="121">
                  <c:v>-9.3840000000000003</c:v>
                </c:pt>
                <c:pt idx="122">
                  <c:v>-11.647999999999998</c:v>
                </c:pt>
                <c:pt idx="123">
                  <c:v>-12.380000000000004</c:v>
                </c:pt>
                <c:pt idx="124">
                  <c:v>-9.7139999999999986</c:v>
                </c:pt>
                <c:pt idx="125">
                  <c:v>-11.380000000000004</c:v>
                </c:pt>
                <c:pt idx="126">
                  <c:v>-13.364000000000004</c:v>
                </c:pt>
                <c:pt idx="127">
                  <c:v>-12.046000000000001</c:v>
                </c:pt>
                <c:pt idx="128">
                  <c:v>-15.03400000000001</c:v>
                </c:pt>
                <c:pt idx="129">
                  <c:v>-15.358000000000002</c:v>
                </c:pt>
                <c:pt idx="130">
                  <c:v>-13.616000000000007</c:v>
                </c:pt>
                <c:pt idx="131">
                  <c:v>-11.160000000000004</c:v>
                </c:pt>
                <c:pt idx="132">
                  <c:v>-11.719999999999999</c:v>
                </c:pt>
                <c:pt idx="133">
                  <c:v>-17.081999999999987</c:v>
                </c:pt>
                <c:pt idx="134">
                  <c:v>-23.712</c:v>
                </c:pt>
                <c:pt idx="135">
                  <c:v>-27.25</c:v>
                </c:pt>
                <c:pt idx="136">
                  <c:v>-32.379999999999988</c:v>
                </c:pt>
                <c:pt idx="137">
                  <c:v>-31.812000000000008</c:v>
                </c:pt>
                <c:pt idx="138">
                  <c:v>-18.204000000000004</c:v>
                </c:pt>
                <c:pt idx="139">
                  <c:v>-9.2979999999999983</c:v>
                </c:pt>
                <c:pt idx="140">
                  <c:v>-7.3820000000000006</c:v>
                </c:pt>
                <c:pt idx="141">
                  <c:v>-7.3560000000000079</c:v>
                </c:pt>
                <c:pt idx="142">
                  <c:v>-11.162000000000004</c:v>
                </c:pt>
                <c:pt idx="143">
                  <c:v>-0.29000000000000031</c:v>
                </c:pt>
                <c:pt idx="144">
                  <c:v>2.3239999999999994</c:v>
                </c:pt>
                <c:pt idx="145">
                  <c:v>1.9180000000000061</c:v>
                </c:pt>
                <c:pt idx="146">
                  <c:v>-5.5859999999999985</c:v>
                </c:pt>
                <c:pt idx="147">
                  <c:v>-6.0659999999999945</c:v>
                </c:pt>
                <c:pt idx="148">
                  <c:v>-5.7700000000000014</c:v>
                </c:pt>
                <c:pt idx="149">
                  <c:v>-11.826000000000006</c:v>
                </c:pt>
              </c:numCache>
            </c:numRef>
          </c:val>
        </c:ser>
        <c:marker val="1"/>
        <c:axId val="59456512"/>
        <c:axId val="59466496"/>
      </c:lineChart>
      <c:dateAx>
        <c:axId val="59456512"/>
        <c:scaling>
          <c:orientation val="minMax"/>
        </c:scaling>
        <c:axPos val="b"/>
        <c:numFmt formatCode="yyyy" sourceLinked="0"/>
        <c:tickLblPos val="low"/>
        <c:crossAx val="59466496"/>
        <c:crosses val="autoZero"/>
        <c:auto val="1"/>
        <c:lblOffset val="100"/>
        <c:baseTimeUnit val="months"/>
        <c:majorUnit val="1"/>
        <c:majorTimeUnit val="years"/>
      </c:dateAx>
      <c:valAx>
        <c:axId val="59466496"/>
        <c:scaling>
          <c:orientation val="minMax"/>
          <c:max val="50"/>
          <c:min val="-50"/>
        </c:scaling>
        <c:axPos val="l"/>
        <c:majorGridlines/>
        <c:title>
          <c:tx>
            <c:rich>
              <a:bodyPr rot="-5400000" vert="horz"/>
              <a:lstStyle/>
              <a:p>
                <a:pPr>
                  <a:defRPr/>
                </a:pPr>
                <a:r>
                  <a:rPr lang="en-US"/>
                  <a:t>$ per barrel</a:t>
                </a:r>
              </a:p>
            </c:rich>
          </c:tx>
        </c:title>
        <c:numFmt formatCode="General" sourceLinked="1"/>
        <c:tickLblPos val="nextTo"/>
        <c:crossAx val="59456512"/>
        <c:crosses val="autoZero"/>
        <c:crossBetween val="between"/>
        <c:majorUnit val="10"/>
      </c:valAx>
    </c:plotArea>
    <c:legend>
      <c:legendPos val="b"/>
    </c:legend>
    <c:plotVisOnly val="1"/>
    <c:dispBlanksAs val="gap"/>
  </c:chart>
  <c:txPr>
    <a:bodyPr/>
    <a:lstStyle/>
    <a:p>
      <a:pPr>
        <a:defRPr sz="1200"/>
      </a:pPr>
      <a:endParaRPr lang="en-US"/>
    </a:p>
  </c:txPr>
  <c:externalData r:id="rId1"/>
</c:chartSpace>
</file>

<file path=ppt/drawings/_rels/drawing2.x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emf"/></Relationships>
</file>

<file path=ppt/drawings/drawing1.xml><?xml version="1.0" encoding="utf-8"?>
<c:userShapes xmlns:c="http://schemas.openxmlformats.org/drawingml/2006/chart">
  <cdr:relSizeAnchor xmlns:cdr="http://schemas.openxmlformats.org/drawingml/2006/chartDrawing">
    <cdr:from>
      <cdr:x>0.16941</cdr:x>
      <cdr:y>0.50233</cdr:y>
    </cdr:from>
    <cdr:to>
      <cdr:x>0.35765</cdr:x>
      <cdr:y>0.66512</cdr:y>
    </cdr:to>
    <cdr:sp macro="" textlink="">
      <cdr:nvSpPr>
        <cdr:cNvPr id="3" name="TextBox 2"/>
        <cdr:cNvSpPr txBox="1"/>
      </cdr:nvSpPr>
      <cdr:spPr>
        <a:xfrm xmlns:a="http://schemas.openxmlformats.org/drawingml/2006/main">
          <a:off x="1371600" y="2057400"/>
          <a:ext cx="1524000" cy="6667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0.15252</cdr:x>
      <cdr:y>0.91235</cdr:y>
    </cdr:from>
    <cdr:to>
      <cdr:x>0.25198</cdr:x>
      <cdr:y>0.99898</cdr:y>
    </cdr:to>
    <cdr:sp macro="" textlink="">
      <cdr:nvSpPr>
        <cdr:cNvPr id="6" name="Rectangle 5"/>
        <cdr:cNvSpPr/>
      </cdr:nvSpPr>
      <cdr:spPr>
        <a:xfrm xmlns:a="http://schemas.openxmlformats.org/drawingml/2006/main">
          <a:off x="906518" y="2658595"/>
          <a:ext cx="591134" cy="252451"/>
        </a:xfrm>
        <a:prstGeom xmlns:a="http://schemas.openxmlformats.org/drawingml/2006/main" prst="rect">
          <a:avLst/>
        </a:prstGeom>
      </cdr:spPr>
      <cdr:style>
        <a:lnRef xmlns:a="http://schemas.openxmlformats.org/drawingml/2006/main" idx="1">
          <a:schemeClr val="dk1"/>
        </a:lnRef>
        <a:fillRef xmlns:a="http://schemas.openxmlformats.org/drawingml/2006/main" idx="3">
          <a:schemeClr val="dk1"/>
        </a:fillRef>
        <a:effectRef xmlns:a="http://schemas.openxmlformats.org/drawingml/2006/main" idx="2">
          <a:schemeClr val="dk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pPr algn="ctr"/>
          <a:r>
            <a:rPr lang="en-US" sz="1600" dirty="0"/>
            <a:t>5 </a:t>
          </a:r>
          <a:r>
            <a:rPr lang="en-US" sz="1600" dirty="0" err="1"/>
            <a:t>mbd</a:t>
          </a:r>
          <a:endParaRPr lang="en-US" sz="1600" dirty="0"/>
        </a:p>
      </cdr:txBody>
    </cdr:sp>
  </cdr:relSizeAnchor>
  <cdr:relSizeAnchor xmlns:cdr="http://schemas.openxmlformats.org/drawingml/2006/chartDrawing">
    <cdr:from>
      <cdr:x>0.29536</cdr:x>
      <cdr:y>0.91468</cdr:y>
    </cdr:from>
    <cdr:to>
      <cdr:x>0.40378</cdr:x>
      <cdr:y>0.99898</cdr:y>
    </cdr:to>
    <cdr:sp macro="" textlink="">
      <cdr:nvSpPr>
        <cdr:cNvPr id="8" name="Rectangle 7"/>
        <cdr:cNvSpPr/>
      </cdr:nvSpPr>
      <cdr:spPr>
        <a:xfrm xmlns:a="http://schemas.openxmlformats.org/drawingml/2006/main">
          <a:off x="1755478" y="2665384"/>
          <a:ext cx="644451" cy="245662"/>
        </a:xfrm>
        <a:prstGeom xmlns:a="http://schemas.openxmlformats.org/drawingml/2006/main" prst="rect">
          <a:avLst/>
        </a:prstGeom>
        <a:gradFill xmlns:a="http://schemas.openxmlformats.org/drawingml/2006/main" rotWithShape="1">
          <a:gsLst>
            <a:gs pos="0">
              <a:sysClr val="windowText" lastClr="000000">
                <a:shade val="51000"/>
                <a:satMod val="130000"/>
              </a:sysClr>
            </a:gs>
            <a:gs pos="80000">
              <a:sysClr val="windowText" lastClr="000000">
                <a:shade val="93000"/>
                <a:satMod val="130000"/>
              </a:sysClr>
            </a:gs>
            <a:gs pos="100000">
              <a:sysClr val="windowText" lastClr="000000">
                <a:shade val="94000"/>
                <a:satMod val="135000"/>
              </a:sysClr>
            </a:gs>
          </a:gsLst>
          <a:lin ang="16200000" scaled="0"/>
        </a:gradFill>
        <a:ln xmlns:a="http://schemas.openxmlformats.org/drawingml/2006/main" w="9525" cap="flat" cmpd="sng" algn="ctr">
          <a:solidFill>
            <a:sysClr val="windowText" lastClr="000000">
              <a:shade val="95000"/>
              <a:satMod val="105000"/>
            </a:sysClr>
          </a:solidFill>
          <a:prstDash val="solid"/>
        </a:ln>
        <a:effectLst xmlns:a="http://schemas.openxmlformats.org/drawingml/2006/main">
          <a:outerShdw blurRad="40000" dist="23000" dir="5400000" rotWithShape="0">
            <a:srgbClr val="000000">
              <a:alpha val="35000"/>
            </a:srgbClr>
          </a:outerShdw>
        </a:effectLst>
      </cdr:spPr>
      <cdr:style>
        <a:lnRef xmlns:a="http://schemas.openxmlformats.org/drawingml/2006/main" idx="1">
          <a:schemeClr val="dk1"/>
        </a:lnRef>
        <a:fillRef xmlns:a="http://schemas.openxmlformats.org/drawingml/2006/main" idx="3">
          <a:schemeClr val="dk1"/>
        </a:fillRef>
        <a:effectRef xmlns:a="http://schemas.openxmlformats.org/drawingml/2006/main" idx="2">
          <a:schemeClr val="dk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pPr algn="ctr"/>
          <a:r>
            <a:rPr lang="en-US" sz="1600" dirty="0"/>
            <a:t>10 </a:t>
          </a:r>
          <a:r>
            <a:rPr lang="en-US" sz="1600" dirty="0" err="1"/>
            <a:t>mbd</a:t>
          </a:r>
          <a:endParaRPr lang="en-US" sz="1600" dirty="0"/>
        </a:p>
      </cdr:txBody>
    </cdr:sp>
  </cdr:relSizeAnchor>
  <cdr:relSizeAnchor xmlns:cdr="http://schemas.openxmlformats.org/drawingml/2006/chartDrawing">
    <cdr:from>
      <cdr:x>0.48951</cdr:x>
      <cdr:y>0.91468</cdr:y>
    </cdr:from>
    <cdr:to>
      <cdr:x>0.59794</cdr:x>
      <cdr:y>0.99898</cdr:y>
    </cdr:to>
    <cdr:sp macro="" textlink="">
      <cdr:nvSpPr>
        <cdr:cNvPr id="7" name="Rectangle 6"/>
        <cdr:cNvSpPr/>
      </cdr:nvSpPr>
      <cdr:spPr>
        <a:xfrm xmlns:a="http://schemas.openxmlformats.org/drawingml/2006/main">
          <a:off x="2909454" y="2665384"/>
          <a:ext cx="644451" cy="245662"/>
        </a:xfrm>
        <a:prstGeom xmlns:a="http://schemas.openxmlformats.org/drawingml/2006/main" prst="rect">
          <a:avLst/>
        </a:prstGeom>
        <a:gradFill xmlns:a="http://schemas.openxmlformats.org/drawingml/2006/main" rotWithShape="1">
          <a:gsLst>
            <a:gs pos="0">
              <a:sysClr val="windowText" lastClr="000000">
                <a:shade val="51000"/>
                <a:satMod val="130000"/>
              </a:sysClr>
            </a:gs>
            <a:gs pos="80000">
              <a:sysClr val="windowText" lastClr="000000">
                <a:shade val="93000"/>
                <a:satMod val="130000"/>
              </a:sysClr>
            </a:gs>
            <a:gs pos="100000">
              <a:sysClr val="windowText" lastClr="000000">
                <a:shade val="94000"/>
                <a:satMod val="135000"/>
              </a:sysClr>
            </a:gs>
          </a:gsLst>
          <a:lin ang="16200000" scaled="0"/>
        </a:gradFill>
        <a:ln xmlns:a="http://schemas.openxmlformats.org/drawingml/2006/main" w="9525" cap="flat" cmpd="sng" algn="ctr">
          <a:solidFill>
            <a:sysClr val="windowText" lastClr="000000">
              <a:shade val="95000"/>
              <a:satMod val="105000"/>
            </a:sysClr>
          </a:solidFill>
          <a:prstDash val="solid"/>
        </a:ln>
        <a:effectLst xmlns:a="http://schemas.openxmlformats.org/drawingml/2006/main">
          <a:outerShdw blurRad="40000" dist="23000" dir="5400000" rotWithShape="0">
            <a:srgbClr val="000000">
              <a:alpha val="35000"/>
            </a:srgbClr>
          </a:outerShdw>
        </a:effectLst>
      </cdr:spPr>
      <cdr:style>
        <a:lnRef xmlns:a="http://schemas.openxmlformats.org/drawingml/2006/main" idx="1">
          <a:schemeClr val="dk1"/>
        </a:lnRef>
        <a:fillRef xmlns:a="http://schemas.openxmlformats.org/drawingml/2006/main" idx="3">
          <a:schemeClr val="dk1"/>
        </a:fillRef>
        <a:effectRef xmlns:a="http://schemas.openxmlformats.org/drawingml/2006/main" idx="2">
          <a:schemeClr val="dk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pPr algn="ctr"/>
          <a:r>
            <a:rPr lang="en-US" sz="1600" dirty="0"/>
            <a:t>15 </a:t>
          </a:r>
          <a:r>
            <a:rPr lang="en-US" sz="1600" dirty="0" err="1"/>
            <a:t>mbd</a:t>
          </a:r>
          <a:endParaRPr lang="en-US" sz="1600" dirty="0"/>
        </a:p>
      </cdr:txBody>
    </cdr:sp>
  </cdr:relSizeAnchor>
</c:userShapes>
</file>

<file path=ppt/drawings/drawing2.xml><?xml version="1.0" encoding="utf-8"?>
<c:userShapes xmlns:c="http://schemas.openxmlformats.org/drawingml/2006/chart">
  <cdr:relSizeAnchor xmlns:cdr="http://schemas.openxmlformats.org/drawingml/2006/chartDrawing">
    <cdr:from>
      <cdr:x>0.71622</cdr:x>
      <cdr:y>0.61944</cdr:y>
    </cdr:from>
    <cdr:to>
      <cdr:x>0.96409</cdr:x>
      <cdr:y>0.73725</cdr:y>
    </cdr:to>
    <cdr:sp macro="" textlink="">
      <cdr:nvSpPr>
        <cdr:cNvPr id="8" name="Rounded Rectangular Callout 7"/>
        <cdr:cNvSpPr/>
      </cdr:nvSpPr>
      <cdr:spPr>
        <a:xfrm xmlns:a="http://schemas.openxmlformats.org/drawingml/2006/main">
          <a:off x="5889879" y="3105150"/>
          <a:ext cx="2038350" cy="590550"/>
        </a:xfrm>
        <a:prstGeom xmlns:a="http://schemas.openxmlformats.org/drawingml/2006/main" prst="wedgeRoundRectCallout">
          <a:avLst>
            <a:gd name="adj1" fmla="val 41763"/>
            <a:gd name="adj2" fmla="val -150141"/>
            <a:gd name="adj3" fmla="val 16667"/>
          </a:avLst>
        </a:prstGeom>
        <a:ln xmlns:a="http://schemas.openxmlformats.org/drawingml/2006/main">
          <a:solidFill>
            <a:schemeClr val="accent3">
              <a:lumMod val="60000"/>
              <a:lumOff val="40000"/>
            </a:schemeClr>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p xmlns:a="http://schemas.openxmlformats.org/drawingml/2006/main">
          <a:r>
            <a:rPr lang="en-US"/>
            <a:t>Falling value</a:t>
          </a:r>
          <a:r>
            <a:rPr lang="en-US" baseline="0"/>
            <a:t>s for ethanol will be mirrored by rising values for RINs</a:t>
          </a:r>
          <a:endParaRPr lang="en-US"/>
        </a:p>
      </cdr:txBody>
    </cdr:sp>
  </cdr:relSizeAnchor>
  <cdr:relSizeAnchor xmlns:cdr="http://schemas.openxmlformats.org/drawingml/2006/chartDrawing">
    <cdr:from>
      <cdr:x>0.31157</cdr:x>
      <cdr:y>0.53584</cdr:y>
    </cdr:from>
    <cdr:to>
      <cdr:x>0.55944</cdr:x>
      <cdr:y>0.65364</cdr:y>
    </cdr:to>
    <cdr:sp macro="" textlink="">
      <cdr:nvSpPr>
        <cdr:cNvPr id="9" name="Rounded Rectangular Callout 8"/>
        <cdr:cNvSpPr/>
      </cdr:nvSpPr>
      <cdr:spPr>
        <a:xfrm xmlns:a="http://schemas.openxmlformats.org/drawingml/2006/main">
          <a:off x="2562225" y="2686050"/>
          <a:ext cx="2038350" cy="590550"/>
        </a:xfrm>
        <a:prstGeom xmlns:a="http://schemas.openxmlformats.org/drawingml/2006/main" prst="wedgeRoundRectCallout">
          <a:avLst>
            <a:gd name="adj1" fmla="val -41415"/>
            <a:gd name="adj2" fmla="val -132399"/>
            <a:gd name="adj3" fmla="val 16667"/>
          </a:avLst>
        </a:prstGeom>
        <a:solidFill xmlns:a="http://schemas.openxmlformats.org/drawingml/2006/main">
          <a:srgbClr val="4F81BD"/>
        </a:solidFill>
        <a:ln xmlns:a="http://schemas.openxmlformats.org/drawingml/2006/main" w="25400" cap="flat" cmpd="sng" algn="ctr">
          <a:solidFill>
            <a:schemeClr val="accent3">
              <a:lumMod val="40000"/>
              <a:lumOff val="60000"/>
            </a:schemeClr>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r>
            <a:rPr lang="en-US"/>
            <a:t>After serving its role as an oxygenate, ethanol must compete directly with gasoline</a:t>
          </a:r>
        </a:p>
      </cdr:txBody>
    </cdr:sp>
  </cdr:relSizeAnchor>
  <cdr:relSizeAnchor xmlns:cdr="http://schemas.openxmlformats.org/drawingml/2006/chartDrawing">
    <cdr:from>
      <cdr:x>0.16332</cdr:x>
      <cdr:y>0.0437</cdr:y>
    </cdr:from>
    <cdr:to>
      <cdr:x>0.45867</cdr:x>
      <cdr:y>0.13681</cdr:y>
    </cdr:to>
    <cdr:sp macro="" textlink="">
      <cdr:nvSpPr>
        <cdr:cNvPr id="10" name="Rounded Rectangular Callout 9"/>
        <cdr:cNvSpPr/>
      </cdr:nvSpPr>
      <cdr:spPr>
        <a:xfrm xmlns:a="http://schemas.openxmlformats.org/drawingml/2006/main">
          <a:off x="1343024" y="219075"/>
          <a:ext cx="2428875" cy="466725"/>
        </a:xfrm>
        <a:prstGeom xmlns:a="http://schemas.openxmlformats.org/drawingml/2006/main" prst="wedgeRoundRectCallout">
          <a:avLst>
            <a:gd name="adj1" fmla="val 26980"/>
            <a:gd name="adj2" fmla="val 72835"/>
            <a:gd name="adj3" fmla="val 16667"/>
          </a:avLst>
        </a:prstGeom>
        <a:solidFill xmlns:a="http://schemas.openxmlformats.org/drawingml/2006/main">
          <a:srgbClr val="4F81BD"/>
        </a:solidFill>
        <a:ln xmlns:a="http://schemas.openxmlformats.org/drawingml/2006/main" w="25400" cap="flat" cmpd="sng" algn="ctr">
          <a:solidFill>
            <a:schemeClr val="accent3">
              <a:lumMod val="40000"/>
              <a:lumOff val="60000"/>
            </a:schemeClr>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r>
            <a:rPr lang="en-US" dirty="0"/>
            <a:t>Estimated all-in cost for ethanol:</a:t>
          </a:r>
          <a:r>
            <a:rPr lang="en-US" baseline="0" dirty="0"/>
            <a:t> corn + operating costs + capital </a:t>
          </a:r>
          <a:r>
            <a:rPr lang="en-US" baseline="0" dirty="0" smtClean="0"/>
            <a:t>costs</a:t>
          </a:r>
          <a:endParaRPr lang="en-US" dirty="0"/>
        </a:p>
      </cdr:txBody>
    </cdr:sp>
  </cdr:relSizeAnchor>
  <cdr:relSizeAnchor xmlns:cdr="http://schemas.openxmlformats.org/drawingml/2006/chartDrawing">
    <cdr:from>
      <cdr:x>0.57566</cdr:x>
      <cdr:y>0.53394</cdr:y>
    </cdr:from>
    <cdr:to>
      <cdr:x>0.78415</cdr:x>
      <cdr:y>0.62324</cdr:y>
    </cdr:to>
    <cdr:sp macro="" textlink="">
      <cdr:nvSpPr>
        <cdr:cNvPr id="11" name="Rounded Rectangular Callout 10"/>
        <cdr:cNvSpPr/>
      </cdr:nvSpPr>
      <cdr:spPr>
        <a:xfrm xmlns:a="http://schemas.openxmlformats.org/drawingml/2006/main">
          <a:off x="4733925" y="2676524"/>
          <a:ext cx="1714500" cy="447675"/>
        </a:xfrm>
        <a:prstGeom xmlns:a="http://schemas.openxmlformats.org/drawingml/2006/main" prst="wedgeRoundRectCallout">
          <a:avLst>
            <a:gd name="adj1" fmla="val 26814"/>
            <a:gd name="adj2" fmla="val -111329"/>
            <a:gd name="adj3" fmla="val 16667"/>
          </a:avLst>
        </a:prstGeom>
        <a:solidFill xmlns:a="http://schemas.openxmlformats.org/drawingml/2006/main">
          <a:srgbClr val="4F81BD"/>
        </a:solidFill>
        <a:ln xmlns:a="http://schemas.openxmlformats.org/drawingml/2006/main" w="25400" cap="flat" cmpd="sng" algn="ctr">
          <a:solidFill>
            <a:schemeClr val="accent3">
              <a:lumMod val="40000"/>
              <a:lumOff val="60000"/>
            </a:schemeClr>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r>
            <a:rPr lang="en-US"/>
            <a:t>Ethanol loses significant value as it moves into</a:t>
          </a:r>
          <a:r>
            <a:rPr lang="en-US" baseline="0"/>
            <a:t> E85</a:t>
          </a:r>
          <a:endParaRPr lang="en-US"/>
        </a:p>
      </cdr:txBody>
    </cdr:sp>
  </cdr:relSizeAnchor>
  <cdr:relSizeAnchor xmlns:cdr="http://schemas.openxmlformats.org/drawingml/2006/chartDrawing">
    <cdr:from>
      <cdr:x>0.10656</cdr:x>
      <cdr:y>0.47883</cdr:y>
    </cdr:from>
    <cdr:to>
      <cdr:x>0.31505</cdr:x>
      <cdr:y>0.56814</cdr:y>
    </cdr:to>
    <cdr:sp macro="" textlink="">
      <cdr:nvSpPr>
        <cdr:cNvPr id="14" name="Rounded Rectangular Callout 13"/>
        <cdr:cNvSpPr/>
      </cdr:nvSpPr>
      <cdr:spPr>
        <a:xfrm xmlns:a="http://schemas.openxmlformats.org/drawingml/2006/main">
          <a:off x="876300" y="2400300"/>
          <a:ext cx="1714500" cy="447675"/>
        </a:xfrm>
        <a:prstGeom xmlns:a="http://schemas.openxmlformats.org/drawingml/2006/main" prst="wedgeRoundRectCallout">
          <a:avLst>
            <a:gd name="adj1" fmla="val -32630"/>
            <a:gd name="adj2" fmla="val -130478"/>
            <a:gd name="adj3" fmla="val 16667"/>
          </a:avLst>
        </a:prstGeom>
        <a:solidFill xmlns:a="http://schemas.openxmlformats.org/drawingml/2006/main">
          <a:srgbClr val="4F81BD"/>
        </a:solidFill>
        <a:ln xmlns:a="http://schemas.openxmlformats.org/drawingml/2006/main" w="25400" cap="flat" cmpd="sng" algn="ctr">
          <a:solidFill>
            <a:schemeClr val="accent3">
              <a:lumMod val="40000"/>
              <a:lumOff val="60000"/>
            </a:schemeClr>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r>
            <a:rPr lang="en-US"/>
            <a:t>Price difference between ethanol and RBOB</a:t>
          </a:r>
        </a:p>
      </cdr:txBody>
    </cdr:sp>
  </cdr:relSizeAnchor>
  <cdr:relSizeAnchor xmlns:cdr="http://schemas.openxmlformats.org/drawingml/2006/chartDrawing">
    <cdr:from>
      <cdr:x>0.74129</cdr:x>
      <cdr:y>0.21471</cdr:y>
    </cdr:from>
    <cdr:to>
      <cdr:x>0.89418</cdr:x>
      <cdr:y>0.30402</cdr:y>
    </cdr:to>
    <cdr:sp macro="" textlink="">
      <cdr:nvSpPr>
        <cdr:cNvPr id="15" name="Rounded Rectangular Callout 14"/>
        <cdr:cNvSpPr/>
      </cdr:nvSpPr>
      <cdr:spPr>
        <a:xfrm xmlns:a="http://schemas.openxmlformats.org/drawingml/2006/main">
          <a:off x="6096000" y="1076325"/>
          <a:ext cx="1257300" cy="447675"/>
        </a:xfrm>
        <a:prstGeom xmlns:a="http://schemas.openxmlformats.org/drawingml/2006/main" prst="wedgeRoundRectCallout">
          <a:avLst>
            <a:gd name="adj1" fmla="val 82370"/>
            <a:gd name="adj2" fmla="val 116331"/>
            <a:gd name="adj3" fmla="val 16667"/>
          </a:avLst>
        </a:prstGeom>
        <a:solidFill xmlns:a="http://schemas.openxmlformats.org/drawingml/2006/main">
          <a:srgbClr val="4F81BD"/>
        </a:solidFill>
        <a:ln xmlns:a="http://schemas.openxmlformats.org/drawingml/2006/main" w="25400" cap="flat" cmpd="sng" algn="ctr">
          <a:solidFill>
            <a:schemeClr val="accent3">
              <a:lumMod val="40000"/>
              <a:lumOff val="60000"/>
            </a:schemeClr>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r>
            <a:rPr lang="en-US"/>
            <a:t>Blender's Credit: $0.45/gallon</a:t>
          </a:r>
        </a:p>
      </cdr:txBody>
    </cdr:sp>
  </cdr:relSizeAnchor>
  <cdr:relSizeAnchor xmlns:cdr="http://schemas.openxmlformats.org/drawingml/2006/chartDrawing">
    <cdr:from>
      <cdr:x>0.94399</cdr:x>
      <cdr:y>0.43513</cdr:y>
    </cdr:from>
    <cdr:to>
      <cdr:x>0.96483</cdr:x>
      <cdr:y>0.56622</cdr:y>
    </cdr:to>
    <cdr:pic>
      <cdr:nvPicPr>
        <cdr:cNvPr id="1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7762875" y="2181225"/>
          <a:ext cx="171429" cy="657143"/>
        </a:xfrm>
        <a:prstGeom xmlns:a="http://schemas.openxmlformats.org/drawingml/2006/main" prst="rect">
          <a:avLst/>
        </a:prstGeom>
      </cdr:spPr>
    </cdr:pic>
  </cdr:relSizeAnchor>
  <cdr:relSizeAnchor xmlns:cdr="http://schemas.openxmlformats.org/drawingml/2006/chartDrawing">
    <cdr:from>
      <cdr:x>0.12278</cdr:x>
      <cdr:y>0.31162</cdr:y>
    </cdr:from>
    <cdr:to>
      <cdr:x>0.14181</cdr:x>
      <cdr:y>0.43131</cdr:y>
    </cdr:to>
    <cdr:pic>
      <cdr:nvPicPr>
        <cdr:cNvPr id="13"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1009651" y="1562100"/>
          <a:ext cx="156520" cy="599993"/>
        </a:xfrm>
        <a:prstGeom xmlns:a="http://schemas.openxmlformats.org/drawingml/2006/main" prst="rect">
          <a:avLst/>
        </a:prstGeom>
      </cdr:spPr>
    </cdr:pic>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9272B4F-9E50-4CA4-AFD4-24566B9527DA}" type="datetimeFigureOut">
              <a:rPr lang="en-US" smtClean="0"/>
              <a:pPr/>
              <a:t>3/4/2010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38DA4D2-6CCC-42B8-AF9A-FF64EE40FFA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01A575A-71AB-4F47-850F-713F78E17390}" type="slidenum">
              <a:rPr lang="en-US">
                <a:cs typeface="Arial" pitchFamily="34" charset="0"/>
              </a:rPr>
              <a:pPr fontAlgn="base">
                <a:spcBef>
                  <a:spcPct val="0"/>
                </a:spcBef>
                <a:spcAft>
                  <a:spcPct val="0"/>
                </a:spcAft>
              </a:pPr>
              <a:t>7</a:t>
            </a:fld>
            <a:endParaRPr lang="en-US">
              <a:cs typeface="Arial" pitchFamily="34" charset="0"/>
            </a:endParaRPr>
          </a:p>
        </p:txBody>
      </p:sp>
      <p:sp>
        <p:nvSpPr>
          <p:cNvPr id="4505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505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87E5413-1302-443E-A1F8-9F6131207256}" type="slidenum">
              <a:rPr lang="en-US">
                <a:cs typeface="Arial" pitchFamily="34" charset="0"/>
              </a:rPr>
              <a:pPr fontAlgn="base">
                <a:spcBef>
                  <a:spcPct val="0"/>
                </a:spcBef>
                <a:spcAft>
                  <a:spcPct val="0"/>
                </a:spcAft>
              </a:pPr>
              <a:t>26</a:t>
            </a:fld>
            <a:endParaRPr lang="en-US">
              <a:cs typeface="Arial" pitchFamily="34" charset="0"/>
            </a:endParaRPr>
          </a:p>
        </p:txBody>
      </p:sp>
      <p:sp>
        <p:nvSpPr>
          <p:cNvPr id="5427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427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46766CF-AE25-4C3C-91F1-579DE39F24FF}" type="slidenum">
              <a:rPr lang="en-US">
                <a:cs typeface="Arial" pitchFamily="34" charset="0"/>
              </a:rPr>
              <a:pPr fontAlgn="base">
                <a:spcBef>
                  <a:spcPct val="0"/>
                </a:spcBef>
                <a:spcAft>
                  <a:spcPct val="0"/>
                </a:spcAft>
              </a:pPr>
              <a:t>27</a:t>
            </a:fld>
            <a:endParaRPr lang="en-US">
              <a:cs typeface="Arial" pitchFamily="34" charset="0"/>
            </a:endParaRPr>
          </a:p>
        </p:txBody>
      </p:sp>
      <p:sp>
        <p:nvSpPr>
          <p:cNvPr id="5017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017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p:spPr>
        <p:txBody>
          <a:bodyPr/>
          <a:lstStyle/>
          <a:p>
            <a:endParaRPr lang="en-US" dirty="0" smtClean="0"/>
          </a:p>
        </p:txBody>
      </p:sp>
      <p:sp>
        <p:nvSpPr>
          <p:cNvPr id="59396" name="Slide Number Placeholder 3"/>
          <p:cNvSpPr>
            <a:spLocks noGrp="1"/>
          </p:cNvSpPr>
          <p:nvPr>
            <p:ph type="sldNum" sz="quarter" idx="5"/>
          </p:nvPr>
        </p:nvSpPr>
        <p:spPr>
          <a:noFill/>
        </p:spPr>
        <p:txBody>
          <a:bodyPr/>
          <a:lstStyle/>
          <a:p>
            <a:fld id="{DBB7FB35-29F3-46B3-B850-7E7AE838D329}" type="slidenum">
              <a:rPr lang="en-US" smtClean="0"/>
              <a:pPr/>
              <a:t>28</a:t>
            </a:fld>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Rot="1" noChangeAspect="1" noTextEdit="1"/>
          </p:cNvSpPr>
          <p:nvPr>
            <p:ph type="sldImg"/>
          </p:nvPr>
        </p:nvSpPr>
        <p:spPr bwMode="auto">
          <a:noFill/>
          <a:ln>
            <a:solidFill>
              <a:srgbClr val="000000"/>
            </a:solidFill>
            <a:miter lim="800000"/>
            <a:headEnd/>
            <a:tailEnd/>
          </a:ln>
        </p:spPr>
      </p:sp>
      <p:sp>
        <p:nvSpPr>
          <p:cNvPr id="4099"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Rot="1" noChangeAspect="1" noTextEdit="1"/>
          </p:cNvSpPr>
          <p:nvPr>
            <p:ph type="sldImg"/>
          </p:nvPr>
        </p:nvSpPr>
        <p:spPr bwMode="auto">
          <a:noFill/>
          <a:ln>
            <a:solidFill>
              <a:srgbClr val="000000"/>
            </a:solidFill>
            <a:miter lim="800000"/>
            <a:headEnd/>
            <a:tailEnd/>
          </a:ln>
        </p:spPr>
      </p:sp>
      <p:sp>
        <p:nvSpPr>
          <p:cNvPr id="4099"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Rot="1" noChangeAspect="1" noTextEdit="1"/>
          </p:cNvSpPr>
          <p:nvPr>
            <p:ph type="sldImg"/>
          </p:nvPr>
        </p:nvSpPr>
        <p:spPr bwMode="auto">
          <a:noFill/>
          <a:ln>
            <a:solidFill>
              <a:srgbClr val="000000"/>
            </a:solidFill>
            <a:miter lim="800000"/>
            <a:headEnd/>
            <a:tailEnd/>
          </a:ln>
        </p:spPr>
      </p:sp>
      <p:sp>
        <p:nvSpPr>
          <p:cNvPr id="4099"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Rot="1" noChangeAspect="1" noTextEdit="1"/>
          </p:cNvSpPr>
          <p:nvPr>
            <p:ph type="sldImg"/>
          </p:nvPr>
        </p:nvSpPr>
        <p:spPr bwMode="auto">
          <a:noFill/>
          <a:ln>
            <a:solidFill>
              <a:srgbClr val="000000"/>
            </a:solidFill>
            <a:miter lim="800000"/>
            <a:headEnd/>
            <a:tailEnd/>
          </a:ln>
        </p:spPr>
      </p:sp>
      <p:sp>
        <p:nvSpPr>
          <p:cNvPr id="4099"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Rot="1" noChangeAspect="1" noTextEdit="1"/>
          </p:cNvSpPr>
          <p:nvPr>
            <p:ph type="sldImg"/>
          </p:nvPr>
        </p:nvSpPr>
        <p:spPr bwMode="auto">
          <a:noFill/>
          <a:ln>
            <a:solidFill>
              <a:srgbClr val="000000"/>
            </a:solidFill>
            <a:miter lim="800000"/>
            <a:headEnd/>
            <a:tailEnd/>
          </a:ln>
        </p:spPr>
      </p:sp>
      <p:sp>
        <p:nvSpPr>
          <p:cNvPr id="4099"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Rot="1" noChangeAspect="1" noTextEdit="1"/>
          </p:cNvSpPr>
          <p:nvPr>
            <p:ph type="sldImg"/>
          </p:nvPr>
        </p:nvSpPr>
        <p:spPr bwMode="auto">
          <a:noFill/>
          <a:ln>
            <a:solidFill>
              <a:srgbClr val="000000"/>
            </a:solidFill>
            <a:miter lim="800000"/>
            <a:headEnd/>
            <a:tailEnd/>
          </a:ln>
        </p:spPr>
      </p:sp>
      <p:sp>
        <p:nvSpPr>
          <p:cNvPr id="4099"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Rot="1" noChangeAspect="1" noTextEdit="1"/>
          </p:cNvSpPr>
          <p:nvPr>
            <p:ph type="sldImg"/>
          </p:nvPr>
        </p:nvSpPr>
        <p:spPr bwMode="auto">
          <a:noFill/>
          <a:ln>
            <a:solidFill>
              <a:srgbClr val="000000"/>
            </a:solidFill>
            <a:miter lim="800000"/>
            <a:headEnd/>
            <a:tailEnd/>
          </a:ln>
        </p:spPr>
      </p:sp>
      <p:sp>
        <p:nvSpPr>
          <p:cNvPr id="4099"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87E5413-1302-443E-A1F8-9F6131207256}" type="slidenum">
              <a:rPr lang="en-US">
                <a:cs typeface="Arial" pitchFamily="34" charset="0"/>
              </a:rPr>
              <a:pPr fontAlgn="base">
                <a:spcBef>
                  <a:spcPct val="0"/>
                </a:spcBef>
                <a:spcAft>
                  <a:spcPct val="0"/>
                </a:spcAft>
              </a:pPr>
              <a:t>18</a:t>
            </a:fld>
            <a:endParaRPr lang="en-US">
              <a:cs typeface="Arial" pitchFamily="34" charset="0"/>
            </a:endParaRPr>
          </a:p>
        </p:txBody>
      </p:sp>
      <p:sp>
        <p:nvSpPr>
          <p:cNvPr id="5427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427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Rot="1" noChangeAspect="1" noTextEdit="1"/>
          </p:cNvSpPr>
          <p:nvPr>
            <p:ph type="sldImg"/>
          </p:nvPr>
        </p:nvSpPr>
        <p:spPr bwMode="auto">
          <a:noFill/>
          <a:ln>
            <a:solidFill>
              <a:srgbClr val="000000"/>
            </a:solidFill>
            <a:miter lim="800000"/>
            <a:headEnd/>
            <a:tailEnd/>
          </a:ln>
        </p:spPr>
      </p:sp>
      <p:sp>
        <p:nvSpPr>
          <p:cNvPr id="4099"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Rot="1" noChangeAspect="1" noTextEdit="1"/>
          </p:cNvSpPr>
          <p:nvPr>
            <p:ph type="sldImg"/>
          </p:nvPr>
        </p:nvSpPr>
        <p:spPr bwMode="auto">
          <a:noFill/>
          <a:ln>
            <a:solidFill>
              <a:srgbClr val="000000"/>
            </a:solidFill>
            <a:miter lim="800000"/>
            <a:headEnd/>
            <a:tailEnd/>
          </a:ln>
        </p:spPr>
      </p:sp>
      <p:sp>
        <p:nvSpPr>
          <p:cNvPr id="4099"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Rot="1" noChangeAspect="1" noTextEdit="1"/>
          </p:cNvSpPr>
          <p:nvPr>
            <p:ph type="sldImg"/>
          </p:nvPr>
        </p:nvSpPr>
        <p:spPr bwMode="auto">
          <a:noFill/>
          <a:ln>
            <a:solidFill>
              <a:srgbClr val="000000"/>
            </a:solidFill>
            <a:miter lim="800000"/>
            <a:headEnd/>
            <a:tailEnd/>
          </a:ln>
        </p:spPr>
      </p:sp>
      <p:sp>
        <p:nvSpPr>
          <p:cNvPr id="4099"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p:spPr>
        <p:txBody>
          <a:bodyPr/>
          <a:lstStyle/>
          <a:p>
            <a:endParaRPr lang="en-US" dirty="0" smtClean="0"/>
          </a:p>
        </p:txBody>
      </p:sp>
      <p:sp>
        <p:nvSpPr>
          <p:cNvPr id="59396" name="Slide Number Placeholder 3"/>
          <p:cNvSpPr>
            <a:spLocks noGrp="1"/>
          </p:cNvSpPr>
          <p:nvPr>
            <p:ph type="sldNum" sz="quarter" idx="5"/>
          </p:nvPr>
        </p:nvSpPr>
        <p:spPr>
          <a:noFill/>
        </p:spPr>
        <p:txBody>
          <a:bodyPr/>
          <a:lstStyle/>
          <a:p>
            <a:fld id="{DBB7FB35-29F3-46B3-B850-7E7AE838D329}" type="slidenum">
              <a:rPr lang="en-US" smtClean="0"/>
              <a:pPr/>
              <a:t>39</a:t>
            </a:fld>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Rot="1" noChangeAspect="1" noTextEdit="1"/>
          </p:cNvSpPr>
          <p:nvPr>
            <p:ph type="sldImg"/>
          </p:nvPr>
        </p:nvSpPr>
        <p:spPr bwMode="auto">
          <a:noFill/>
          <a:ln>
            <a:solidFill>
              <a:srgbClr val="000000"/>
            </a:solidFill>
            <a:miter lim="800000"/>
            <a:headEnd/>
            <a:tailEnd/>
          </a:ln>
        </p:spPr>
      </p:sp>
      <p:sp>
        <p:nvSpPr>
          <p:cNvPr id="4099"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Rot="1" noChangeAspect="1" noTextEdit="1"/>
          </p:cNvSpPr>
          <p:nvPr>
            <p:ph type="sldImg"/>
          </p:nvPr>
        </p:nvSpPr>
        <p:spPr bwMode="auto">
          <a:noFill/>
          <a:ln>
            <a:solidFill>
              <a:srgbClr val="000000"/>
            </a:solidFill>
            <a:miter lim="800000"/>
            <a:headEnd/>
            <a:tailEnd/>
          </a:ln>
        </p:spPr>
      </p:sp>
      <p:sp>
        <p:nvSpPr>
          <p:cNvPr id="23554" name="Rectangle 3"/>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Rot="1" noChangeAspect="1" noTextEdit="1"/>
          </p:cNvSpPr>
          <p:nvPr>
            <p:ph type="sldImg"/>
          </p:nvPr>
        </p:nvSpPr>
        <p:spPr bwMode="auto">
          <a:noFill/>
          <a:ln>
            <a:solidFill>
              <a:srgbClr val="000000"/>
            </a:solidFill>
            <a:miter lim="800000"/>
            <a:headEnd/>
            <a:tailEnd/>
          </a:ln>
        </p:spPr>
      </p:sp>
      <p:sp>
        <p:nvSpPr>
          <p:cNvPr id="4099"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46766CF-AE25-4C3C-91F1-579DE39F24FF}" type="slidenum">
              <a:rPr lang="en-US">
                <a:cs typeface="Arial" pitchFamily="34" charset="0"/>
              </a:rPr>
              <a:pPr fontAlgn="base">
                <a:spcBef>
                  <a:spcPct val="0"/>
                </a:spcBef>
                <a:spcAft>
                  <a:spcPct val="0"/>
                </a:spcAft>
              </a:pPr>
              <a:t>22</a:t>
            </a:fld>
            <a:endParaRPr lang="en-US">
              <a:cs typeface="Arial" pitchFamily="34" charset="0"/>
            </a:endParaRPr>
          </a:p>
        </p:txBody>
      </p:sp>
      <p:sp>
        <p:nvSpPr>
          <p:cNvPr id="5017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017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Rot="1" noChangeAspect="1" noTextEdit="1"/>
          </p:cNvSpPr>
          <p:nvPr>
            <p:ph type="sldImg"/>
          </p:nvPr>
        </p:nvSpPr>
        <p:spPr bwMode="auto">
          <a:noFill/>
          <a:ln>
            <a:solidFill>
              <a:srgbClr val="000000"/>
            </a:solidFill>
            <a:miter lim="800000"/>
            <a:headEnd/>
            <a:tailEnd/>
          </a:ln>
        </p:spPr>
      </p:sp>
      <p:sp>
        <p:nvSpPr>
          <p:cNvPr id="52226" name="Rectangle 3"/>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87E5413-1302-443E-A1F8-9F6131207256}" type="slidenum">
              <a:rPr lang="en-US">
                <a:cs typeface="Arial" pitchFamily="34" charset="0"/>
              </a:rPr>
              <a:pPr fontAlgn="base">
                <a:spcBef>
                  <a:spcPct val="0"/>
                </a:spcBef>
                <a:spcAft>
                  <a:spcPct val="0"/>
                </a:spcAft>
              </a:pPr>
              <a:t>24</a:t>
            </a:fld>
            <a:endParaRPr lang="en-US">
              <a:cs typeface="Arial" pitchFamily="34" charset="0"/>
            </a:endParaRPr>
          </a:p>
        </p:txBody>
      </p:sp>
      <p:sp>
        <p:nvSpPr>
          <p:cNvPr id="5427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427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txBox="1">
            <a:spLocks noGrp="1" noChangeArrowheads="1"/>
          </p:cNvSpPr>
          <p:nvPr/>
        </p:nvSpPr>
        <p:spPr bwMode="auto">
          <a:xfrm>
            <a:off x="3884463" y="8685878"/>
            <a:ext cx="2972004" cy="456704"/>
          </a:xfrm>
          <a:prstGeom prst="rect">
            <a:avLst/>
          </a:prstGeom>
          <a:noFill/>
          <a:ln>
            <a:miter lim="800000"/>
            <a:headEnd/>
            <a:tailEnd/>
          </a:ln>
        </p:spPr>
        <p:txBody>
          <a:bodyPr lIns="91431" tIns="45716" rIns="91431" bIns="45716" anchor="b"/>
          <a:lstStyle/>
          <a:p>
            <a:pPr algn="r">
              <a:defRPr/>
            </a:pPr>
            <a:fld id="{90066B6D-F700-4B08-8305-ED178F94AF7A}" type="slidenum">
              <a:rPr lang="en-US" sz="1200">
                <a:latin typeface="+mn-lt"/>
                <a:cs typeface="+mn-cs"/>
              </a:rPr>
              <a:pPr algn="r">
                <a:defRPr/>
              </a:pPr>
              <a:t>25</a:t>
            </a:fld>
            <a:endParaRPr lang="en-US" sz="1200" dirty="0">
              <a:latin typeface="+mn-lt"/>
              <a:cs typeface="+mn-cs"/>
            </a:endParaRPr>
          </a:p>
        </p:txBody>
      </p:sp>
      <p:sp>
        <p:nvSpPr>
          <p:cNvPr id="12390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390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D1328E7-6B10-4AEE-92EE-EDF977100361}" type="datetimeFigureOut">
              <a:rPr lang="en-US" smtClean="0"/>
              <a:pPr/>
              <a:t>3/4/2010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B066F1-38A1-4276-85C3-8EF03B6EE5E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D1328E7-6B10-4AEE-92EE-EDF977100361}" type="datetimeFigureOut">
              <a:rPr lang="en-US" smtClean="0"/>
              <a:pPr/>
              <a:t>3/4/2010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B066F1-38A1-4276-85C3-8EF03B6EE5E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D1328E7-6B10-4AEE-92EE-EDF977100361}" type="datetimeFigureOut">
              <a:rPr lang="en-US" smtClean="0"/>
              <a:pPr/>
              <a:t>3/4/2010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B066F1-38A1-4276-85C3-8EF03B6EE5E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D1328E7-6B10-4AEE-92EE-EDF977100361}" type="datetimeFigureOut">
              <a:rPr lang="en-US" smtClean="0"/>
              <a:pPr/>
              <a:t>3/4/2010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B066F1-38A1-4276-85C3-8EF03B6EE5E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D1328E7-6B10-4AEE-92EE-EDF977100361}" type="datetimeFigureOut">
              <a:rPr lang="en-US" smtClean="0"/>
              <a:pPr/>
              <a:t>3/4/2010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B066F1-38A1-4276-85C3-8EF03B6EE5E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D1328E7-6B10-4AEE-92EE-EDF977100361}" type="datetimeFigureOut">
              <a:rPr lang="en-US" smtClean="0"/>
              <a:pPr/>
              <a:t>3/4/2010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B066F1-38A1-4276-85C3-8EF03B6EE5E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D1328E7-6B10-4AEE-92EE-EDF977100361}" type="datetimeFigureOut">
              <a:rPr lang="en-US" smtClean="0"/>
              <a:pPr/>
              <a:t>3/4/2010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FB066F1-38A1-4276-85C3-8EF03B6EE5E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D1328E7-6B10-4AEE-92EE-EDF977100361}" type="datetimeFigureOut">
              <a:rPr lang="en-US" smtClean="0"/>
              <a:pPr/>
              <a:t>3/4/2010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FB066F1-38A1-4276-85C3-8EF03B6EE5E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1328E7-6B10-4AEE-92EE-EDF977100361}" type="datetimeFigureOut">
              <a:rPr lang="en-US" smtClean="0"/>
              <a:pPr/>
              <a:t>3/4/2010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FB066F1-38A1-4276-85C3-8EF03B6EE5E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D1328E7-6B10-4AEE-92EE-EDF977100361}" type="datetimeFigureOut">
              <a:rPr lang="en-US" smtClean="0"/>
              <a:pPr/>
              <a:t>3/4/2010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B066F1-38A1-4276-85C3-8EF03B6EE5E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D1328E7-6B10-4AEE-92EE-EDF977100361}" type="datetimeFigureOut">
              <a:rPr lang="en-US" smtClean="0"/>
              <a:pPr/>
              <a:t>3/4/2010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B066F1-38A1-4276-85C3-8EF03B6EE5E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1328E7-6B10-4AEE-92EE-EDF977100361}" type="datetimeFigureOut">
              <a:rPr lang="en-US" smtClean="0"/>
              <a:pPr/>
              <a:t>3/4/2010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B066F1-38A1-4276-85C3-8EF03B6EE5E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chart" Target="../charts/chart11.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chart" Target="../charts/chart1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chart" Target="../charts/char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chart" Target="../charts/chart14.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oleObject" Target="../embeddings/Microsoft_Office_Excel_97-2003_Worksheet1.xls"/><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chart" Target="../charts/chart15.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chart" Target="../charts/chart16.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oleObject" Target="../embeddings/Microsoft_Office_Excel_97-2003_Worksheet2.xls"/><Relationship Id="rId4" Type="http://schemas.openxmlformats.org/officeDocument/2006/relationships/image" Target="../media/image1.png"/></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3.wmf"/></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chart" Target="../charts/chart17.xml"/></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chart" Target="../charts/chart5.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4724400"/>
          </a:xfrm>
        </p:spPr>
        <p:txBody>
          <a:bodyPr>
            <a:normAutofit fontScale="90000"/>
          </a:bodyPr>
          <a:lstStyle/>
          <a:p>
            <a:pPr>
              <a:spcBef>
                <a:spcPts val="0"/>
              </a:spcBef>
            </a:pPr>
            <a:r>
              <a:rPr lang="en-US" sz="4000" dirty="0" smtClean="0"/>
              <a:t>The  Future of the U.S. Refining Industry</a:t>
            </a:r>
            <a:r>
              <a:rPr lang="en-US" dirty="0" smtClean="0"/>
              <a:t/>
            </a:r>
            <a:br>
              <a:rPr lang="en-US" dirty="0" smtClean="0"/>
            </a:br>
            <a:r>
              <a:rPr lang="en-US" sz="2200" b="1" dirty="0" smtClean="0">
                <a:solidFill>
                  <a:srgbClr val="520E3B"/>
                </a:solidFill>
              </a:rPr>
              <a:t> </a:t>
            </a:r>
            <a:r>
              <a:rPr lang="en-US" sz="2200" b="1" dirty="0" smtClean="0">
                <a:solidFill>
                  <a:srgbClr val="520E3B"/>
                </a:solidFill>
                <a:latin typeface="Arabic Typesetting" pitchFamily="66" charset="-78"/>
                <a:cs typeface="Arabic Typesetting" pitchFamily="66" charset="-78"/>
              </a:rPr>
              <a:t>Why Climate Legislation is (more) Bad News for the Refining Sector </a:t>
            </a:r>
            <a:r>
              <a:rPr lang="en-US" sz="2000" b="1" dirty="0" smtClean="0">
                <a:latin typeface="Arabic Typesetting" pitchFamily="66" charset="-78"/>
                <a:cs typeface="Arabic Typesetting" pitchFamily="66" charset="-78"/>
              </a:rPr>
              <a:t/>
            </a:r>
            <a:br>
              <a:rPr lang="en-US" sz="2000" b="1" dirty="0" smtClean="0">
                <a:latin typeface="Arabic Typesetting" pitchFamily="66" charset="-78"/>
                <a:cs typeface="Arabic Typesetting" pitchFamily="66" charset="-78"/>
              </a:rPr>
            </a:br>
            <a:r>
              <a:rPr lang="en-US" sz="2000" b="1" dirty="0" smtClean="0">
                <a:latin typeface="Arabic Typesetting" pitchFamily="66" charset="-78"/>
                <a:cs typeface="Arabic Typesetting" pitchFamily="66" charset="-78"/>
              </a:rPr>
              <a:t/>
            </a:r>
            <a:br>
              <a:rPr lang="en-US" sz="2000" b="1" dirty="0" smtClean="0">
                <a:latin typeface="Arabic Typesetting" pitchFamily="66" charset="-78"/>
                <a:cs typeface="Arabic Typesetting" pitchFamily="66" charset="-78"/>
              </a:rPr>
            </a:br>
            <a:r>
              <a:rPr lang="en-US" sz="2000" b="1" dirty="0" smtClean="0">
                <a:latin typeface="Arabic Typesetting" pitchFamily="66" charset="-78"/>
                <a:cs typeface="Arabic Typesetting" pitchFamily="66" charset="-78"/>
              </a:rPr>
              <a:t>Presentation  by</a:t>
            </a:r>
            <a:br>
              <a:rPr lang="en-US" sz="2000" b="1" dirty="0" smtClean="0">
                <a:latin typeface="Arabic Typesetting" pitchFamily="66" charset="-78"/>
                <a:cs typeface="Arabic Typesetting" pitchFamily="66" charset="-78"/>
              </a:rPr>
            </a:br>
            <a:r>
              <a:rPr lang="en-US" sz="2000" b="1" dirty="0" smtClean="0">
                <a:latin typeface="Arabic Typesetting" pitchFamily="66" charset="-78"/>
                <a:cs typeface="Arabic Typesetting" pitchFamily="66" charset="-78"/>
              </a:rPr>
              <a:t/>
            </a:r>
            <a:br>
              <a:rPr lang="en-US" sz="2000" b="1" dirty="0" smtClean="0">
                <a:latin typeface="Arabic Typesetting" pitchFamily="66" charset="-78"/>
                <a:cs typeface="Arabic Typesetting" pitchFamily="66" charset="-78"/>
              </a:rPr>
            </a:br>
            <a:r>
              <a:rPr lang="en-US" sz="2000" b="1" dirty="0" smtClean="0">
                <a:latin typeface="Arabic Typesetting" pitchFamily="66" charset="-78"/>
                <a:cs typeface="Arabic Typesetting" pitchFamily="66" charset="-78"/>
              </a:rPr>
              <a:t> Lucian </a:t>
            </a:r>
            <a:r>
              <a:rPr lang="en-US" sz="2000" b="1" dirty="0" err="1" smtClean="0">
                <a:latin typeface="Arabic Typesetting" pitchFamily="66" charset="-78"/>
                <a:cs typeface="Arabic Typesetting" pitchFamily="66" charset="-78"/>
              </a:rPr>
              <a:t>Pugliaresi</a:t>
            </a:r>
            <a:r>
              <a:rPr lang="en-US" sz="2000" b="1" dirty="0" smtClean="0">
                <a:latin typeface="Arabic Typesetting" pitchFamily="66" charset="-78"/>
                <a:cs typeface="Arabic Typesetting" pitchFamily="66" charset="-78"/>
              </a:rPr>
              <a:t/>
            </a:r>
            <a:br>
              <a:rPr lang="en-US" sz="2000" b="1" dirty="0" smtClean="0">
                <a:latin typeface="Arabic Typesetting" pitchFamily="66" charset="-78"/>
                <a:cs typeface="Arabic Typesetting" pitchFamily="66" charset="-78"/>
              </a:rPr>
            </a:br>
            <a:r>
              <a:rPr lang="en-US" sz="2000" b="1" dirty="0" smtClean="0">
                <a:latin typeface="Arabic Typesetting" pitchFamily="66" charset="-78"/>
                <a:cs typeface="Arabic Typesetting" pitchFamily="66" charset="-78"/>
              </a:rPr>
              <a:t>Energy Policy Research Foundation, Inc. </a:t>
            </a:r>
            <a:br>
              <a:rPr lang="en-US" sz="2000" b="1" dirty="0" smtClean="0">
                <a:latin typeface="Arabic Typesetting" pitchFamily="66" charset="-78"/>
                <a:cs typeface="Arabic Typesetting" pitchFamily="66" charset="-78"/>
              </a:rPr>
            </a:br>
            <a:r>
              <a:rPr lang="en-US" sz="2000" b="1" dirty="0" smtClean="0">
                <a:latin typeface="Arabic Typesetting" pitchFamily="66" charset="-78"/>
                <a:cs typeface="Arabic Typesetting" pitchFamily="66" charset="-78"/>
              </a:rPr>
              <a:t>Washington, DC</a:t>
            </a:r>
            <a:br>
              <a:rPr lang="en-US" sz="2000" b="1" dirty="0" smtClean="0">
                <a:latin typeface="Arabic Typesetting" pitchFamily="66" charset="-78"/>
                <a:cs typeface="Arabic Typesetting" pitchFamily="66" charset="-78"/>
              </a:rPr>
            </a:br>
            <a:r>
              <a:rPr lang="en-US" sz="2000" b="1" dirty="0" smtClean="0">
                <a:latin typeface="Arabic Typesetting" pitchFamily="66" charset="-78"/>
                <a:cs typeface="Arabic Typesetting" pitchFamily="66" charset="-78"/>
              </a:rPr>
              <a:t/>
            </a:r>
            <a:br>
              <a:rPr lang="en-US" sz="2000" b="1" dirty="0" smtClean="0">
                <a:latin typeface="Arabic Typesetting" pitchFamily="66" charset="-78"/>
                <a:cs typeface="Arabic Typesetting" pitchFamily="66" charset="-78"/>
              </a:rPr>
            </a:br>
            <a:r>
              <a:rPr lang="en-US" sz="2000" b="1" dirty="0" smtClean="0">
                <a:latin typeface="Arabic Typesetting" pitchFamily="66" charset="-78"/>
                <a:cs typeface="Arabic Typesetting" pitchFamily="66" charset="-78"/>
              </a:rPr>
              <a:t> before </a:t>
            </a:r>
            <a:br>
              <a:rPr lang="en-US" sz="2000" b="1" dirty="0" smtClean="0">
                <a:latin typeface="Arabic Typesetting" pitchFamily="66" charset="-78"/>
                <a:cs typeface="Arabic Typesetting" pitchFamily="66" charset="-78"/>
              </a:rPr>
            </a:br>
            <a:r>
              <a:rPr lang="en-US" sz="2000" b="1" dirty="0" smtClean="0">
                <a:latin typeface="Eurostile" pitchFamily="34" charset="0"/>
                <a:cs typeface="Arabic Typesetting" pitchFamily="66" charset="-78"/>
              </a:rPr>
              <a:t>New York Energy Forum</a:t>
            </a:r>
            <a:br>
              <a:rPr lang="en-US" sz="2000" b="1" dirty="0" smtClean="0">
                <a:latin typeface="Eurostile" pitchFamily="34" charset="0"/>
                <a:cs typeface="Arabic Typesetting" pitchFamily="66" charset="-78"/>
              </a:rPr>
            </a:br>
            <a:r>
              <a:rPr lang="en-US" sz="2000" b="1" dirty="0" smtClean="0">
                <a:latin typeface="Eurostile" pitchFamily="34" charset="0"/>
                <a:cs typeface="Arabic Typesetting" pitchFamily="66" charset="-78"/>
              </a:rPr>
              <a:t>New York City</a:t>
            </a:r>
            <a:br>
              <a:rPr lang="en-US" sz="2000" b="1" dirty="0" smtClean="0">
                <a:latin typeface="Eurostile" pitchFamily="34" charset="0"/>
                <a:cs typeface="Arabic Typesetting" pitchFamily="66" charset="-78"/>
              </a:rPr>
            </a:br>
            <a:r>
              <a:rPr lang="en-US" sz="2000" b="1" dirty="0" smtClean="0">
                <a:latin typeface="Eurostile" pitchFamily="34" charset="0"/>
                <a:cs typeface="Arabic Typesetting" pitchFamily="66" charset="-78"/>
              </a:rPr>
              <a:t>February 22</a:t>
            </a:r>
            <a:r>
              <a:rPr lang="en-US" sz="2000" b="1" smtClean="0">
                <a:latin typeface="Eurostile" pitchFamily="34" charset="0"/>
                <a:cs typeface="Arabic Typesetting" pitchFamily="66" charset="-78"/>
              </a:rPr>
              <a:t>, 2010</a:t>
            </a:r>
            <a:endParaRPr lang="en-US" sz="2000" b="1" dirty="0">
              <a:latin typeface="Eurostile" pitchFamily="34" charset="0"/>
              <a:cs typeface="Arabic Typesetting" pitchFamily="66" charset="-78"/>
            </a:endParaRPr>
          </a:p>
        </p:txBody>
      </p:sp>
      <p:pic>
        <p:nvPicPr>
          <p:cNvPr id="3" name="Picture 11"/>
          <p:cNvPicPr>
            <a:picLocks noChangeAspect="1" noChangeArrowheads="1"/>
          </p:cNvPicPr>
          <p:nvPr/>
        </p:nvPicPr>
        <p:blipFill>
          <a:blip r:embed="rId2" cstate="print"/>
          <a:srcRect/>
          <a:stretch>
            <a:fillRect/>
          </a:stretch>
        </p:blipFill>
        <p:spPr bwMode="auto">
          <a:xfrm>
            <a:off x="0" y="0"/>
            <a:ext cx="9144000" cy="893763"/>
          </a:xfrm>
          <a:prstGeom prst="rect">
            <a:avLst/>
          </a:prstGeom>
          <a:noFill/>
          <a:ln w="9525">
            <a:noFill/>
            <a:miter lim="800000"/>
            <a:headEnd/>
            <a:tailEnd/>
          </a:ln>
        </p:spPr>
      </p:pic>
      <p:sp>
        <p:nvSpPr>
          <p:cNvPr id="4" name="Footer Placeholder 10"/>
          <p:cNvSpPr>
            <a:spLocks noGrp="1"/>
          </p:cNvSpPr>
          <p:nvPr>
            <p:ph type="ftr" sz="quarter" idx="11"/>
          </p:nvPr>
        </p:nvSpPr>
        <p:spPr>
          <a:xfrm>
            <a:off x="304800" y="6324600"/>
            <a:ext cx="8229600" cy="365125"/>
          </a:xfrm>
        </p:spPr>
        <p:txBody>
          <a:bodyPr/>
          <a:lstStyle/>
          <a:p>
            <a:pPr>
              <a:defRPr/>
            </a:pPr>
            <a:r>
              <a:rPr lang="en-US" dirty="0"/>
              <a:t>Energy Policy Research Foundation, Inc. | 1031 31st  St, NW Washington, DC 20007 | 202.944.3339 | www.eprinc.org</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p:nvPr>
        </p:nvSpPr>
        <p:spPr>
          <a:xfrm>
            <a:off x="457200" y="914400"/>
            <a:ext cx="8229600" cy="990600"/>
          </a:xfrm>
        </p:spPr>
        <p:txBody>
          <a:bodyPr/>
          <a:lstStyle/>
          <a:p>
            <a:r>
              <a:rPr lang="en-US" sz="2800" dirty="0" smtClean="0"/>
              <a:t>Emission Allowances for Refiners Under W-M </a:t>
            </a:r>
            <a:r>
              <a:rPr lang="en-US" sz="2000" dirty="0" smtClean="0"/>
              <a:t>(Millions of Metric Tons of CO2 per Annum)</a:t>
            </a:r>
            <a:endParaRPr lang="en-US" sz="2800" dirty="0" smtClean="0"/>
          </a:p>
        </p:txBody>
      </p:sp>
      <p:pic>
        <p:nvPicPr>
          <p:cNvPr id="46083" name="Picture 11"/>
          <p:cNvPicPr>
            <a:picLocks noChangeAspect="1" noChangeArrowheads="1"/>
          </p:cNvPicPr>
          <p:nvPr/>
        </p:nvPicPr>
        <p:blipFill>
          <a:blip r:embed="rId2" cstate="print"/>
          <a:srcRect/>
          <a:stretch>
            <a:fillRect/>
          </a:stretch>
        </p:blipFill>
        <p:spPr bwMode="auto">
          <a:xfrm>
            <a:off x="0" y="0"/>
            <a:ext cx="9144000" cy="838200"/>
          </a:xfrm>
          <a:prstGeom prst="rect">
            <a:avLst/>
          </a:prstGeom>
          <a:noFill/>
          <a:ln w="9525">
            <a:noFill/>
            <a:miter lim="800000"/>
            <a:headEnd/>
            <a:tailEnd/>
          </a:ln>
        </p:spPr>
      </p:pic>
      <p:sp>
        <p:nvSpPr>
          <p:cNvPr id="46084" name="TextBox 5"/>
          <p:cNvSpPr txBox="1">
            <a:spLocks noChangeArrowheads="1"/>
          </p:cNvSpPr>
          <p:nvPr/>
        </p:nvSpPr>
        <p:spPr bwMode="auto">
          <a:xfrm>
            <a:off x="381000" y="6172200"/>
            <a:ext cx="8458200" cy="553998"/>
          </a:xfrm>
          <a:prstGeom prst="rect">
            <a:avLst/>
          </a:prstGeom>
          <a:noFill/>
          <a:ln w="9525">
            <a:noFill/>
            <a:miter lim="800000"/>
            <a:headEnd/>
            <a:tailEnd/>
          </a:ln>
        </p:spPr>
        <p:txBody>
          <a:bodyPr>
            <a:spAutoFit/>
          </a:bodyPr>
          <a:lstStyle/>
          <a:p>
            <a:r>
              <a:rPr lang="en-US" sz="1050" b="1" dirty="0">
                <a:latin typeface="Calibri" pitchFamily="34" charset="0"/>
              </a:rPr>
              <a:t>Source: </a:t>
            </a:r>
            <a:r>
              <a:rPr lang="en-US" sz="1050" b="1" dirty="0" smtClean="0">
                <a:latin typeface="Calibri" pitchFamily="34" charset="0"/>
              </a:rPr>
              <a:t>EPRINC </a:t>
            </a:r>
            <a:r>
              <a:rPr lang="en-US" sz="1000" b="1" dirty="0" smtClean="0">
                <a:latin typeface="Calibri" pitchFamily="34" charset="0"/>
              </a:rPr>
              <a:t>report:</a:t>
            </a:r>
            <a:r>
              <a:rPr lang="en-US" sz="900" b="1" i="1" dirty="0" smtClean="0">
                <a:latin typeface="Calibri" pitchFamily="34" charset="0"/>
              </a:rPr>
              <a:t> </a:t>
            </a:r>
            <a:r>
              <a:rPr lang="en-US" sz="900" b="1" i="1" dirty="0" smtClean="0"/>
              <a:t>The American Clean Energy and Security Act:</a:t>
            </a:r>
            <a:endParaRPr lang="en-US" sz="900" i="1" dirty="0" smtClean="0"/>
          </a:p>
          <a:p>
            <a:r>
              <a:rPr lang="en-US" sz="900" b="1" i="1" dirty="0" smtClean="0"/>
              <a:t>An EPRINC Assessment of Capacity and Employment Losses in the Domestic Refining Industry</a:t>
            </a:r>
            <a:endParaRPr lang="en-US" sz="900" i="1" dirty="0" smtClean="0"/>
          </a:p>
          <a:p>
            <a:r>
              <a:rPr lang="en-US" sz="1050" b="1" dirty="0" smtClean="0">
                <a:latin typeface="Calibri" pitchFamily="34" charset="0"/>
              </a:rPr>
              <a:t>. </a:t>
            </a:r>
            <a:endParaRPr lang="en-US" sz="1050" b="1" dirty="0">
              <a:latin typeface="Calibri" pitchFamily="34" charset="0"/>
            </a:endParaRPr>
          </a:p>
        </p:txBody>
      </p:sp>
      <p:cxnSp>
        <p:nvCxnSpPr>
          <p:cNvPr id="8" name="Straight Connector 7"/>
          <p:cNvCxnSpPr/>
          <p:nvPr/>
        </p:nvCxnSpPr>
        <p:spPr>
          <a:xfrm>
            <a:off x="76200" y="1752600"/>
            <a:ext cx="8991600" cy="1587"/>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aphicFrame>
        <p:nvGraphicFramePr>
          <p:cNvPr id="7" name="Table 6"/>
          <p:cNvGraphicFramePr>
            <a:graphicFrameLocks noGrp="1"/>
          </p:cNvGraphicFramePr>
          <p:nvPr/>
        </p:nvGraphicFramePr>
        <p:xfrm>
          <a:off x="609601" y="2057400"/>
          <a:ext cx="8000998" cy="3657600"/>
        </p:xfrm>
        <a:graphic>
          <a:graphicData uri="http://schemas.openxmlformats.org/drawingml/2006/table">
            <a:tbl>
              <a:tblPr/>
              <a:tblGrid>
                <a:gridCol w="1112921"/>
                <a:gridCol w="1132974"/>
                <a:gridCol w="1137151"/>
                <a:gridCol w="1160546"/>
                <a:gridCol w="1137986"/>
                <a:gridCol w="1137986"/>
                <a:gridCol w="1181434"/>
              </a:tblGrid>
              <a:tr h="2032000">
                <a:tc>
                  <a:txBody>
                    <a:bodyPr/>
                    <a:lstStyle/>
                    <a:p>
                      <a:pPr marL="0" marR="0">
                        <a:lnSpc>
                          <a:spcPct val="115000"/>
                        </a:lnSpc>
                        <a:spcBef>
                          <a:spcPts val="0"/>
                        </a:spcBef>
                        <a:spcAft>
                          <a:spcPts val="1000"/>
                        </a:spcAft>
                      </a:pPr>
                      <a:r>
                        <a:rPr lang="en-US" sz="1400" b="1" dirty="0">
                          <a:solidFill>
                            <a:srgbClr val="FFFFFF"/>
                          </a:solidFill>
                          <a:latin typeface="Calibri"/>
                          <a:ea typeface="Calibri"/>
                          <a:cs typeface="Times New Roman"/>
                        </a:rPr>
                        <a:t>Year </a:t>
                      </a:r>
                      <a:endParaRPr lang="en-US" sz="1400" dirty="0">
                        <a:latin typeface="Calibri"/>
                        <a:ea typeface="Calibri"/>
                        <a:cs typeface="Times New Roman"/>
                      </a:endParaRPr>
                    </a:p>
                  </a:txBody>
                  <a:tcPr marL="68580" marR="68580" marT="0" marB="0">
                    <a:lnL w="12700" cap="flat" cmpd="sng" algn="ctr">
                      <a:solidFill>
                        <a:srgbClr val="CF7B79"/>
                      </a:solidFill>
                      <a:prstDash val="solid"/>
                      <a:round/>
                      <a:headEnd type="none" w="med" len="med"/>
                      <a:tailEnd type="none" w="med" len="med"/>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solidFill>
                      <a:srgbClr val="C0504D"/>
                    </a:solidFill>
                  </a:tcPr>
                </a:tc>
                <a:tc>
                  <a:txBody>
                    <a:bodyPr/>
                    <a:lstStyle/>
                    <a:p>
                      <a:pPr marL="0" marR="0">
                        <a:lnSpc>
                          <a:spcPct val="115000"/>
                        </a:lnSpc>
                        <a:spcBef>
                          <a:spcPts val="0"/>
                        </a:spcBef>
                        <a:spcAft>
                          <a:spcPts val="1000"/>
                        </a:spcAft>
                      </a:pPr>
                      <a:r>
                        <a:rPr lang="en-US" sz="1400" b="1" dirty="0">
                          <a:solidFill>
                            <a:srgbClr val="FFFFFF"/>
                          </a:solidFill>
                          <a:latin typeface="Calibri"/>
                          <a:ea typeface="Calibri"/>
                          <a:cs typeface="Times New Roman"/>
                        </a:rPr>
                        <a:t>Total CO</a:t>
                      </a:r>
                      <a:r>
                        <a:rPr lang="en-US" sz="1050" b="1" dirty="0">
                          <a:solidFill>
                            <a:srgbClr val="FFFFFF"/>
                          </a:solidFill>
                          <a:latin typeface="Calibri"/>
                          <a:ea typeface="Calibri"/>
                          <a:cs typeface="Times New Roman"/>
                        </a:rPr>
                        <a:t>2 </a:t>
                      </a:r>
                      <a:r>
                        <a:rPr lang="en-US" sz="1400" b="1" dirty="0">
                          <a:solidFill>
                            <a:srgbClr val="FFFFFF"/>
                          </a:solidFill>
                          <a:latin typeface="Calibri"/>
                          <a:ea typeface="Calibri"/>
                          <a:cs typeface="Times New Roman"/>
                        </a:rPr>
                        <a:t> Emissions Permitted for US Economy</a:t>
                      </a:r>
                      <a:endParaRPr lang="en-US" sz="1400" dirty="0">
                        <a:latin typeface="Calibri"/>
                        <a:ea typeface="Calibri"/>
                        <a:cs typeface="Times New Roman"/>
                      </a:endParaRPr>
                    </a:p>
                  </a:txBody>
                  <a:tcPr marL="68580" marR="68580" marT="0" marB="0">
                    <a:lnL>
                      <a:noFill/>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solidFill>
                      <a:srgbClr val="C0504D"/>
                    </a:solidFill>
                  </a:tcPr>
                </a:tc>
                <a:tc>
                  <a:txBody>
                    <a:bodyPr/>
                    <a:lstStyle/>
                    <a:p>
                      <a:pPr marL="0" marR="0">
                        <a:lnSpc>
                          <a:spcPct val="115000"/>
                        </a:lnSpc>
                        <a:spcBef>
                          <a:spcPts val="0"/>
                        </a:spcBef>
                        <a:spcAft>
                          <a:spcPts val="1000"/>
                        </a:spcAft>
                      </a:pPr>
                      <a:r>
                        <a:rPr lang="en-US" sz="1400" b="1" dirty="0">
                          <a:solidFill>
                            <a:srgbClr val="FFFFFF"/>
                          </a:solidFill>
                          <a:latin typeface="Calibri"/>
                          <a:ea typeface="Calibri"/>
                          <a:cs typeface="Times New Roman"/>
                        </a:rPr>
                        <a:t>U.S. Refiners’ Emissions (Stationary Source)</a:t>
                      </a:r>
                      <a:endParaRPr lang="en-US" sz="1400" dirty="0">
                        <a:latin typeface="Calibri"/>
                        <a:ea typeface="Calibri"/>
                        <a:cs typeface="Times New Roman"/>
                      </a:endParaRPr>
                    </a:p>
                  </a:txBody>
                  <a:tcPr marL="68580" marR="68580" marT="0" marB="0">
                    <a:lnL>
                      <a:noFill/>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solidFill>
                      <a:srgbClr val="C0504D"/>
                    </a:solidFill>
                  </a:tcPr>
                </a:tc>
                <a:tc>
                  <a:txBody>
                    <a:bodyPr/>
                    <a:lstStyle/>
                    <a:p>
                      <a:pPr marL="0" marR="0">
                        <a:lnSpc>
                          <a:spcPct val="115000"/>
                        </a:lnSpc>
                        <a:spcBef>
                          <a:spcPts val="0"/>
                        </a:spcBef>
                        <a:spcAft>
                          <a:spcPts val="1000"/>
                        </a:spcAft>
                      </a:pPr>
                      <a:r>
                        <a:rPr lang="en-US" sz="1400" b="1" dirty="0">
                          <a:solidFill>
                            <a:srgbClr val="FFFFFF"/>
                          </a:solidFill>
                          <a:latin typeface="Calibri"/>
                          <a:ea typeface="Calibri"/>
                          <a:cs typeface="Times New Roman"/>
                        </a:rPr>
                        <a:t>U.S. Refiners’ Emissions (Product Combustion)</a:t>
                      </a:r>
                      <a:endParaRPr lang="en-US" sz="1400" dirty="0">
                        <a:latin typeface="Calibri"/>
                        <a:ea typeface="Calibri"/>
                        <a:cs typeface="Times New Roman"/>
                      </a:endParaRPr>
                    </a:p>
                  </a:txBody>
                  <a:tcPr marL="68580" marR="68580" marT="0" marB="0">
                    <a:lnL>
                      <a:noFill/>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solidFill>
                      <a:srgbClr val="C0504D"/>
                    </a:solidFill>
                  </a:tcPr>
                </a:tc>
                <a:tc>
                  <a:txBody>
                    <a:bodyPr/>
                    <a:lstStyle/>
                    <a:p>
                      <a:pPr marL="0" marR="0">
                        <a:lnSpc>
                          <a:spcPct val="115000"/>
                        </a:lnSpc>
                        <a:spcBef>
                          <a:spcPts val="0"/>
                        </a:spcBef>
                        <a:spcAft>
                          <a:spcPts val="1000"/>
                        </a:spcAft>
                      </a:pPr>
                      <a:r>
                        <a:rPr lang="en-US" sz="1400" b="1" dirty="0">
                          <a:solidFill>
                            <a:srgbClr val="FFFFFF"/>
                          </a:solidFill>
                          <a:latin typeface="Calibri"/>
                          <a:ea typeface="Calibri"/>
                          <a:cs typeface="Times New Roman"/>
                        </a:rPr>
                        <a:t>Refiners’ Total Emission Compliance Obligation</a:t>
                      </a:r>
                      <a:endParaRPr lang="en-US" sz="1400" dirty="0">
                        <a:latin typeface="Calibri"/>
                        <a:ea typeface="Calibri"/>
                        <a:cs typeface="Times New Roman"/>
                      </a:endParaRPr>
                    </a:p>
                  </a:txBody>
                  <a:tcPr marL="68580" marR="68580" marT="0" marB="0">
                    <a:lnL>
                      <a:noFill/>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solidFill>
                      <a:srgbClr val="C0504D"/>
                    </a:solidFill>
                  </a:tcPr>
                </a:tc>
                <a:tc>
                  <a:txBody>
                    <a:bodyPr/>
                    <a:lstStyle/>
                    <a:p>
                      <a:pPr marL="0" marR="0">
                        <a:lnSpc>
                          <a:spcPct val="115000"/>
                        </a:lnSpc>
                        <a:spcBef>
                          <a:spcPts val="0"/>
                        </a:spcBef>
                        <a:spcAft>
                          <a:spcPts val="1000"/>
                        </a:spcAft>
                      </a:pPr>
                      <a:r>
                        <a:rPr lang="en-US" sz="1400" b="1" dirty="0">
                          <a:solidFill>
                            <a:srgbClr val="FFFFFF"/>
                          </a:solidFill>
                          <a:latin typeface="Calibri"/>
                          <a:ea typeface="Calibri"/>
                          <a:cs typeface="Times New Roman"/>
                        </a:rPr>
                        <a:t>Emission Allowances Provided at No Cost </a:t>
                      </a:r>
                      <a:endParaRPr lang="en-US" sz="1400" dirty="0">
                        <a:latin typeface="Calibri"/>
                        <a:ea typeface="Calibri"/>
                        <a:cs typeface="Times New Roman"/>
                      </a:endParaRPr>
                    </a:p>
                  </a:txBody>
                  <a:tcPr marL="68580" marR="68580" marT="0" marB="0">
                    <a:lnL>
                      <a:noFill/>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solidFill>
                      <a:srgbClr val="C0504D"/>
                    </a:solidFill>
                  </a:tcPr>
                </a:tc>
                <a:tc>
                  <a:txBody>
                    <a:bodyPr/>
                    <a:lstStyle/>
                    <a:p>
                      <a:pPr marL="0" marR="0">
                        <a:lnSpc>
                          <a:spcPct val="115000"/>
                        </a:lnSpc>
                        <a:spcBef>
                          <a:spcPts val="0"/>
                        </a:spcBef>
                        <a:spcAft>
                          <a:spcPts val="1000"/>
                        </a:spcAft>
                      </a:pPr>
                      <a:r>
                        <a:rPr lang="en-US" sz="1400" b="1" dirty="0">
                          <a:solidFill>
                            <a:srgbClr val="FFFFFF"/>
                          </a:solidFill>
                          <a:latin typeface="Calibri"/>
                          <a:ea typeface="Calibri"/>
                          <a:cs typeface="Times New Roman"/>
                        </a:rPr>
                        <a:t>Net Emission Allowance Purchase Requirement </a:t>
                      </a:r>
                      <a:endParaRPr lang="en-US" sz="1400" dirty="0">
                        <a:latin typeface="Calibri"/>
                        <a:ea typeface="Calibri"/>
                        <a:cs typeface="Times New Roman"/>
                      </a:endParaRPr>
                    </a:p>
                  </a:txBody>
                  <a:tcPr marL="68580" marR="68580" marT="0" marB="0">
                    <a:lnL>
                      <a:noFill/>
                    </a:lnL>
                    <a:lnR w="12700" cap="flat" cmpd="sng" algn="ctr">
                      <a:solidFill>
                        <a:srgbClr val="CF7B79"/>
                      </a:solidFill>
                      <a:prstDash val="solid"/>
                      <a:round/>
                      <a:headEnd type="none" w="med" len="med"/>
                      <a:tailEnd type="none" w="med" len="med"/>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solidFill>
                      <a:srgbClr val="C0504D"/>
                    </a:solidFill>
                  </a:tcPr>
                </a:tc>
              </a:tr>
              <a:tr h="406400">
                <a:tc>
                  <a:txBody>
                    <a:bodyPr/>
                    <a:lstStyle/>
                    <a:p>
                      <a:pPr marL="0" marR="0">
                        <a:lnSpc>
                          <a:spcPct val="115000"/>
                        </a:lnSpc>
                        <a:spcBef>
                          <a:spcPts val="0"/>
                        </a:spcBef>
                        <a:spcAft>
                          <a:spcPts val="1000"/>
                        </a:spcAft>
                      </a:pPr>
                      <a:r>
                        <a:rPr lang="en-US" sz="1600" b="1">
                          <a:latin typeface="Calibri"/>
                          <a:ea typeface="Calibri"/>
                          <a:cs typeface="Times New Roman"/>
                        </a:rPr>
                        <a:t>2015</a:t>
                      </a:r>
                      <a:endParaRPr lang="en-US" sz="1600">
                        <a:latin typeface="Calibri"/>
                        <a:ea typeface="Calibri"/>
                        <a:cs typeface="Times New Roman"/>
                      </a:endParaRPr>
                    </a:p>
                  </a:txBody>
                  <a:tcPr marL="68580" marR="68580" marT="0" marB="0">
                    <a:lnL w="12700" cap="flat" cmpd="sng" algn="ctr">
                      <a:solidFill>
                        <a:srgbClr val="CF7B79"/>
                      </a:solidFill>
                      <a:prstDash val="solid"/>
                      <a:round/>
                      <a:headEnd type="none" w="med" len="med"/>
                      <a:tailEnd type="none" w="med" len="med"/>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solidFill>
                      <a:srgbClr val="EFD3D2"/>
                    </a:solidFill>
                  </a:tcPr>
                </a:tc>
                <a:tc>
                  <a:txBody>
                    <a:bodyPr/>
                    <a:lstStyle/>
                    <a:p>
                      <a:pPr marL="0" marR="0">
                        <a:lnSpc>
                          <a:spcPct val="115000"/>
                        </a:lnSpc>
                        <a:spcBef>
                          <a:spcPts val="0"/>
                        </a:spcBef>
                        <a:spcAft>
                          <a:spcPts val="1000"/>
                        </a:spcAft>
                      </a:pPr>
                      <a:r>
                        <a:rPr lang="en-US" sz="1600">
                          <a:latin typeface="Calibri"/>
                          <a:ea typeface="Calibri"/>
                          <a:cs typeface="Times New Roman"/>
                        </a:rPr>
                        <a:t>5,003</a:t>
                      </a:r>
                    </a:p>
                  </a:txBody>
                  <a:tcPr marL="68580" marR="68580" marT="0" marB="0">
                    <a:lnL>
                      <a:noFill/>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solidFill>
                      <a:srgbClr val="EFD3D2"/>
                    </a:solidFill>
                  </a:tcPr>
                </a:tc>
                <a:tc>
                  <a:txBody>
                    <a:bodyPr/>
                    <a:lstStyle/>
                    <a:p>
                      <a:pPr marL="0" marR="0">
                        <a:lnSpc>
                          <a:spcPct val="115000"/>
                        </a:lnSpc>
                        <a:spcBef>
                          <a:spcPts val="0"/>
                        </a:spcBef>
                        <a:spcAft>
                          <a:spcPts val="1000"/>
                        </a:spcAft>
                      </a:pPr>
                      <a:r>
                        <a:rPr lang="en-US" sz="1600">
                          <a:solidFill>
                            <a:srgbClr val="000000"/>
                          </a:solidFill>
                          <a:latin typeface="Calibri"/>
                          <a:ea typeface="Times New Roman"/>
                          <a:cs typeface="Times New Roman"/>
                        </a:rPr>
                        <a:t>256</a:t>
                      </a:r>
                      <a:endParaRPr lang="en-US" sz="1600">
                        <a:latin typeface="Calibri"/>
                        <a:ea typeface="Calibri"/>
                        <a:cs typeface="Times New Roman"/>
                      </a:endParaRPr>
                    </a:p>
                  </a:txBody>
                  <a:tcPr marL="68580" marR="68580" marT="0" marB="0">
                    <a:lnL>
                      <a:noFill/>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solidFill>
                      <a:srgbClr val="EFD3D2"/>
                    </a:solidFill>
                  </a:tcPr>
                </a:tc>
                <a:tc>
                  <a:txBody>
                    <a:bodyPr/>
                    <a:lstStyle/>
                    <a:p>
                      <a:pPr marL="0" marR="0">
                        <a:lnSpc>
                          <a:spcPct val="115000"/>
                        </a:lnSpc>
                        <a:spcBef>
                          <a:spcPts val="0"/>
                        </a:spcBef>
                        <a:spcAft>
                          <a:spcPts val="1000"/>
                        </a:spcAft>
                      </a:pPr>
                      <a:r>
                        <a:rPr lang="en-US" sz="1600">
                          <a:solidFill>
                            <a:srgbClr val="000000"/>
                          </a:solidFill>
                          <a:latin typeface="Calibri"/>
                          <a:ea typeface="Times New Roman"/>
                          <a:cs typeface="Times New Roman"/>
                        </a:rPr>
                        <a:t>2,029</a:t>
                      </a:r>
                      <a:endParaRPr lang="en-US" sz="1600">
                        <a:latin typeface="Calibri"/>
                        <a:ea typeface="Calibri"/>
                        <a:cs typeface="Times New Roman"/>
                      </a:endParaRPr>
                    </a:p>
                  </a:txBody>
                  <a:tcPr marL="68580" marR="68580" marT="0" marB="0">
                    <a:lnL>
                      <a:noFill/>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solidFill>
                      <a:srgbClr val="EFD3D2"/>
                    </a:solidFill>
                  </a:tcPr>
                </a:tc>
                <a:tc>
                  <a:txBody>
                    <a:bodyPr/>
                    <a:lstStyle/>
                    <a:p>
                      <a:pPr marL="0" marR="0">
                        <a:lnSpc>
                          <a:spcPct val="115000"/>
                        </a:lnSpc>
                        <a:spcBef>
                          <a:spcPts val="0"/>
                        </a:spcBef>
                        <a:spcAft>
                          <a:spcPts val="1000"/>
                        </a:spcAft>
                      </a:pPr>
                      <a:r>
                        <a:rPr lang="en-US" sz="1600">
                          <a:latin typeface="Calibri"/>
                          <a:ea typeface="Calibri"/>
                          <a:cs typeface="Times New Roman"/>
                        </a:rPr>
                        <a:t>2,285</a:t>
                      </a:r>
                    </a:p>
                  </a:txBody>
                  <a:tcPr marL="68580" marR="68580" marT="0" marB="0">
                    <a:lnL>
                      <a:noFill/>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solidFill>
                      <a:srgbClr val="EFD3D2"/>
                    </a:solidFill>
                  </a:tcPr>
                </a:tc>
                <a:tc>
                  <a:txBody>
                    <a:bodyPr/>
                    <a:lstStyle/>
                    <a:p>
                      <a:pPr marL="0" marR="0">
                        <a:lnSpc>
                          <a:spcPct val="115000"/>
                        </a:lnSpc>
                        <a:spcBef>
                          <a:spcPts val="0"/>
                        </a:spcBef>
                        <a:spcAft>
                          <a:spcPts val="1000"/>
                        </a:spcAft>
                      </a:pPr>
                      <a:r>
                        <a:rPr lang="en-US" sz="1600">
                          <a:solidFill>
                            <a:srgbClr val="000000"/>
                          </a:solidFill>
                          <a:latin typeface="Calibri"/>
                          <a:ea typeface="Times New Roman"/>
                          <a:cs typeface="Times New Roman"/>
                        </a:rPr>
                        <a:t>100</a:t>
                      </a:r>
                      <a:endParaRPr lang="en-US" sz="1600">
                        <a:latin typeface="Calibri"/>
                        <a:ea typeface="Calibri"/>
                        <a:cs typeface="Times New Roman"/>
                      </a:endParaRPr>
                    </a:p>
                  </a:txBody>
                  <a:tcPr marL="68580" marR="68580" marT="0" marB="0">
                    <a:lnL>
                      <a:noFill/>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solidFill>
                      <a:srgbClr val="EFD3D2"/>
                    </a:solidFill>
                  </a:tcPr>
                </a:tc>
                <a:tc>
                  <a:txBody>
                    <a:bodyPr/>
                    <a:lstStyle/>
                    <a:p>
                      <a:pPr marL="0" marR="0">
                        <a:lnSpc>
                          <a:spcPct val="115000"/>
                        </a:lnSpc>
                        <a:spcBef>
                          <a:spcPts val="0"/>
                        </a:spcBef>
                        <a:spcAft>
                          <a:spcPts val="1000"/>
                        </a:spcAft>
                      </a:pPr>
                      <a:r>
                        <a:rPr lang="en-US" sz="1600">
                          <a:solidFill>
                            <a:srgbClr val="000000"/>
                          </a:solidFill>
                          <a:latin typeface="Calibri"/>
                          <a:ea typeface="Times New Roman"/>
                          <a:cs typeface="Times New Roman"/>
                        </a:rPr>
                        <a:t>2,185</a:t>
                      </a:r>
                      <a:endParaRPr lang="en-US" sz="1600">
                        <a:latin typeface="Calibri"/>
                        <a:ea typeface="Calibri"/>
                        <a:cs typeface="Times New Roman"/>
                      </a:endParaRPr>
                    </a:p>
                  </a:txBody>
                  <a:tcPr marL="68580" marR="68580" marT="0" marB="0">
                    <a:lnL>
                      <a:noFill/>
                    </a:lnL>
                    <a:lnR w="12700" cap="flat" cmpd="sng" algn="ctr">
                      <a:solidFill>
                        <a:srgbClr val="CF7B79"/>
                      </a:solidFill>
                      <a:prstDash val="solid"/>
                      <a:round/>
                      <a:headEnd type="none" w="med" len="med"/>
                      <a:tailEnd type="none" w="med" len="med"/>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solidFill>
                      <a:srgbClr val="EFD3D2"/>
                    </a:solidFill>
                  </a:tcPr>
                </a:tc>
              </a:tr>
              <a:tr h="406400">
                <a:tc>
                  <a:txBody>
                    <a:bodyPr/>
                    <a:lstStyle/>
                    <a:p>
                      <a:pPr marL="0" marR="0">
                        <a:lnSpc>
                          <a:spcPct val="115000"/>
                        </a:lnSpc>
                        <a:spcBef>
                          <a:spcPts val="0"/>
                        </a:spcBef>
                        <a:spcAft>
                          <a:spcPts val="1000"/>
                        </a:spcAft>
                      </a:pPr>
                      <a:r>
                        <a:rPr lang="en-US" sz="1600" b="1">
                          <a:latin typeface="Calibri"/>
                          <a:ea typeface="Calibri"/>
                          <a:cs typeface="Times New Roman"/>
                        </a:rPr>
                        <a:t>2020</a:t>
                      </a:r>
                      <a:endParaRPr lang="en-US" sz="1600">
                        <a:latin typeface="Calibri"/>
                        <a:ea typeface="Calibri"/>
                        <a:cs typeface="Times New Roman"/>
                      </a:endParaRPr>
                    </a:p>
                  </a:txBody>
                  <a:tcPr marL="68580" marR="68580" marT="0" marB="0">
                    <a:lnL w="12700" cap="flat" cmpd="sng" algn="ctr">
                      <a:solidFill>
                        <a:srgbClr val="CF7B79"/>
                      </a:solidFill>
                      <a:prstDash val="solid"/>
                      <a:round/>
                      <a:headEnd type="none" w="med" len="med"/>
                      <a:tailEnd type="none" w="med" len="med"/>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600">
                          <a:latin typeface="Calibri"/>
                          <a:ea typeface="Calibri"/>
                          <a:cs typeface="Times New Roman"/>
                        </a:rPr>
                        <a:t>5,056</a:t>
                      </a:r>
                    </a:p>
                  </a:txBody>
                  <a:tcPr marL="68580" marR="68580" marT="0" marB="0">
                    <a:lnL>
                      <a:noFill/>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600">
                          <a:latin typeface="Calibri"/>
                          <a:ea typeface="Calibri"/>
                          <a:cs typeface="Times New Roman"/>
                        </a:rPr>
                        <a:t>250</a:t>
                      </a:r>
                    </a:p>
                  </a:txBody>
                  <a:tcPr marL="68580" marR="68580" marT="0" marB="0">
                    <a:lnL>
                      <a:noFill/>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600">
                          <a:latin typeface="Calibri"/>
                          <a:ea typeface="Calibri"/>
                          <a:cs typeface="Times New Roman"/>
                        </a:rPr>
                        <a:t>1,980</a:t>
                      </a:r>
                    </a:p>
                  </a:txBody>
                  <a:tcPr marL="68580" marR="68580" marT="0" marB="0">
                    <a:lnL>
                      <a:noFill/>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600">
                          <a:latin typeface="Calibri"/>
                          <a:ea typeface="Calibri"/>
                          <a:cs typeface="Times New Roman"/>
                        </a:rPr>
                        <a:t>2,230</a:t>
                      </a:r>
                    </a:p>
                  </a:txBody>
                  <a:tcPr marL="68580" marR="68580" marT="0" marB="0">
                    <a:lnL>
                      <a:noFill/>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600">
                          <a:latin typeface="Calibri"/>
                          <a:ea typeface="Calibri"/>
                          <a:cs typeface="Times New Roman"/>
                        </a:rPr>
                        <a:t>101</a:t>
                      </a:r>
                    </a:p>
                  </a:txBody>
                  <a:tcPr marL="68580" marR="68580" marT="0" marB="0">
                    <a:lnL>
                      <a:noFill/>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600">
                          <a:latin typeface="Calibri"/>
                          <a:ea typeface="Calibri"/>
                          <a:cs typeface="Times New Roman"/>
                        </a:rPr>
                        <a:t>2,129</a:t>
                      </a:r>
                    </a:p>
                  </a:txBody>
                  <a:tcPr marL="68580" marR="68580" marT="0" marB="0">
                    <a:lnL>
                      <a:noFill/>
                    </a:lnL>
                    <a:lnR w="12700" cap="flat" cmpd="sng" algn="ctr">
                      <a:solidFill>
                        <a:srgbClr val="CF7B79"/>
                      </a:solidFill>
                      <a:prstDash val="solid"/>
                      <a:round/>
                      <a:headEnd type="none" w="med" len="med"/>
                      <a:tailEnd type="none" w="med" len="med"/>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tcPr>
                </a:tc>
              </a:tr>
              <a:tr h="406400">
                <a:tc>
                  <a:txBody>
                    <a:bodyPr/>
                    <a:lstStyle/>
                    <a:p>
                      <a:pPr marL="0" marR="0">
                        <a:lnSpc>
                          <a:spcPct val="115000"/>
                        </a:lnSpc>
                        <a:spcBef>
                          <a:spcPts val="0"/>
                        </a:spcBef>
                        <a:spcAft>
                          <a:spcPts val="1000"/>
                        </a:spcAft>
                      </a:pPr>
                      <a:r>
                        <a:rPr lang="en-US" sz="1600" b="1">
                          <a:latin typeface="Calibri"/>
                          <a:ea typeface="Calibri"/>
                          <a:cs typeface="Times New Roman"/>
                        </a:rPr>
                        <a:t>2025</a:t>
                      </a:r>
                      <a:endParaRPr lang="en-US" sz="1600">
                        <a:latin typeface="Calibri"/>
                        <a:ea typeface="Calibri"/>
                        <a:cs typeface="Times New Roman"/>
                      </a:endParaRPr>
                    </a:p>
                  </a:txBody>
                  <a:tcPr marL="68580" marR="68580" marT="0" marB="0">
                    <a:lnL w="12700" cap="flat" cmpd="sng" algn="ctr">
                      <a:solidFill>
                        <a:srgbClr val="CF7B79"/>
                      </a:solidFill>
                      <a:prstDash val="solid"/>
                      <a:round/>
                      <a:headEnd type="none" w="med" len="med"/>
                      <a:tailEnd type="none" w="med" len="med"/>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solidFill>
                      <a:srgbClr val="EFD3D2"/>
                    </a:solidFill>
                  </a:tcPr>
                </a:tc>
                <a:tc>
                  <a:txBody>
                    <a:bodyPr/>
                    <a:lstStyle/>
                    <a:p>
                      <a:pPr marL="0" marR="0">
                        <a:lnSpc>
                          <a:spcPct val="115000"/>
                        </a:lnSpc>
                        <a:spcBef>
                          <a:spcPts val="0"/>
                        </a:spcBef>
                        <a:spcAft>
                          <a:spcPts val="1000"/>
                        </a:spcAft>
                      </a:pPr>
                      <a:r>
                        <a:rPr lang="en-US" sz="1600">
                          <a:latin typeface="Calibri"/>
                          <a:ea typeface="Calibri"/>
                          <a:cs typeface="Times New Roman"/>
                        </a:rPr>
                        <a:t>4,294</a:t>
                      </a:r>
                    </a:p>
                  </a:txBody>
                  <a:tcPr marL="68580" marR="68580" marT="0" marB="0">
                    <a:lnL>
                      <a:noFill/>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solidFill>
                      <a:srgbClr val="EFD3D2"/>
                    </a:solidFill>
                  </a:tcPr>
                </a:tc>
                <a:tc>
                  <a:txBody>
                    <a:bodyPr/>
                    <a:lstStyle/>
                    <a:p>
                      <a:pPr marL="0" marR="0">
                        <a:lnSpc>
                          <a:spcPct val="115000"/>
                        </a:lnSpc>
                        <a:spcBef>
                          <a:spcPts val="0"/>
                        </a:spcBef>
                        <a:spcAft>
                          <a:spcPts val="1000"/>
                        </a:spcAft>
                      </a:pPr>
                      <a:r>
                        <a:rPr lang="en-US" sz="1600">
                          <a:latin typeface="Calibri"/>
                          <a:ea typeface="Calibri"/>
                          <a:cs typeface="Times New Roman"/>
                        </a:rPr>
                        <a:t>248</a:t>
                      </a:r>
                    </a:p>
                  </a:txBody>
                  <a:tcPr marL="68580" marR="68580" marT="0" marB="0">
                    <a:lnL>
                      <a:noFill/>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solidFill>
                      <a:srgbClr val="EFD3D2"/>
                    </a:solidFill>
                  </a:tcPr>
                </a:tc>
                <a:tc>
                  <a:txBody>
                    <a:bodyPr/>
                    <a:lstStyle/>
                    <a:p>
                      <a:pPr marL="0" marR="0">
                        <a:lnSpc>
                          <a:spcPct val="115000"/>
                        </a:lnSpc>
                        <a:spcBef>
                          <a:spcPts val="0"/>
                        </a:spcBef>
                        <a:spcAft>
                          <a:spcPts val="1000"/>
                        </a:spcAft>
                      </a:pPr>
                      <a:r>
                        <a:rPr lang="en-US" sz="1600">
                          <a:latin typeface="Calibri"/>
                          <a:ea typeface="Calibri"/>
                          <a:cs typeface="Times New Roman"/>
                        </a:rPr>
                        <a:t>1,964</a:t>
                      </a:r>
                    </a:p>
                  </a:txBody>
                  <a:tcPr marL="68580" marR="68580" marT="0" marB="0">
                    <a:lnL>
                      <a:noFill/>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solidFill>
                      <a:srgbClr val="EFD3D2"/>
                    </a:solidFill>
                  </a:tcPr>
                </a:tc>
                <a:tc>
                  <a:txBody>
                    <a:bodyPr/>
                    <a:lstStyle/>
                    <a:p>
                      <a:pPr marL="0" marR="0">
                        <a:lnSpc>
                          <a:spcPct val="115000"/>
                        </a:lnSpc>
                        <a:spcBef>
                          <a:spcPts val="0"/>
                        </a:spcBef>
                        <a:spcAft>
                          <a:spcPts val="1000"/>
                        </a:spcAft>
                      </a:pPr>
                      <a:r>
                        <a:rPr lang="en-US" sz="1600">
                          <a:latin typeface="Calibri"/>
                          <a:ea typeface="Calibri"/>
                          <a:cs typeface="Times New Roman"/>
                        </a:rPr>
                        <a:t>2,212</a:t>
                      </a:r>
                    </a:p>
                  </a:txBody>
                  <a:tcPr marL="68580" marR="68580" marT="0" marB="0">
                    <a:lnL>
                      <a:noFill/>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solidFill>
                      <a:srgbClr val="EFD3D2"/>
                    </a:solidFill>
                  </a:tcPr>
                </a:tc>
                <a:tc>
                  <a:txBody>
                    <a:bodyPr/>
                    <a:lstStyle/>
                    <a:p>
                      <a:pPr marL="0" marR="0">
                        <a:lnSpc>
                          <a:spcPct val="115000"/>
                        </a:lnSpc>
                        <a:spcBef>
                          <a:spcPts val="0"/>
                        </a:spcBef>
                        <a:spcAft>
                          <a:spcPts val="1000"/>
                        </a:spcAft>
                      </a:pPr>
                      <a:r>
                        <a:rPr lang="en-US" sz="1600">
                          <a:latin typeface="Calibri"/>
                          <a:ea typeface="Calibri"/>
                          <a:cs typeface="Times New Roman"/>
                        </a:rPr>
                        <a:t>  86</a:t>
                      </a:r>
                    </a:p>
                  </a:txBody>
                  <a:tcPr marL="68580" marR="68580" marT="0" marB="0">
                    <a:lnL>
                      <a:noFill/>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solidFill>
                      <a:srgbClr val="EFD3D2"/>
                    </a:solidFill>
                  </a:tcPr>
                </a:tc>
                <a:tc>
                  <a:txBody>
                    <a:bodyPr/>
                    <a:lstStyle/>
                    <a:p>
                      <a:pPr marL="0" marR="0">
                        <a:lnSpc>
                          <a:spcPct val="115000"/>
                        </a:lnSpc>
                        <a:spcBef>
                          <a:spcPts val="0"/>
                        </a:spcBef>
                        <a:spcAft>
                          <a:spcPts val="1000"/>
                        </a:spcAft>
                      </a:pPr>
                      <a:r>
                        <a:rPr lang="en-US" sz="1600">
                          <a:latin typeface="Calibri"/>
                          <a:ea typeface="Calibri"/>
                          <a:cs typeface="Times New Roman"/>
                        </a:rPr>
                        <a:t>2,126</a:t>
                      </a:r>
                    </a:p>
                  </a:txBody>
                  <a:tcPr marL="68580" marR="68580" marT="0" marB="0">
                    <a:lnL>
                      <a:noFill/>
                    </a:lnL>
                    <a:lnR w="12700" cap="flat" cmpd="sng" algn="ctr">
                      <a:solidFill>
                        <a:srgbClr val="CF7B79"/>
                      </a:solidFill>
                      <a:prstDash val="solid"/>
                      <a:round/>
                      <a:headEnd type="none" w="med" len="med"/>
                      <a:tailEnd type="none" w="med" len="med"/>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solidFill>
                      <a:srgbClr val="EFD3D2"/>
                    </a:solidFill>
                  </a:tcPr>
                </a:tc>
              </a:tr>
              <a:tr h="406400">
                <a:tc>
                  <a:txBody>
                    <a:bodyPr/>
                    <a:lstStyle/>
                    <a:p>
                      <a:pPr marL="0" marR="0">
                        <a:lnSpc>
                          <a:spcPct val="115000"/>
                        </a:lnSpc>
                        <a:spcBef>
                          <a:spcPts val="0"/>
                        </a:spcBef>
                        <a:spcAft>
                          <a:spcPts val="1000"/>
                        </a:spcAft>
                      </a:pPr>
                      <a:r>
                        <a:rPr lang="en-US" sz="1600" b="1">
                          <a:latin typeface="Calibri"/>
                          <a:ea typeface="Calibri"/>
                          <a:cs typeface="Times New Roman"/>
                        </a:rPr>
                        <a:t>2030</a:t>
                      </a:r>
                      <a:endParaRPr lang="en-US" sz="1600">
                        <a:latin typeface="Calibri"/>
                        <a:ea typeface="Calibri"/>
                        <a:cs typeface="Times New Roman"/>
                      </a:endParaRPr>
                    </a:p>
                  </a:txBody>
                  <a:tcPr marL="68580" marR="68580" marT="0" marB="0">
                    <a:lnL w="12700" cap="flat" cmpd="sng" algn="ctr">
                      <a:solidFill>
                        <a:srgbClr val="CF7B79"/>
                      </a:solidFill>
                      <a:prstDash val="solid"/>
                      <a:round/>
                      <a:headEnd type="none" w="med" len="med"/>
                      <a:tailEnd type="none" w="med" len="med"/>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600">
                          <a:latin typeface="Calibri"/>
                          <a:ea typeface="Calibri"/>
                          <a:cs typeface="Times New Roman"/>
                        </a:rPr>
                        <a:t>3,533</a:t>
                      </a:r>
                    </a:p>
                  </a:txBody>
                  <a:tcPr marL="68580" marR="68580" marT="0" marB="0">
                    <a:lnL>
                      <a:noFill/>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600">
                          <a:latin typeface="Calibri"/>
                          <a:ea typeface="Calibri"/>
                          <a:cs typeface="Times New Roman"/>
                        </a:rPr>
                        <a:t>249</a:t>
                      </a:r>
                    </a:p>
                  </a:txBody>
                  <a:tcPr marL="68580" marR="68580" marT="0" marB="0">
                    <a:lnL>
                      <a:noFill/>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600">
                          <a:latin typeface="Calibri"/>
                          <a:ea typeface="Calibri"/>
                          <a:cs typeface="Times New Roman"/>
                        </a:rPr>
                        <a:t>1,973</a:t>
                      </a:r>
                    </a:p>
                  </a:txBody>
                  <a:tcPr marL="68580" marR="68580" marT="0" marB="0">
                    <a:lnL>
                      <a:noFill/>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600">
                          <a:latin typeface="Calibri"/>
                          <a:ea typeface="Calibri"/>
                          <a:cs typeface="Times New Roman"/>
                        </a:rPr>
                        <a:t>2,222</a:t>
                      </a:r>
                    </a:p>
                  </a:txBody>
                  <a:tcPr marL="68580" marR="68580" marT="0" marB="0">
                    <a:lnL>
                      <a:noFill/>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600">
                          <a:latin typeface="Calibri"/>
                          <a:ea typeface="Calibri"/>
                          <a:cs typeface="Times New Roman"/>
                        </a:rPr>
                        <a:t>   0</a:t>
                      </a:r>
                    </a:p>
                  </a:txBody>
                  <a:tcPr marL="68580" marR="68580" marT="0" marB="0">
                    <a:lnL>
                      <a:noFill/>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600" dirty="0">
                          <a:latin typeface="Calibri"/>
                          <a:ea typeface="Calibri"/>
                          <a:cs typeface="Times New Roman"/>
                        </a:rPr>
                        <a:t>2,222</a:t>
                      </a:r>
                    </a:p>
                  </a:txBody>
                  <a:tcPr marL="68580" marR="68580" marT="0" marB="0">
                    <a:lnL>
                      <a:noFill/>
                    </a:lnL>
                    <a:lnR w="12700" cap="flat" cmpd="sng" algn="ctr">
                      <a:solidFill>
                        <a:srgbClr val="CF7B79"/>
                      </a:solidFill>
                      <a:prstDash val="solid"/>
                      <a:round/>
                      <a:headEnd type="none" w="med" len="med"/>
                      <a:tailEnd type="none" w="med" len="med"/>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p:nvPr>
        </p:nvSpPr>
        <p:spPr>
          <a:xfrm>
            <a:off x="457200" y="914400"/>
            <a:ext cx="8229600" cy="990600"/>
          </a:xfrm>
        </p:spPr>
        <p:txBody>
          <a:bodyPr/>
          <a:lstStyle/>
          <a:p>
            <a:r>
              <a:rPr lang="en-US" sz="2400" dirty="0" smtClean="0"/>
              <a:t>Annual Compliance Cost for U.S. Refiners Under W-M </a:t>
            </a:r>
            <a:r>
              <a:rPr lang="en-US" sz="1800" dirty="0" smtClean="0"/>
              <a:t>(U.S. dollars in billions, carbon prices derived from EPA estimates</a:t>
            </a:r>
            <a:r>
              <a:rPr lang="en-US" sz="2000" dirty="0" smtClean="0"/>
              <a:t>)</a:t>
            </a:r>
            <a:endParaRPr lang="en-US" sz="2800" dirty="0" smtClean="0"/>
          </a:p>
        </p:txBody>
      </p:sp>
      <p:pic>
        <p:nvPicPr>
          <p:cNvPr id="46083" name="Picture 11"/>
          <p:cNvPicPr>
            <a:picLocks noChangeAspect="1" noChangeArrowheads="1"/>
          </p:cNvPicPr>
          <p:nvPr/>
        </p:nvPicPr>
        <p:blipFill>
          <a:blip r:embed="rId2" cstate="print"/>
          <a:srcRect/>
          <a:stretch>
            <a:fillRect/>
          </a:stretch>
        </p:blipFill>
        <p:spPr bwMode="auto">
          <a:xfrm>
            <a:off x="0" y="0"/>
            <a:ext cx="9144000" cy="838200"/>
          </a:xfrm>
          <a:prstGeom prst="rect">
            <a:avLst/>
          </a:prstGeom>
          <a:noFill/>
          <a:ln w="9525">
            <a:noFill/>
            <a:miter lim="800000"/>
            <a:headEnd/>
            <a:tailEnd/>
          </a:ln>
        </p:spPr>
      </p:pic>
      <p:sp>
        <p:nvSpPr>
          <p:cNvPr id="46084" name="TextBox 5"/>
          <p:cNvSpPr txBox="1">
            <a:spLocks noChangeArrowheads="1"/>
          </p:cNvSpPr>
          <p:nvPr/>
        </p:nvSpPr>
        <p:spPr bwMode="auto">
          <a:xfrm>
            <a:off x="381000" y="6172200"/>
            <a:ext cx="8458200" cy="553998"/>
          </a:xfrm>
          <a:prstGeom prst="rect">
            <a:avLst/>
          </a:prstGeom>
          <a:noFill/>
          <a:ln w="9525">
            <a:noFill/>
            <a:miter lim="800000"/>
            <a:headEnd/>
            <a:tailEnd/>
          </a:ln>
        </p:spPr>
        <p:txBody>
          <a:bodyPr>
            <a:spAutoFit/>
          </a:bodyPr>
          <a:lstStyle/>
          <a:p>
            <a:r>
              <a:rPr lang="en-US" sz="1050" b="1" dirty="0">
                <a:latin typeface="Calibri" pitchFamily="34" charset="0"/>
              </a:rPr>
              <a:t>Source: </a:t>
            </a:r>
            <a:r>
              <a:rPr lang="en-US" sz="1050" b="1" dirty="0" smtClean="0">
                <a:latin typeface="Calibri" pitchFamily="34" charset="0"/>
              </a:rPr>
              <a:t>EPRINC </a:t>
            </a:r>
            <a:r>
              <a:rPr lang="en-US" sz="1000" b="1" dirty="0" smtClean="0">
                <a:latin typeface="Calibri" pitchFamily="34" charset="0"/>
              </a:rPr>
              <a:t>report:</a:t>
            </a:r>
            <a:r>
              <a:rPr lang="en-US" sz="900" b="1" i="1" dirty="0" smtClean="0">
                <a:latin typeface="Calibri" pitchFamily="34" charset="0"/>
              </a:rPr>
              <a:t> </a:t>
            </a:r>
            <a:r>
              <a:rPr lang="en-US" sz="900" b="1" i="1" dirty="0" smtClean="0"/>
              <a:t>The American Clean Energy and Security Act:</a:t>
            </a:r>
            <a:endParaRPr lang="en-US" sz="900" i="1" dirty="0" smtClean="0"/>
          </a:p>
          <a:p>
            <a:r>
              <a:rPr lang="en-US" sz="900" b="1" i="1" dirty="0" smtClean="0"/>
              <a:t>An EPRINC Assessment of Capacity and Employment Losses in the Domestic Refining Industry</a:t>
            </a:r>
            <a:endParaRPr lang="en-US" sz="900" i="1" dirty="0" smtClean="0"/>
          </a:p>
          <a:p>
            <a:r>
              <a:rPr lang="en-US" sz="1050" b="1" dirty="0" smtClean="0">
                <a:latin typeface="Calibri" pitchFamily="34" charset="0"/>
              </a:rPr>
              <a:t>. </a:t>
            </a:r>
            <a:endParaRPr lang="en-US" sz="1050" b="1" dirty="0">
              <a:latin typeface="Calibri" pitchFamily="34" charset="0"/>
            </a:endParaRPr>
          </a:p>
        </p:txBody>
      </p:sp>
      <p:cxnSp>
        <p:nvCxnSpPr>
          <p:cNvPr id="8" name="Straight Connector 7"/>
          <p:cNvCxnSpPr/>
          <p:nvPr/>
        </p:nvCxnSpPr>
        <p:spPr>
          <a:xfrm>
            <a:off x="76200" y="1752600"/>
            <a:ext cx="8991600" cy="1587"/>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aphicFrame>
        <p:nvGraphicFramePr>
          <p:cNvPr id="9" name="Table 8"/>
          <p:cNvGraphicFramePr>
            <a:graphicFrameLocks noGrp="1"/>
          </p:cNvGraphicFramePr>
          <p:nvPr/>
        </p:nvGraphicFramePr>
        <p:xfrm>
          <a:off x="457200" y="2133600"/>
          <a:ext cx="8229600" cy="3886200"/>
        </p:xfrm>
        <a:graphic>
          <a:graphicData uri="http://schemas.openxmlformats.org/drawingml/2006/table">
            <a:tbl>
              <a:tblPr/>
              <a:tblGrid>
                <a:gridCol w="1082842"/>
                <a:gridCol w="1716219"/>
                <a:gridCol w="1803877"/>
                <a:gridCol w="1623404"/>
                <a:gridCol w="2003258"/>
              </a:tblGrid>
              <a:tr h="1943100">
                <a:tc>
                  <a:txBody>
                    <a:bodyPr/>
                    <a:lstStyle/>
                    <a:p>
                      <a:pPr marL="0" marR="0">
                        <a:lnSpc>
                          <a:spcPct val="115000"/>
                        </a:lnSpc>
                        <a:spcBef>
                          <a:spcPts val="0"/>
                        </a:spcBef>
                        <a:spcAft>
                          <a:spcPts val="1000"/>
                        </a:spcAft>
                      </a:pPr>
                      <a:r>
                        <a:rPr lang="en-US" sz="1600" b="1" dirty="0">
                          <a:solidFill>
                            <a:srgbClr val="FFFFFF"/>
                          </a:solidFill>
                          <a:latin typeface="Calibri"/>
                          <a:ea typeface="Calibri"/>
                          <a:cs typeface="Times New Roman"/>
                        </a:rPr>
                        <a:t>Year </a:t>
                      </a:r>
                      <a:endParaRPr lang="en-US" sz="1600" dirty="0">
                        <a:latin typeface="Calibri"/>
                        <a:ea typeface="Calibri"/>
                        <a:cs typeface="Times New Roman"/>
                      </a:endParaRPr>
                    </a:p>
                  </a:txBody>
                  <a:tcPr marL="68580" marR="68580" marT="0" marB="0">
                    <a:lnL w="12700" cap="flat" cmpd="sng" algn="ctr">
                      <a:solidFill>
                        <a:srgbClr val="CF7B79"/>
                      </a:solidFill>
                      <a:prstDash val="solid"/>
                      <a:round/>
                      <a:headEnd type="none" w="med" len="med"/>
                      <a:tailEnd type="none" w="med" len="med"/>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solidFill>
                      <a:srgbClr val="C0504D"/>
                    </a:solidFill>
                  </a:tcPr>
                </a:tc>
                <a:tc>
                  <a:txBody>
                    <a:bodyPr/>
                    <a:lstStyle/>
                    <a:p>
                      <a:pPr marL="0" marR="0">
                        <a:lnSpc>
                          <a:spcPct val="115000"/>
                        </a:lnSpc>
                        <a:spcBef>
                          <a:spcPts val="0"/>
                        </a:spcBef>
                        <a:spcAft>
                          <a:spcPts val="1000"/>
                        </a:spcAft>
                      </a:pPr>
                      <a:r>
                        <a:rPr lang="en-US" sz="1600" b="1" dirty="0">
                          <a:solidFill>
                            <a:srgbClr val="FFFFFF"/>
                          </a:solidFill>
                          <a:latin typeface="Calibri"/>
                          <a:ea typeface="Calibri"/>
                          <a:cs typeface="Times New Roman"/>
                        </a:rPr>
                        <a:t>Cost of Allowances to Cover Stationary Source Emissions</a:t>
                      </a:r>
                      <a:endParaRPr lang="en-US" sz="1600" dirty="0">
                        <a:latin typeface="Calibri"/>
                        <a:ea typeface="Calibri"/>
                        <a:cs typeface="Times New Roman"/>
                      </a:endParaRPr>
                    </a:p>
                  </a:txBody>
                  <a:tcPr marL="68580" marR="68580" marT="0" marB="0">
                    <a:lnL>
                      <a:noFill/>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solidFill>
                      <a:srgbClr val="C0504D"/>
                    </a:solidFill>
                  </a:tcPr>
                </a:tc>
                <a:tc>
                  <a:txBody>
                    <a:bodyPr/>
                    <a:lstStyle/>
                    <a:p>
                      <a:pPr marL="0" marR="0">
                        <a:lnSpc>
                          <a:spcPct val="115000"/>
                        </a:lnSpc>
                        <a:spcBef>
                          <a:spcPts val="0"/>
                        </a:spcBef>
                        <a:spcAft>
                          <a:spcPts val="1000"/>
                        </a:spcAft>
                      </a:pPr>
                      <a:r>
                        <a:rPr lang="en-US" sz="1600" b="1" dirty="0">
                          <a:solidFill>
                            <a:srgbClr val="FFFFFF"/>
                          </a:solidFill>
                          <a:latin typeface="Calibri"/>
                          <a:ea typeface="Calibri"/>
                          <a:cs typeface="Times New Roman"/>
                        </a:rPr>
                        <a:t>Cost of Allowances to Cover Product Combustion</a:t>
                      </a:r>
                      <a:endParaRPr lang="en-US" sz="1600" dirty="0">
                        <a:latin typeface="Calibri"/>
                        <a:ea typeface="Calibri"/>
                        <a:cs typeface="Times New Roman"/>
                      </a:endParaRPr>
                    </a:p>
                  </a:txBody>
                  <a:tcPr marL="68580" marR="68580" marT="0" marB="0">
                    <a:lnL>
                      <a:noFill/>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solidFill>
                      <a:srgbClr val="C0504D"/>
                    </a:solidFill>
                  </a:tcPr>
                </a:tc>
                <a:tc>
                  <a:txBody>
                    <a:bodyPr/>
                    <a:lstStyle/>
                    <a:p>
                      <a:pPr marL="0" marR="0">
                        <a:lnSpc>
                          <a:spcPct val="115000"/>
                        </a:lnSpc>
                        <a:spcBef>
                          <a:spcPts val="0"/>
                        </a:spcBef>
                        <a:spcAft>
                          <a:spcPts val="1000"/>
                        </a:spcAft>
                      </a:pPr>
                      <a:r>
                        <a:rPr lang="en-US" sz="1600" b="1">
                          <a:solidFill>
                            <a:srgbClr val="FFFFFF"/>
                          </a:solidFill>
                          <a:latin typeface="Calibri"/>
                          <a:ea typeface="Calibri"/>
                          <a:cs typeface="Times New Roman"/>
                        </a:rPr>
                        <a:t>Value of Allowances Allocated under W-M to U.S. Refiners</a:t>
                      </a:r>
                      <a:endParaRPr lang="en-US" sz="1600">
                        <a:latin typeface="Calibri"/>
                        <a:ea typeface="Calibri"/>
                        <a:cs typeface="Times New Roman"/>
                      </a:endParaRPr>
                    </a:p>
                  </a:txBody>
                  <a:tcPr marL="68580" marR="68580" marT="0" marB="0">
                    <a:lnL>
                      <a:noFill/>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solidFill>
                      <a:srgbClr val="C0504D"/>
                    </a:solidFill>
                  </a:tcPr>
                </a:tc>
                <a:tc>
                  <a:txBody>
                    <a:bodyPr/>
                    <a:lstStyle/>
                    <a:p>
                      <a:pPr marL="0" marR="0">
                        <a:lnSpc>
                          <a:spcPct val="115000"/>
                        </a:lnSpc>
                        <a:spcBef>
                          <a:spcPts val="0"/>
                        </a:spcBef>
                        <a:spcAft>
                          <a:spcPts val="1000"/>
                        </a:spcAft>
                      </a:pPr>
                      <a:r>
                        <a:rPr lang="en-US" sz="1600" b="1">
                          <a:solidFill>
                            <a:srgbClr val="FFFFFF"/>
                          </a:solidFill>
                          <a:latin typeface="Calibri"/>
                          <a:ea typeface="Calibri"/>
                          <a:cs typeface="Times New Roman"/>
                        </a:rPr>
                        <a:t>Total Cost of Allowances, Stationary Source and Product Combustion – net of  2 % allocation</a:t>
                      </a:r>
                      <a:endParaRPr lang="en-US" sz="1600">
                        <a:latin typeface="Calibri"/>
                        <a:ea typeface="Calibri"/>
                        <a:cs typeface="Times New Roman"/>
                      </a:endParaRPr>
                    </a:p>
                  </a:txBody>
                  <a:tcPr marL="68580" marR="68580" marT="0" marB="0">
                    <a:lnL>
                      <a:noFill/>
                    </a:lnL>
                    <a:lnR w="12700" cap="flat" cmpd="sng" algn="ctr">
                      <a:solidFill>
                        <a:srgbClr val="CF7B79"/>
                      </a:solidFill>
                      <a:prstDash val="solid"/>
                      <a:round/>
                      <a:headEnd type="none" w="med" len="med"/>
                      <a:tailEnd type="none" w="med" len="med"/>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solidFill>
                      <a:srgbClr val="C0504D"/>
                    </a:solidFill>
                  </a:tcPr>
                </a:tc>
              </a:tr>
              <a:tr h="388620">
                <a:tc>
                  <a:txBody>
                    <a:bodyPr/>
                    <a:lstStyle/>
                    <a:p>
                      <a:pPr marL="0" marR="0">
                        <a:lnSpc>
                          <a:spcPct val="115000"/>
                        </a:lnSpc>
                        <a:spcBef>
                          <a:spcPts val="0"/>
                        </a:spcBef>
                        <a:spcAft>
                          <a:spcPts val="1000"/>
                        </a:spcAft>
                      </a:pPr>
                      <a:r>
                        <a:rPr lang="en-US" sz="1600" b="1">
                          <a:latin typeface="Calibri"/>
                          <a:ea typeface="Calibri"/>
                          <a:cs typeface="Times New Roman"/>
                        </a:rPr>
                        <a:t>2005</a:t>
                      </a:r>
                      <a:endParaRPr lang="en-US" sz="1600">
                        <a:latin typeface="Calibri"/>
                        <a:ea typeface="Calibri"/>
                        <a:cs typeface="Times New Roman"/>
                      </a:endParaRPr>
                    </a:p>
                  </a:txBody>
                  <a:tcPr marL="68580" marR="68580" marT="0" marB="0">
                    <a:lnL w="12700" cap="flat" cmpd="sng" algn="ctr">
                      <a:solidFill>
                        <a:srgbClr val="CF7B79"/>
                      </a:solidFill>
                      <a:prstDash val="solid"/>
                      <a:round/>
                      <a:headEnd type="none" w="med" len="med"/>
                      <a:tailEnd type="none" w="med" len="med"/>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solidFill>
                      <a:srgbClr val="EFD3D2"/>
                    </a:solidFill>
                  </a:tcPr>
                </a:tc>
                <a:tc>
                  <a:txBody>
                    <a:bodyPr/>
                    <a:lstStyle/>
                    <a:p>
                      <a:pPr marL="0" marR="0" algn="ctr">
                        <a:lnSpc>
                          <a:spcPct val="115000"/>
                        </a:lnSpc>
                        <a:spcBef>
                          <a:spcPts val="0"/>
                        </a:spcBef>
                        <a:spcAft>
                          <a:spcPts val="1000"/>
                        </a:spcAft>
                      </a:pPr>
                      <a:r>
                        <a:rPr lang="en-US" sz="1600">
                          <a:latin typeface="Calibri"/>
                          <a:ea typeface="Calibri"/>
                          <a:cs typeface="Times New Roman"/>
                        </a:rPr>
                        <a:t>----------</a:t>
                      </a:r>
                    </a:p>
                  </a:txBody>
                  <a:tcPr marL="68580" marR="68580" marT="0" marB="0">
                    <a:lnL>
                      <a:noFill/>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solidFill>
                      <a:srgbClr val="EFD3D2"/>
                    </a:solidFill>
                  </a:tcPr>
                </a:tc>
                <a:tc>
                  <a:txBody>
                    <a:bodyPr/>
                    <a:lstStyle/>
                    <a:p>
                      <a:pPr marL="0" marR="0" algn="ctr">
                        <a:lnSpc>
                          <a:spcPct val="115000"/>
                        </a:lnSpc>
                        <a:spcBef>
                          <a:spcPts val="0"/>
                        </a:spcBef>
                        <a:spcAft>
                          <a:spcPts val="1000"/>
                        </a:spcAft>
                      </a:pPr>
                      <a:r>
                        <a:rPr lang="en-US" sz="1600">
                          <a:latin typeface="Calibri"/>
                          <a:ea typeface="Calibri"/>
                          <a:cs typeface="Times New Roman"/>
                        </a:rPr>
                        <a:t>----------</a:t>
                      </a:r>
                    </a:p>
                  </a:txBody>
                  <a:tcPr marL="68580" marR="68580" marT="0" marB="0">
                    <a:lnL>
                      <a:noFill/>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solidFill>
                      <a:srgbClr val="EFD3D2"/>
                    </a:solidFill>
                  </a:tcPr>
                </a:tc>
                <a:tc>
                  <a:txBody>
                    <a:bodyPr/>
                    <a:lstStyle/>
                    <a:p>
                      <a:pPr marL="0" marR="0" algn="ctr">
                        <a:lnSpc>
                          <a:spcPct val="115000"/>
                        </a:lnSpc>
                        <a:spcBef>
                          <a:spcPts val="0"/>
                        </a:spcBef>
                        <a:spcAft>
                          <a:spcPts val="1000"/>
                        </a:spcAft>
                      </a:pPr>
                      <a:r>
                        <a:rPr lang="en-US" sz="1600">
                          <a:latin typeface="Calibri"/>
                          <a:ea typeface="Calibri"/>
                          <a:cs typeface="Times New Roman"/>
                        </a:rPr>
                        <a:t>----------</a:t>
                      </a:r>
                    </a:p>
                  </a:txBody>
                  <a:tcPr marL="68580" marR="68580" marT="0" marB="0">
                    <a:lnL>
                      <a:noFill/>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solidFill>
                      <a:srgbClr val="EFD3D2"/>
                    </a:solidFill>
                  </a:tcPr>
                </a:tc>
                <a:tc>
                  <a:txBody>
                    <a:bodyPr/>
                    <a:lstStyle/>
                    <a:p>
                      <a:pPr marL="0" marR="0" algn="ctr">
                        <a:lnSpc>
                          <a:spcPct val="115000"/>
                        </a:lnSpc>
                        <a:spcBef>
                          <a:spcPts val="0"/>
                        </a:spcBef>
                        <a:spcAft>
                          <a:spcPts val="1000"/>
                        </a:spcAft>
                      </a:pPr>
                      <a:r>
                        <a:rPr lang="en-US" sz="1600">
                          <a:latin typeface="Calibri"/>
                          <a:ea typeface="Calibri"/>
                          <a:cs typeface="Times New Roman"/>
                        </a:rPr>
                        <a:t>----------</a:t>
                      </a:r>
                    </a:p>
                  </a:txBody>
                  <a:tcPr marL="68580" marR="68580" marT="0" marB="0">
                    <a:lnL>
                      <a:noFill/>
                    </a:lnL>
                    <a:lnR w="12700" cap="flat" cmpd="sng" algn="ctr">
                      <a:solidFill>
                        <a:srgbClr val="CF7B79"/>
                      </a:solidFill>
                      <a:prstDash val="solid"/>
                      <a:round/>
                      <a:headEnd type="none" w="med" len="med"/>
                      <a:tailEnd type="none" w="med" len="med"/>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solidFill>
                      <a:srgbClr val="EFD3D2"/>
                    </a:solidFill>
                  </a:tcPr>
                </a:tc>
              </a:tr>
              <a:tr h="388620">
                <a:tc>
                  <a:txBody>
                    <a:bodyPr/>
                    <a:lstStyle/>
                    <a:p>
                      <a:pPr marL="0" marR="0">
                        <a:lnSpc>
                          <a:spcPct val="115000"/>
                        </a:lnSpc>
                        <a:spcBef>
                          <a:spcPts val="0"/>
                        </a:spcBef>
                        <a:spcAft>
                          <a:spcPts val="1000"/>
                        </a:spcAft>
                      </a:pPr>
                      <a:r>
                        <a:rPr lang="en-US" sz="1600" b="1">
                          <a:latin typeface="Calibri"/>
                          <a:ea typeface="Calibri"/>
                          <a:cs typeface="Times New Roman"/>
                        </a:rPr>
                        <a:t>2015</a:t>
                      </a:r>
                      <a:endParaRPr lang="en-US" sz="1600">
                        <a:latin typeface="Calibri"/>
                        <a:ea typeface="Calibri"/>
                        <a:cs typeface="Times New Roman"/>
                      </a:endParaRPr>
                    </a:p>
                  </a:txBody>
                  <a:tcPr marL="68580" marR="68580" marT="0" marB="0">
                    <a:lnL w="12700" cap="flat" cmpd="sng" algn="ctr">
                      <a:solidFill>
                        <a:srgbClr val="CF7B79"/>
                      </a:solidFill>
                      <a:prstDash val="solid"/>
                      <a:round/>
                      <a:headEnd type="none" w="med" len="med"/>
                      <a:tailEnd type="none" w="med" len="med"/>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a:latin typeface="Calibri"/>
                          <a:ea typeface="Calibri"/>
                          <a:cs typeface="Times New Roman"/>
                        </a:rPr>
                        <a:t>$3.3---$4.4</a:t>
                      </a:r>
                    </a:p>
                  </a:txBody>
                  <a:tcPr marL="68580" marR="68580" marT="0" marB="0">
                    <a:lnL>
                      <a:noFill/>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a:latin typeface="Calibri"/>
                          <a:ea typeface="Calibri"/>
                          <a:cs typeface="Times New Roman"/>
                        </a:rPr>
                        <a:t>$26.4---$34.5</a:t>
                      </a:r>
                    </a:p>
                  </a:txBody>
                  <a:tcPr marL="68580" marR="68580" marT="0" marB="0">
                    <a:lnL>
                      <a:noFill/>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a:latin typeface="Calibri"/>
                          <a:ea typeface="Calibri"/>
                          <a:cs typeface="Times New Roman"/>
                        </a:rPr>
                        <a:t>$1.30---$1.70</a:t>
                      </a:r>
                    </a:p>
                  </a:txBody>
                  <a:tcPr marL="68580" marR="68580" marT="0" marB="0">
                    <a:lnL>
                      <a:noFill/>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dirty="0">
                          <a:latin typeface="Calibri"/>
                          <a:ea typeface="Calibri"/>
                          <a:cs typeface="Times New Roman"/>
                        </a:rPr>
                        <a:t>$28.4---$37.1</a:t>
                      </a:r>
                    </a:p>
                  </a:txBody>
                  <a:tcPr marL="68580" marR="68580" marT="0" marB="0">
                    <a:lnL>
                      <a:noFill/>
                    </a:lnL>
                    <a:lnR w="12700" cap="flat" cmpd="sng" algn="ctr">
                      <a:solidFill>
                        <a:srgbClr val="CF7B79"/>
                      </a:solidFill>
                      <a:prstDash val="solid"/>
                      <a:round/>
                      <a:headEnd type="none" w="med" len="med"/>
                      <a:tailEnd type="none" w="med" len="med"/>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tcPr>
                </a:tc>
              </a:tr>
              <a:tr h="388620">
                <a:tc>
                  <a:txBody>
                    <a:bodyPr/>
                    <a:lstStyle/>
                    <a:p>
                      <a:pPr marL="0" marR="0">
                        <a:lnSpc>
                          <a:spcPct val="115000"/>
                        </a:lnSpc>
                        <a:spcBef>
                          <a:spcPts val="0"/>
                        </a:spcBef>
                        <a:spcAft>
                          <a:spcPts val="1000"/>
                        </a:spcAft>
                      </a:pPr>
                      <a:r>
                        <a:rPr lang="en-US" sz="1600" b="1">
                          <a:latin typeface="Calibri"/>
                          <a:ea typeface="Calibri"/>
                          <a:cs typeface="Times New Roman"/>
                        </a:rPr>
                        <a:t>2020</a:t>
                      </a:r>
                      <a:endParaRPr lang="en-US" sz="1600">
                        <a:latin typeface="Calibri"/>
                        <a:ea typeface="Calibri"/>
                        <a:cs typeface="Times New Roman"/>
                      </a:endParaRPr>
                    </a:p>
                  </a:txBody>
                  <a:tcPr marL="68580" marR="68580" marT="0" marB="0">
                    <a:lnL w="12700" cap="flat" cmpd="sng" algn="ctr">
                      <a:solidFill>
                        <a:srgbClr val="CF7B79"/>
                      </a:solidFill>
                      <a:prstDash val="solid"/>
                      <a:round/>
                      <a:headEnd type="none" w="med" len="med"/>
                      <a:tailEnd type="none" w="med" len="med"/>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solidFill>
                      <a:srgbClr val="EFD3D2"/>
                    </a:solidFill>
                  </a:tcPr>
                </a:tc>
                <a:tc>
                  <a:txBody>
                    <a:bodyPr/>
                    <a:lstStyle/>
                    <a:p>
                      <a:pPr marL="0" marR="0" algn="ctr">
                        <a:lnSpc>
                          <a:spcPct val="115000"/>
                        </a:lnSpc>
                        <a:spcBef>
                          <a:spcPts val="0"/>
                        </a:spcBef>
                        <a:spcAft>
                          <a:spcPts val="1000"/>
                        </a:spcAft>
                      </a:pPr>
                      <a:r>
                        <a:rPr lang="en-US" sz="1600">
                          <a:latin typeface="Calibri"/>
                          <a:ea typeface="Calibri"/>
                          <a:cs typeface="Times New Roman"/>
                        </a:rPr>
                        <a:t>$4.3---$5.5</a:t>
                      </a:r>
                    </a:p>
                  </a:txBody>
                  <a:tcPr marL="68580" marR="68580" marT="0" marB="0">
                    <a:lnL>
                      <a:noFill/>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solidFill>
                      <a:srgbClr val="EFD3D2"/>
                    </a:solidFill>
                  </a:tcPr>
                </a:tc>
                <a:tc>
                  <a:txBody>
                    <a:bodyPr/>
                    <a:lstStyle/>
                    <a:p>
                      <a:pPr marL="0" marR="0" algn="ctr">
                        <a:lnSpc>
                          <a:spcPct val="115000"/>
                        </a:lnSpc>
                        <a:spcBef>
                          <a:spcPts val="0"/>
                        </a:spcBef>
                        <a:spcAft>
                          <a:spcPts val="1000"/>
                        </a:spcAft>
                      </a:pPr>
                      <a:r>
                        <a:rPr lang="en-US" sz="1600">
                          <a:latin typeface="Calibri"/>
                          <a:ea typeface="Calibri"/>
                          <a:cs typeface="Times New Roman"/>
                        </a:rPr>
                        <a:t>$33.7---$43.5</a:t>
                      </a:r>
                    </a:p>
                  </a:txBody>
                  <a:tcPr marL="68580" marR="68580" marT="0" marB="0">
                    <a:lnL>
                      <a:noFill/>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solidFill>
                      <a:srgbClr val="EFD3D2"/>
                    </a:solidFill>
                  </a:tcPr>
                </a:tc>
                <a:tc>
                  <a:txBody>
                    <a:bodyPr/>
                    <a:lstStyle/>
                    <a:p>
                      <a:pPr marL="0" marR="0" algn="ctr">
                        <a:lnSpc>
                          <a:spcPct val="115000"/>
                        </a:lnSpc>
                        <a:spcBef>
                          <a:spcPts val="0"/>
                        </a:spcBef>
                        <a:spcAft>
                          <a:spcPts val="1000"/>
                        </a:spcAft>
                      </a:pPr>
                      <a:r>
                        <a:rPr lang="en-US" sz="1600">
                          <a:latin typeface="Calibri"/>
                          <a:ea typeface="Calibri"/>
                          <a:cs typeface="Times New Roman"/>
                        </a:rPr>
                        <a:t>$1.72---$2.22</a:t>
                      </a:r>
                    </a:p>
                  </a:txBody>
                  <a:tcPr marL="68580" marR="68580" marT="0" marB="0">
                    <a:lnL>
                      <a:noFill/>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solidFill>
                      <a:srgbClr val="EFD3D2"/>
                    </a:solidFill>
                  </a:tcPr>
                </a:tc>
                <a:tc>
                  <a:txBody>
                    <a:bodyPr/>
                    <a:lstStyle/>
                    <a:p>
                      <a:pPr marL="0" marR="0" algn="ctr">
                        <a:lnSpc>
                          <a:spcPct val="115000"/>
                        </a:lnSpc>
                        <a:spcBef>
                          <a:spcPts val="0"/>
                        </a:spcBef>
                        <a:spcAft>
                          <a:spcPts val="1000"/>
                        </a:spcAft>
                      </a:pPr>
                      <a:r>
                        <a:rPr lang="en-US" sz="1600" dirty="0">
                          <a:latin typeface="Calibri"/>
                          <a:ea typeface="Calibri"/>
                          <a:cs typeface="Times New Roman"/>
                        </a:rPr>
                        <a:t>$36.2---$46.8</a:t>
                      </a:r>
                    </a:p>
                  </a:txBody>
                  <a:tcPr marL="68580" marR="68580" marT="0" marB="0">
                    <a:lnL>
                      <a:noFill/>
                    </a:lnL>
                    <a:lnR w="12700" cap="flat" cmpd="sng" algn="ctr">
                      <a:solidFill>
                        <a:srgbClr val="CF7B79"/>
                      </a:solidFill>
                      <a:prstDash val="solid"/>
                      <a:round/>
                      <a:headEnd type="none" w="med" len="med"/>
                      <a:tailEnd type="none" w="med" len="med"/>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solidFill>
                      <a:srgbClr val="EFD3D2"/>
                    </a:solidFill>
                  </a:tcPr>
                </a:tc>
              </a:tr>
              <a:tr h="388620">
                <a:tc>
                  <a:txBody>
                    <a:bodyPr/>
                    <a:lstStyle/>
                    <a:p>
                      <a:pPr marL="0" marR="0">
                        <a:lnSpc>
                          <a:spcPct val="115000"/>
                        </a:lnSpc>
                        <a:spcBef>
                          <a:spcPts val="0"/>
                        </a:spcBef>
                        <a:spcAft>
                          <a:spcPts val="1000"/>
                        </a:spcAft>
                      </a:pPr>
                      <a:r>
                        <a:rPr lang="en-US" sz="1600" b="1">
                          <a:latin typeface="Calibri"/>
                          <a:ea typeface="Calibri"/>
                          <a:cs typeface="Times New Roman"/>
                        </a:rPr>
                        <a:t>2025</a:t>
                      </a:r>
                      <a:endParaRPr lang="en-US" sz="1600">
                        <a:latin typeface="Calibri"/>
                        <a:ea typeface="Calibri"/>
                        <a:cs typeface="Times New Roman"/>
                      </a:endParaRPr>
                    </a:p>
                  </a:txBody>
                  <a:tcPr marL="68580" marR="68580" marT="0" marB="0">
                    <a:lnL w="12700" cap="flat" cmpd="sng" algn="ctr">
                      <a:solidFill>
                        <a:srgbClr val="CF7B79"/>
                      </a:solidFill>
                      <a:prstDash val="solid"/>
                      <a:round/>
                      <a:headEnd type="none" w="med" len="med"/>
                      <a:tailEnd type="none" w="med" len="med"/>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a:latin typeface="Calibri"/>
                          <a:ea typeface="Calibri"/>
                          <a:cs typeface="Times New Roman"/>
                        </a:rPr>
                        <a:t>$5.4---$7.0</a:t>
                      </a:r>
                    </a:p>
                  </a:txBody>
                  <a:tcPr marL="68580" marR="68580" marT="0" marB="0">
                    <a:lnL>
                      <a:noFill/>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a:latin typeface="Calibri"/>
                          <a:ea typeface="Calibri"/>
                          <a:cs typeface="Times New Roman"/>
                        </a:rPr>
                        <a:t>$42.6---$55.2</a:t>
                      </a:r>
                    </a:p>
                  </a:txBody>
                  <a:tcPr marL="68580" marR="68580" marT="0" marB="0">
                    <a:lnL>
                      <a:noFill/>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a:latin typeface="Calibri"/>
                          <a:ea typeface="Calibri"/>
                          <a:cs typeface="Times New Roman"/>
                        </a:rPr>
                        <a:t>$1.86---$2.41</a:t>
                      </a:r>
                    </a:p>
                  </a:txBody>
                  <a:tcPr marL="68580" marR="68580" marT="0" marB="0">
                    <a:lnL>
                      <a:noFill/>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dirty="0">
                          <a:latin typeface="Calibri"/>
                          <a:ea typeface="Calibri"/>
                          <a:cs typeface="Times New Roman"/>
                        </a:rPr>
                        <a:t>$46.1---$59.7</a:t>
                      </a:r>
                    </a:p>
                  </a:txBody>
                  <a:tcPr marL="68580" marR="68580" marT="0" marB="0">
                    <a:lnL>
                      <a:noFill/>
                    </a:lnL>
                    <a:lnR w="12700" cap="flat" cmpd="sng" algn="ctr">
                      <a:solidFill>
                        <a:srgbClr val="CF7B79"/>
                      </a:solidFill>
                      <a:prstDash val="solid"/>
                      <a:round/>
                      <a:headEnd type="none" w="med" len="med"/>
                      <a:tailEnd type="none" w="med" len="med"/>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tcPr>
                </a:tc>
              </a:tr>
              <a:tr h="388620">
                <a:tc>
                  <a:txBody>
                    <a:bodyPr/>
                    <a:lstStyle/>
                    <a:p>
                      <a:pPr marL="0" marR="0">
                        <a:lnSpc>
                          <a:spcPct val="115000"/>
                        </a:lnSpc>
                        <a:spcBef>
                          <a:spcPts val="0"/>
                        </a:spcBef>
                        <a:spcAft>
                          <a:spcPts val="1000"/>
                        </a:spcAft>
                      </a:pPr>
                      <a:r>
                        <a:rPr lang="en-US" sz="1600" b="1">
                          <a:latin typeface="Calibri"/>
                          <a:ea typeface="Calibri"/>
                          <a:cs typeface="Times New Roman"/>
                        </a:rPr>
                        <a:t>2030</a:t>
                      </a:r>
                      <a:endParaRPr lang="en-US" sz="1600">
                        <a:latin typeface="Calibri"/>
                        <a:ea typeface="Calibri"/>
                        <a:cs typeface="Times New Roman"/>
                      </a:endParaRPr>
                    </a:p>
                  </a:txBody>
                  <a:tcPr marL="68580" marR="68580" marT="0" marB="0">
                    <a:lnL w="12700" cap="flat" cmpd="sng" algn="ctr">
                      <a:solidFill>
                        <a:srgbClr val="CF7B79"/>
                      </a:solidFill>
                      <a:prstDash val="solid"/>
                      <a:round/>
                      <a:headEnd type="none" w="med" len="med"/>
                      <a:tailEnd type="none" w="med" len="med"/>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solidFill>
                      <a:srgbClr val="EFD3D2"/>
                    </a:solidFill>
                  </a:tcPr>
                </a:tc>
                <a:tc>
                  <a:txBody>
                    <a:bodyPr/>
                    <a:lstStyle/>
                    <a:p>
                      <a:pPr marL="0" marR="0" algn="ctr">
                        <a:lnSpc>
                          <a:spcPct val="115000"/>
                        </a:lnSpc>
                        <a:spcBef>
                          <a:spcPts val="0"/>
                        </a:spcBef>
                        <a:spcAft>
                          <a:spcPts val="1000"/>
                        </a:spcAft>
                      </a:pPr>
                      <a:r>
                        <a:rPr lang="en-US" sz="1600">
                          <a:latin typeface="Calibri"/>
                          <a:ea typeface="Calibri"/>
                          <a:cs typeface="Times New Roman"/>
                        </a:rPr>
                        <a:t>$6.9---$8.9</a:t>
                      </a:r>
                    </a:p>
                  </a:txBody>
                  <a:tcPr marL="68580" marR="68580" marT="0" marB="0">
                    <a:lnL>
                      <a:noFill/>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solidFill>
                      <a:srgbClr val="EFD3D2"/>
                    </a:solidFill>
                  </a:tcPr>
                </a:tc>
                <a:tc>
                  <a:txBody>
                    <a:bodyPr/>
                    <a:lstStyle/>
                    <a:p>
                      <a:pPr marL="0" marR="0" algn="ctr">
                        <a:lnSpc>
                          <a:spcPct val="115000"/>
                        </a:lnSpc>
                        <a:spcBef>
                          <a:spcPts val="0"/>
                        </a:spcBef>
                        <a:spcAft>
                          <a:spcPts val="1000"/>
                        </a:spcAft>
                      </a:pPr>
                      <a:r>
                        <a:rPr lang="en-US" sz="1600">
                          <a:latin typeface="Calibri"/>
                          <a:ea typeface="Calibri"/>
                          <a:cs typeface="Times New Roman"/>
                        </a:rPr>
                        <a:t>$54.6---$70.7</a:t>
                      </a:r>
                    </a:p>
                  </a:txBody>
                  <a:tcPr marL="68580" marR="68580" marT="0" marB="0">
                    <a:lnL>
                      <a:noFill/>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solidFill>
                      <a:srgbClr val="EFD3D2"/>
                    </a:solidFill>
                  </a:tcPr>
                </a:tc>
                <a:tc>
                  <a:txBody>
                    <a:bodyPr/>
                    <a:lstStyle/>
                    <a:p>
                      <a:pPr marL="0" marR="0" algn="ctr">
                        <a:lnSpc>
                          <a:spcPct val="115000"/>
                        </a:lnSpc>
                        <a:spcBef>
                          <a:spcPts val="0"/>
                        </a:spcBef>
                        <a:spcAft>
                          <a:spcPts val="1000"/>
                        </a:spcAft>
                      </a:pPr>
                      <a:r>
                        <a:rPr lang="en-US" sz="1600">
                          <a:latin typeface="Calibri"/>
                          <a:ea typeface="Calibri"/>
                          <a:cs typeface="Times New Roman"/>
                        </a:rPr>
                        <a:t>$0</a:t>
                      </a:r>
                    </a:p>
                  </a:txBody>
                  <a:tcPr marL="68580" marR="68580" marT="0" marB="0">
                    <a:lnL>
                      <a:noFill/>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solidFill>
                      <a:srgbClr val="EFD3D2"/>
                    </a:solidFill>
                  </a:tcPr>
                </a:tc>
                <a:tc>
                  <a:txBody>
                    <a:bodyPr/>
                    <a:lstStyle/>
                    <a:p>
                      <a:pPr marL="0" marR="0" algn="ctr">
                        <a:lnSpc>
                          <a:spcPct val="115000"/>
                        </a:lnSpc>
                        <a:spcBef>
                          <a:spcPts val="0"/>
                        </a:spcBef>
                        <a:spcAft>
                          <a:spcPts val="1000"/>
                        </a:spcAft>
                      </a:pPr>
                      <a:r>
                        <a:rPr lang="en-US" sz="1600" dirty="0">
                          <a:latin typeface="Calibri"/>
                          <a:ea typeface="Calibri"/>
                          <a:cs typeface="Times New Roman"/>
                        </a:rPr>
                        <a:t>$61.5---$79.6</a:t>
                      </a:r>
                    </a:p>
                  </a:txBody>
                  <a:tcPr marL="68580" marR="68580" marT="0" marB="0">
                    <a:lnL>
                      <a:noFill/>
                    </a:lnL>
                    <a:lnR w="12700" cap="flat" cmpd="sng" algn="ctr">
                      <a:solidFill>
                        <a:srgbClr val="CF7B79"/>
                      </a:solidFill>
                      <a:prstDash val="solid"/>
                      <a:round/>
                      <a:headEnd type="none" w="med" len="med"/>
                      <a:tailEnd type="none" w="med" len="med"/>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solidFill>
                      <a:srgbClr val="EFD3D2"/>
                    </a:solidFill>
                  </a:tcPr>
                </a:tc>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p:nvPr>
        </p:nvSpPr>
        <p:spPr>
          <a:xfrm>
            <a:off x="457200" y="914400"/>
            <a:ext cx="8229600" cy="990600"/>
          </a:xfrm>
        </p:spPr>
        <p:txBody>
          <a:bodyPr/>
          <a:lstStyle/>
          <a:p>
            <a:r>
              <a:rPr lang="en-US" sz="2800" dirty="0" smtClean="0"/>
              <a:t>EPA and EIA Allowance Price Forecasts</a:t>
            </a:r>
          </a:p>
        </p:txBody>
      </p:sp>
      <p:pic>
        <p:nvPicPr>
          <p:cNvPr id="46083" name="Picture 11"/>
          <p:cNvPicPr>
            <a:picLocks noChangeAspect="1" noChangeArrowheads="1"/>
          </p:cNvPicPr>
          <p:nvPr/>
        </p:nvPicPr>
        <p:blipFill>
          <a:blip r:embed="rId2" cstate="print"/>
          <a:srcRect/>
          <a:stretch>
            <a:fillRect/>
          </a:stretch>
        </p:blipFill>
        <p:spPr bwMode="auto">
          <a:xfrm>
            <a:off x="0" y="0"/>
            <a:ext cx="9144000" cy="838200"/>
          </a:xfrm>
          <a:prstGeom prst="rect">
            <a:avLst/>
          </a:prstGeom>
          <a:noFill/>
          <a:ln w="9525">
            <a:noFill/>
            <a:miter lim="800000"/>
            <a:headEnd/>
            <a:tailEnd/>
          </a:ln>
        </p:spPr>
      </p:pic>
      <p:sp>
        <p:nvSpPr>
          <p:cNvPr id="46084" name="TextBox 5"/>
          <p:cNvSpPr txBox="1">
            <a:spLocks noChangeArrowheads="1"/>
          </p:cNvSpPr>
          <p:nvPr/>
        </p:nvSpPr>
        <p:spPr bwMode="auto">
          <a:xfrm>
            <a:off x="381000" y="6172200"/>
            <a:ext cx="8458200" cy="253916"/>
          </a:xfrm>
          <a:prstGeom prst="rect">
            <a:avLst/>
          </a:prstGeom>
          <a:noFill/>
          <a:ln w="9525">
            <a:noFill/>
            <a:miter lim="800000"/>
            <a:headEnd/>
            <a:tailEnd/>
          </a:ln>
        </p:spPr>
        <p:txBody>
          <a:bodyPr>
            <a:spAutoFit/>
          </a:bodyPr>
          <a:lstStyle/>
          <a:p>
            <a:r>
              <a:rPr lang="en-US" sz="1050" dirty="0" smtClean="0"/>
              <a:t>Source: EPA and EIA Forecasts</a:t>
            </a:r>
            <a:endParaRPr lang="en-US" sz="1050" dirty="0"/>
          </a:p>
        </p:txBody>
      </p:sp>
      <p:cxnSp>
        <p:nvCxnSpPr>
          <p:cNvPr id="8" name="Straight Connector 7"/>
          <p:cNvCxnSpPr/>
          <p:nvPr/>
        </p:nvCxnSpPr>
        <p:spPr>
          <a:xfrm>
            <a:off x="76200" y="1752600"/>
            <a:ext cx="8991600" cy="1587"/>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aphicFrame>
        <p:nvGraphicFramePr>
          <p:cNvPr id="7" name="Chart 6"/>
          <p:cNvGraphicFramePr/>
          <p:nvPr/>
        </p:nvGraphicFramePr>
        <p:xfrm>
          <a:off x="685800" y="2057400"/>
          <a:ext cx="7772400" cy="38100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p:nvPr>
        </p:nvSpPr>
        <p:spPr>
          <a:xfrm>
            <a:off x="457200" y="914400"/>
            <a:ext cx="8229600" cy="990600"/>
          </a:xfrm>
        </p:spPr>
        <p:txBody>
          <a:bodyPr/>
          <a:lstStyle/>
          <a:p>
            <a:r>
              <a:rPr lang="en-US" sz="2800" dirty="0" smtClean="0"/>
              <a:t>U.S. Distillate Net Imports</a:t>
            </a:r>
          </a:p>
        </p:txBody>
      </p:sp>
      <p:pic>
        <p:nvPicPr>
          <p:cNvPr id="46083" name="Picture 11"/>
          <p:cNvPicPr>
            <a:picLocks noChangeAspect="1" noChangeArrowheads="1"/>
          </p:cNvPicPr>
          <p:nvPr/>
        </p:nvPicPr>
        <p:blipFill>
          <a:blip r:embed="rId2" cstate="print"/>
          <a:srcRect/>
          <a:stretch>
            <a:fillRect/>
          </a:stretch>
        </p:blipFill>
        <p:spPr bwMode="auto">
          <a:xfrm>
            <a:off x="0" y="0"/>
            <a:ext cx="9144000" cy="838200"/>
          </a:xfrm>
          <a:prstGeom prst="rect">
            <a:avLst/>
          </a:prstGeom>
          <a:noFill/>
          <a:ln w="9525">
            <a:noFill/>
            <a:miter lim="800000"/>
            <a:headEnd/>
            <a:tailEnd/>
          </a:ln>
        </p:spPr>
      </p:pic>
      <p:sp>
        <p:nvSpPr>
          <p:cNvPr id="46084" name="TextBox 5"/>
          <p:cNvSpPr txBox="1">
            <a:spLocks noChangeArrowheads="1"/>
          </p:cNvSpPr>
          <p:nvPr/>
        </p:nvSpPr>
        <p:spPr bwMode="auto">
          <a:xfrm>
            <a:off x="381000" y="6172200"/>
            <a:ext cx="8458200" cy="253916"/>
          </a:xfrm>
          <a:prstGeom prst="rect">
            <a:avLst/>
          </a:prstGeom>
          <a:noFill/>
          <a:ln w="9525">
            <a:noFill/>
            <a:miter lim="800000"/>
            <a:headEnd/>
            <a:tailEnd/>
          </a:ln>
        </p:spPr>
        <p:txBody>
          <a:bodyPr>
            <a:spAutoFit/>
          </a:bodyPr>
          <a:lstStyle/>
          <a:p>
            <a:r>
              <a:rPr lang="en-US" sz="1050" dirty="0" smtClean="0"/>
              <a:t>Source: EIA Data</a:t>
            </a:r>
            <a:endParaRPr lang="en-US" sz="1050" dirty="0"/>
          </a:p>
        </p:txBody>
      </p:sp>
      <p:cxnSp>
        <p:nvCxnSpPr>
          <p:cNvPr id="8" name="Straight Connector 7"/>
          <p:cNvCxnSpPr/>
          <p:nvPr/>
        </p:nvCxnSpPr>
        <p:spPr>
          <a:xfrm>
            <a:off x="76200" y="1752600"/>
            <a:ext cx="8991600" cy="1587"/>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aphicFrame>
        <p:nvGraphicFramePr>
          <p:cNvPr id="9" name="Chart 8"/>
          <p:cNvGraphicFramePr/>
          <p:nvPr/>
        </p:nvGraphicFramePr>
        <p:xfrm>
          <a:off x="381000" y="1981200"/>
          <a:ext cx="8382000" cy="4038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p:nvPr>
        </p:nvSpPr>
        <p:spPr>
          <a:xfrm>
            <a:off x="457200" y="914400"/>
            <a:ext cx="8229600" cy="990600"/>
          </a:xfrm>
        </p:spPr>
        <p:txBody>
          <a:bodyPr/>
          <a:lstStyle/>
          <a:p>
            <a:r>
              <a:rPr lang="en-US" sz="2800" dirty="0" smtClean="0"/>
              <a:t>Projected Worldwide Refining Capacity Additions</a:t>
            </a:r>
          </a:p>
        </p:txBody>
      </p:sp>
      <p:pic>
        <p:nvPicPr>
          <p:cNvPr id="46083" name="Picture 11"/>
          <p:cNvPicPr>
            <a:picLocks noChangeAspect="1" noChangeArrowheads="1"/>
          </p:cNvPicPr>
          <p:nvPr/>
        </p:nvPicPr>
        <p:blipFill>
          <a:blip r:embed="rId2" cstate="print"/>
          <a:srcRect/>
          <a:stretch>
            <a:fillRect/>
          </a:stretch>
        </p:blipFill>
        <p:spPr bwMode="auto">
          <a:xfrm>
            <a:off x="0" y="0"/>
            <a:ext cx="9144000" cy="838200"/>
          </a:xfrm>
          <a:prstGeom prst="rect">
            <a:avLst/>
          </a:prstGeom>
          <a:noFill/>
          <a:ln w="9525">
            <a:noFill/>
            <a:miter lim="800000"/>
            <a:headEnd/>
            <a:tailEnd/>
          </a:ln>
        </p:spPr>
      </p:pic>
      <p:sp>
        <p:nvSpPr>
          <p:cNvPr id="46084" name="TextBox 5"/>
          <p:cNvSpPr txBox="1">
            <a:spLocks noChangeArrowheads="1"/>
          </p:cNvSpPr>
          <p:nvPr/>
        </p:nvSpPr>
        <p:spPr bwMode="auto">
          <a:xfrm>
            <a:off x="381000" y="6172200"/>
            <a:ext cx="8458200" cy="253916"/>
          </a:xfrm>
          <a:prstGeom prst="rect">
            <a:avLst/>
          </a:prstGeom>
          <a:noFill/>
          <a:ln w="9525">
            <a:noFill/>
            <a:miter lim="800000"/>
            <a:headEnd/>
            <a:tailEnd/>
          </a:ln>
        </p:spPr>
        <p:txBody>
          <a:bodyPr>
            <a:spAutoFit/>
          </a:bodyPr>
          <a:lstStyle/>
          <a:p>
            <a:r>
              <a:rPr lang="en-US" sz="1050" dirty="0" smtClean="0"/>
              <a:t>Source: IEA </a:t>
            </a:r>
            <a:r>
              <a:rPr lang="en-US" sz="1050" dirty="0" err="1" smtClean="0"/>
              <a:t>Forcasts</a:t>
            </a:r>
            <a:r>
              <a:rPr lang="en-US" sz="1050" dirty="0" smtClean="0"/>
              <a:t>, EPRINC Calculations</a:t>
            </a:r>
            <a:endParaRPr lang="en-US" sz="1050" dirty="0"/>
          </a:p>
        </p:txBody>
      </p:sp>
      <p:cxnSp>
        <p:nvCxnSpPr>
          <p:cNvPr id="8" name="Straight Connector 7"/>
          <p:cNvCxnSpPr/>
          <p:nvPr/>
        </p:nvCxnSpPr>
        <p:spPr>
          <a:xfrm>
            <a:off x="76200" y="1752600"/>
            <a:ext cx="8991600" cy="1587"/>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aphicFrame>
        <p:nvGraphicFramePr>
          <p:cNvPr id="7" name="Chart 6"/>
          <p:cNvGraphicFramePr/>
          <p:nvPr/>
        </p:nvGraphicFramePr>
        <p:xfrm>
          <a:off x="381000" y="2057400"/>
          <a:ext cx="83820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p:nvPr>
        </p:nvSpPr>
        <p:spPr>
          <a:xfrm>
            <a:off x="457200" y="914400"/>
            <a:ext cx="8229600" cy="990600"/>
          </a:xfrm>
        </p:spPr>
        <p:txBody>
          <a:bodyPr/>
          <a:lstStyle/>
          <a:p>
            <a:r>
              <a:rPr lang="en-US" sz="2800" dirty="0" smtClean="0"/>
              <a:t>Some Planned Refining Capacity Additions by Locations</a:t>
            </a:r>
          </a:p>
        </p:txBody>
      </p:sp>
      <p:pic>
        <p:nvPicPr>
          <p:cNvPr id="46083" name="Picture 11"/>
          <p:cNvPicPr>
            <a:picLocks noChangeAspect="1" noChangeArrowheads="1"/>
          </p:cNvPicPr>
          <p:nvPr/>
        </p:nvPicPr>
        <p:blipFill>
          <a:blip r:embed="rId2" cstate="print"/>
          <a:srcRect/>
          <a:stretch>
            <a:fillRect/>
          </a:stretch>
        </p:blipFill>
        <p:spPr bwMode="auto">
          <a:xfrm>
            <a:off x="0" y="0"/>
            <a:ext cx="9144000" cy="838200"/>
          </a:xfrm>
          <a:prstGeom prst="rect">
            <a:avLst/>
          </a:prstGeom>
          <a:noFill/>
          <a:ln w="9525">
            <a:noFill/>
            <a:miter lim="800000"/>
            <a:headEnd/>
            <a:tailEnd/>
          </a:ln>
        </p:spPr>
      </p:pic>
      <p:sp>
        <p:nvSpPr>
          <p:cNvPr id="46084" name="TextBox 5"/>
          <p:cNvSpPr txBox="1">
            <a:spLocks noChangeArrowheads="1"/>
          </p:cNvSpPr>
          <p:nvPr/>
        </p:nvSpPr>
        <p:spPr bwMode="auto">
          <a:xfrm>
            <a:off x="381000" y="6172200"/>
            <a:ext cx="8458200" cy="253916"/>
          </a:xfrm>
          <a:prstGeom prst="rect">
            <a:avLst/>
          </a:prstGeom>
          <a:noFill/>
          <a:ln w="9525">
            <a:noFill/>
            <a:miter lim="800000"/>
            <a:headEnd/>
            <a:tailEnd/>
          </a:ln>
        </p:spPr>
        <p:txBody>
          <a:bodyPr>
            <a:spAutoFit/>
          </a:bodyPr>
          <a:lstStyle/>
          <a:p>
            <a:r>
              <a:rPr lang="en-US" sz="1050" dirty="0" smtClean="0"/>
              <a:t>Source: EPRINC Calculations</a:t>
            </a:r>
            <a:endParaRPr lang="en-US" sz="1050" dirty="0"/>
          </a:p>
        </p:txBody>
      </p:sp>
      <p:cxnSp>
        <p:nvCxnSpPr>
          <p:cNvPr id="8" name="Straight Connector 7"/>
          <p:cNvCxnSpPr/>
          <p:nvPr/>
        </p:nvCxnSpPr>
        <p:spPr>
          <a:xfrm>
            <a:off x="76200" y="1752600"/>
            <a:ext cx="8991600" cy="1587"/>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aphicFrame>
        <p:nvGraphicFramePr>
          <p:cNvPr id="9" name="Table 8"/>
          <p:cNvGraphicFramePr>
            <a:graphicFrameLocks noGrp="1"/>
          </p:cNvGraphicFramePr>
          <p:nvPr/>
        </p:nvGraphicFramePr>
        <p:xfrm>
          <a:off x="457200" y="1981200"/>
          <a:ext cx="8229600" cy="3962399"/>
        </p:xfrm>
        <a:graphic>
          <a:graphicData uri="http://schemas.openxmlformats.org/drawingml/2006/table">
            <a:tbl>
              <a:tblPr/>
              <a:tblGrid>
                <a:gridCol w="5029200"/>
                <a:gridCol w="1436914"/>
                <a:gridCol w="1763486"/>
              </a:tblGrid>
              <a:tr h="769533">
                <a:tc>
                  <a:txBody>
                    <a:bodyPr/>
                    <a:lstStyle/>
                    <a:p>
                      <a:endParaRPr lang="en-US" sz="1400" dirty="0">
                        <a:latin typeface="Calibri"/>
                        <a:ea typeface="Calibri"/>
                        <a:cs typeface="Times New Roman"/>
                      </a:endParaRPr>
                    </a:p>
                  </a:txBody>
                  <a:tcPr marL="65314" marR="65314" marT="0" marB="0">
                    <a:lnL w="12700" cap="flat" cmpd="sng" algn="ctr">
                      <a:solidFill>
                        <a:srgbClr val="CF7B79"/>
                      </a:solidFill>
                      <a:prstDash val="solid"/>
                      <a:round/>
                      <a:headEnd type="none" w="med" len="med"/>
                      <a:tailEnd type="none" w="med" len="med"/>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solidFill>
                      <a:srgbClr val="C0504D"/>
                    </a:solidFill>
                  </a:tcPr>
                </a:tc>
                <a:tc>
                  <a:txBody>
                    <a:bodyPr/>
                    <a:lstStyle/>
                    <a:p>
                      <a:pPr marL="0" marR="0">
                        <a:lnSpc>
                          <a:spcPct val="115000"/>
                        </a:lnSpc>
                        <a:spcBef>
                          <a:spcPts val="0"/>
                        </a:spcBef>
                        <a:spcAft>
                          <a:spcPts val="1000"/>
                        </a:spcAft>
                      </a:pPr>
                      <a:r>
                        <a:rPr lang="en-US" sz="1400" b="1">
                          <a:solidFill>
                            <a:srgbClr val="FFFFFF"/>
                          </a:solidFill>
                          <a:latin typeface="Calibri"/>
                          <a:ea typeface="Calibri"/>
                          <a:cs typeface="Times New Roman"/>
                        </a:rPr>
                        <a:t>Planned Completion Date</a:t>
                      </a:r>
                      <a:endParaRPr lang="en-US" sz="1400">
                        <a:latin typeface="Calibri"/>
                        <a:ea typeface="Calibri"/>
                        <a:cs typeface="Times New Roman"/>
                      </a:endParaRPr>
                    </a:p>
                  </a:txBody>
                  <a:tcPr marL="65314" marR="65314" marT="0" marB="0">
                    <a:lnL>
                      <a:noFill/>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solidFill>
                      <a:srgbClr val="C0504D"/>
                    </a:solidFill>
                  </a:tcPr>
                </a:tc>
                <a:tc>
                  <a:txBody>
                    <a:bodyPr/>
                    <a:lstStyle/>
                    <a:p>
                      <a:pPr marL="0" marR="0">
                        <a:lnSpc>
                          <a:spcPct val="115000"/>
                        </a:lnSpc>
                        <a:spcBef>
                          <a:spcPts val="0"/>
                        </a:spcBef>
                        <a:spcAft>
                          <a:spcPts val="1000"/>
                        </a:spcAft>
                      </a:pPr>
                      <a:r>
                        <a:rPr lang="en-US" sz="1400" b="1">
                          <a:solidFill>
                            <a:srgbClr val="FFFFFF"/>
                          </a:solidFill>
                          <a:latin typeface="Calibri"/>
                          <a:ea typeface="Calibri"/>
                          <a:cs typeface="Times New Roman"/>
                        </a:rPr>
                        <a:t>Net Addition to Capacity (thousand b/d) </a:t>
                      </a:r>
                      <a:endParaRPr lang="en-US" sz="1400">
                        <a:latin typeface="Calibri"/>
                        <a:ea typeface="Calibri"/>
                        <a:cs typeface="Times New Roman"/>
                      </a:endParaRPr>
                    </a:p>
                  </a:txBody>
                  <a:tcPr marL="65314" marR="65314" marT="0" marB="0">
                    <a:lnL>
                      <a:noFill/>
                    </a:lnL>
                    <a:lnR w="12700" cap="flat" cmpd="sng" algn="ctr">
                      <a:solidFill>
                        <a:srgbClr val="CF7B79"/>
                      </a:solidFill>
                      <a:prstDash val="solid"/>
                      <a:round/>
                      <a:headEnd type="none" w="med" len="med"/>
                      <a:tailEnd type="none" w="med" len="med"/>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solidFill>
                      <a:srgbClr val="C0504D"/>
                    </a:solidFill>
                  </a:tcPr>
                </a:tc>
              </a:tr>
              <a:tr h="464694">
                <a:tc>
                  <a:txBody>
                    <a:bodyPr/>
                    <a:lstStyle/>
                    <a:p>
                      <a:pPr marL="0" marR="0">
                        <a:lnSpc>
                          <a:spcPct val="115000"/>
                        </a:lnSpc>
                        <a:spcBef>
                          <a:spcPts val="0"/>
                        </a:spcBef>
                        <a:spcAft>
                          <a:spcPts val="1000"/>
                        </a:spcAft>
                      </a:pPr>
                      <a:r>
                        <a:rPr lang="en-US" sz="1400" b="1">
                          <a:latin typeface="Calibri"/>
                          <a:ea typeface="Calibri"/>
                          <a:cs typeface="Times New Roman"/>
                        </a:rPr>
                        <a:t>India - Jamnagar Export Refinery </a:t>
                      </a:r>
                      <a:endParaRPr lang="en-US" sz="1400">
                        <a:latin typeface="Calibri"/>
                        <a:ea typeface="Calibri"/>
                        <a:cs typeface="Times New Roman"/>
                      </a:endParaRPr>
                    </a:p>
                  </a:txBody>
                  <a:tcPr marL="65314" marR="65314" marT="0" marB="0">
                    <a:lnL w="12700" cap="flat" cmpd="sng" algn="ctr">
                      <a:solidFill>
                        <a:srgbClr val="000000"/>
                      </a:solidFill>
                      <a:prstDash val="solid"/>
                      <a:round/>
                      <a:headEnd type="none" w="med" len="med"/>
                      <a:tailEnd type="none" w="med" len="med"/>
                    </a:lnL>
                    <a:lnR>
                      <a:noFill/>
                    </a:lnR>
                    <a:lnT w="12700" cap="flat" cmpd="sng" algn="ctr">
                      <a:solidFill>
                        <a:srgbClr val="CF7B79"/>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D3D2"/>
                    </a:solidFill>
                  </a:tcPr>
                </a:tc>
                <a:tc>
                  <a:txBody>
                    <a:bodyPr/>
                    <a:lstStyle/>
                    <a:p>
                      <a:pPr marL="0" marR="0">
                        <a:lnSpc>
                          <a:spcPct val="115000"/>
                        </a:lnSpc>
                        <a:spcBef>
                          <a:spcPts val="0"/>
                        </a:spcBef>
                        <a:spcAft>
                          <a:spcPts val="1000"/>
                        </a:spcAft>
                      </a:pPr>
                      <a:r>
                        <a:rPr lang="en-US" sz="1400">
                          <a:latin typeface="Calibri"/>
                          <a:ea typeface="Calibri"/>
                          <a:cs typeface="Times New Roman"/>
                        </a:rPr>
                        <a:t>2009 </a:t>
                      </a:r>
                    </a:p>
                  </a:txBody>
                  <a:tcPr marL="65314" marR="65314" marT="0" marB="0">
                    <a:lnL>
                      <a:noFill/>
                    </a:lnL>
                    <a:lnR>
                      <a:noFill/>
                    </a:lnR>
                    <a:lnT w="12700" cap="flat" cmpd="sng" algn="ctr">
                      <a:solidFill>
                        <a:srgbClr val="CF7B79"/>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D3D2"/>
                    </a:solidFill>
                  </a:tcPr>
                </a:tc>
                <a:tc>
                  <a:txBody>
                    <a:bodyPr/>
                    <a:lstStyle/>
                    <a:p>
                      <a:pPr marL="0" marR="0">
                        <a:lnSpc>
                          <a:spcPct val="115000"/>
                        </a:lnSpc>
                        <a:spcBef>
                          <a:spcPts val="0"/>
                        </a:spcBef>
                        <a:spcAft>
                          <a:spcPts val="1000"/>
                        </a:spcAft>
                      </a:pPr>
                      <a:r>
                        <a:rPr lang="en-US" sz="1400">
                          <a:latin typeface="Calibri"/>
                          <a:ea typeface="Calibri"/>
                          <a:cs typeface="Times New Roman"/>
                        </a:rPr>
                        <a:t>580 </a:t>
                      </a:r>
                    </a:p>
                  </a:txBody>
                  <a:tcPr marL="65314" marR="65314" marT="0" marB="0">
                    <a:lnL>
                      <a:noFill/>
                    </a:lnL>
                    <a:lnR w="12700" cap="flat" cmpd="sng" algn="ctr">
                      <a:solidFill>
                        <a:srgbClr val="000000"/>
                      </a:solidFill>
                      <a:prstDash val="solid"/>
                      <a:round/>
                      <a:headEnd type="none" w="med" len="med"/>
                      <a:tailEnd type="none" w="med" len="med"/>
                    </a:lnR>
                    <a:lnT w="12700" cap="flat" cmpd="sng" algn="ctr">
                      <a:solidFill>
                        <a:srgbClr val="CF7B79"/>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D3D2"/>
                    </a:solidFill>
                  </a:tcPr>
                </a:tc>
              </a:tr>
              <a:tr h="502714">
                <a:tc>
                  <a:txBody>
                    <a:bodyPr/>
                    <a:lstStyle/>
                    <a:p>
                      <a:pPr marL="0" marR="0">
                        <a:lnSpc>
                          <a:spcPct val="115000"/>
                        </a:lnSpc>
                        <a:spcBef>
                          <a:spcPts val="0"/>
                        </a:spcBef>
                        <a:spcAft>
                          <a:spcPts val="1000"/>
                        </a:spcAft>
                      </a:pPr>
                      <a:r>
                        <a:rPr lang="en-US" sz="1400" b="1">
                          <a:latin typeface="Calibri"/>
                          <a:ea typeface="Calibri"/>
                          <a:cs typeface="Times New Roman"/>
                        </a:rPr>
                        <a:t>China </a:t>
                      </a:r>
                      <a:endParaRPr lang="en-US" sz="1400">
                        <a:latin typeface="Calibri"/>
                        <a:ea typeface="Calibri"/>
                        <a:cs typeface="Times New Roman"/>
                      </a:endParaRPr>
                    </a:p>
                  </a:txBody>
                  <a:tcPr marL="65314" marR="65314"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400">
                          <a:latin typeface="Calibri"/>
                          <a:ea typeface="Calibri"/>
                          <a:cs typeface="Times New Roman"/>
                        </a:rPr>
                        <a:t>2014 </a:t>
                      </a:r>
                    </a:p>
                  </a:txBody>
                  <a:tcPr marL="65314" marR="65314"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400">
                          <a:latin typeface="Calibri"/>
                          <a:ea typeface="Calibri"/>
                          <a:cs typeface="Times New Roman"/>
                        </a:rPr>
                        <a:t>5,600*</a:t>
                      </a:r>
                    </a:p>
                  </a:txBody>
                  <a:tcPr marL="65314" marR="65314"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0481">
                <a:tc>
                  <a:txBody>
                    <a:bodyPr/>
                    <a:lstStyle/>
                    <a:p>
                      <a:pPr marL="0" marR="0">
                        <a:lnSpc>
                          <a:spcPct val="115000"/>
                        </a:lnSpc>
                        <a:spcBef>
                          <a:spcPts val="0"/>
                        </a:spcBef>
                        <a:spcAft>
                          <a:spcPts val="1000"/>
                        </a:spcAft>
                      </a:pPr>
                      <a:r>
                        <a:rPr lang="en-US" sz="1400" b="1">
                          <a:latin typeface="Calibri"/>
                          <a:ea typeface="Calibri"/>
                          <a:cs typeface="Times New Roman"/>
                        </a:rPr>
                        <a:t>Saudi Arabia - Ras Tanura </a:t>
                      </a:r>
                      <a:endParaRPr lang="en-US" sz="1400">
                        <a:latin typeface="Calibri"/>
                        <a:ea typeface="Calibri"/>
                        <a:cs typeface="Times New Roman"/>
                      </a:endParaRPr>
                    </a:p>
                  </a:txBody>
                  <a:tcPr marL="65314" marR="65314"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D3D2"/>
                    </a:solidFill>
                  </a:tcPr>
                </a:tc>
                <a:tc>
                  <a:txBody>
                    <a:bodyPr/>
                    <a:lstStyle/>
                    <a:p>
                      <a:pPr marL="0" marR="0">
                        <a:lnSpc>
                          <a:spcPct val="115000"/>
                        </a:lnSpc>
                        <a:spcBef>
                          <a:spcPts val="0"/>
                        </a:spcBef>
                        <a:spcAft>
                          <a:spcPts val="1000"/>
                        </a:spcAft>
                      </a:pPr>
                      <a:r>
                        <a:rPr lang="en-US" sz="1400">
                          <a:latin typeface="Calibri"/>
                          <a:ea typeface="Calibri"/>
                          <a:cs typeface="Times New Roman"/>
                        </a:rPr>
                        <a:t>2012 </a:t>
                      </a:r>
                    </a:p>
                  </a:txBody>
                  <a:tcPr marL="65314" marR="65314"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D3D2"/>
                    </a:solidFill>
                  </a:tcPr>
                </a:tc>
                <a:tc>
                  <a:txBody>
                    <a:bodyPr/>
                    <a:lstStyle/>
                    <a:p>
                      <a:pPr marL="0" marR="0">
                        <a:lnSpc>
                          <a:spcPct val="115000"/>
                        </a:lnSpc>
                        <a:spcBef>
                          <a:spcPts val="0"/>
                        </a:spcBef>
                        <a:spcAft>
                          <a:spcPts val="1000"/>
                        </a:spcAft>
                      </a:pPr>
                      <a:r>
                        <a:rPr lang="en-US" sz="1400">
                          <a:latin typeface="Calibri"/>
                          <a:ea typeface="Calibri"/>
                          <a:cs typeface="Times New Roman"/>
                        </a:rPr>
                        <a:t>400 </a:t>
                      </a:r>
                    </a:p>
                  </a:txBody>
                  <a:tcPr marL="65314" marR="65314"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D3D2"/>
                    </a:solidFill>
                  </a:tcPr>
                </a:tc>
              </a:tr>
              <a:tr h="400481">
                <a:tc>
                  <a:txBody>
                    <a:bodyPr/>
                    <a:lstStyle/>
                    <a:p>
                      <a:pPr marL="0" marR="0">
                        <a:lnSpc>
                          <a:spcPct val="115000"/>
                        </a:lnSpc>
                        <a:spcBef>
                          <a:spcPts val="0"/>
                        </a:spcBef>
                        <a:spcAft>
                          <a:spcPts val="1000"/>
                        </a:spcAft>
                      </a:pPr>
                      <a:r>
                        <a:rPr lang="en-US" sz="1400" b="1">
                          <a:latin typeface="Calibri"/>
                          <a:ea typeface="Calibri"/>
                          <a:cs typeface="Times New Roman"/>
                        </a:rPr>
                        <a:t>Saudi Arabia - Jubail </a:t>
                      </a:r>
                      <a:endParaRPr lang="en-US" sz="1400">
                        <a:latin typeface="Calibri"/>
                        <a:ea typeface="Calibri"/>
                        <a:cs typeface="Times New Roman"/>
                      </a:endParaRPr>
                    </a:p>
                  </a:txBody>
                  <a:tcPr marL="65314" marR="65314"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400">
                          <a:latin typeface="Calibri"/>
                          <a:ea typeface="Calibri"/>
                          <a:cs typeface="Times New Roman"/>
                        </a:rPr>
                        <a:t>2013 </a:t>
                      </a:r>
                    </a:p>
                  </a:txBody>
                  <a:tcPr marL="65314" marR="65314"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400">
                          <a:latin typeface="Calibri"/>
                          <a:ea typeface="Calibri"/>
                          <a:cs typeface="Times New Roman"/>
                        </a:rPr>
                        <a:t>400 </a:t>
                      </a:r>
                    </a:p>
                  </a:txBody>
                  <a:tcPr marL="65314" marR="65314"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0481">
                <a:tc>
                  <a:txBody>
                    <a:bodyPr/>
                    <a:lstStyle/>
                    <a:p>
                      <a:pPr marL="0" marR="0">
                        <a:lnSpc>
                          <a:spcPct val="115000"/>
                        </a:lnSpc>
                        <a:spcBef>
                          <a:spcPts val="0"/>
                        </a:spcBef>
                        <a:spcAft>
                          <a:spcPts val="1000"/>
                        </a:spcAft>
                      </a:pPr>
                      <a:r>
                        <a:rPr lang="en-US" sz="1400" b="1">
                          <a:latin typeface="Calibri"/>
                          <a:ea typeface="Calibri"/>
                          <a:cs typeface="Times New Roman"/>
                        </a:rPr>
                        <a:t>Saudi Arabia - Yanbu Export Refinery </a:t>
                      </a:r>
                      <a:endParaRPr lang="en-US" sz="1400">
                        <a:latin typeface="Calibri"/>
                        <a:ea typeface="Calibri"/>
                        <a:cs typeface="Times New Roman"/>
                      </a:endParaRPr>
                    </a:p>
                  </a:txBody>
                  <a:tcPr marL="65314" marR="65314"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D3D2"/>
                    </a:solidFill>
                  </a:tcPr>
                </a:tc>
                <a:tc>
                  <a:txBody>
                    <a:bodyPr/>
                    <a:lstStyle/>
                    <a:p>
                      <a:pPr marL="0" marR="0">
                        <a:lnSpc>
                          <a:spcPct val="115000"/>
                        </a:lnSpc>
                        <a:spcBef>
                          <a:spcPts val="0"/>
                        </a:spcBef>
                        <a:spcAft>
                          <a:spcPts val="1000"/>
                        </a:spcAft>
                      </a:pPr>
                      <a:r>
                        <a:rPr lang="en-US" sz="1400">
                          <a:latin typeface="Calibri"/>
                          <a:ea typeface="Calibri"/>
                          <a:cs typeface="Times New Roman"/>
                        </a:rPr>
                        <a:t>2014 </a:t>
                      </a:r>
                    </a:p>
                  </a:txBody>
                  <a:tcPr marL="65314" marR="65314"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D3D2"/>
                    </a:solidFill>
                  </a:tcPr>
                </a:tc>
                <a:tc>
                  <a:txBody>
                    <a:bodyPr/>
                    <a:lstStyle/>
                    <a:p>
                      <a:pPr marL="0" marR="0">
                        <a:lnSpc>
                          <a:spcPct val="115000"/>
                        </a:lnSpc>
                        <a:spcBef>
                          <a:spcPts val="0"/>
                        </a:spcBef>
                        <a:spcAft>
                          <a:spcPts val="1000"/>
                        </a:spcAft>
                      </a:pPr>
                      <a:r>
                        <a:rPr lang="en-US" sz="1400">
                          <a:latin typeface="Calibri"/>
                          <a:ea typeface="Calibri"/>
                          <a:cs typeface="Times New Roman"/>
                        </a:rPr>
                        <a:t>400 </a:t>
                      </a:r>
                    </a:p>
                  </a:txBody>
                  <a:tcPr marL="65314" marR="65314"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D3D2"/>
                    </a:solidFill>
                  </a:tcPr>
                </a:tc>
              </a:tr>
              <a:tr h="400481">
                <a:tc>
                  <a:txBody>
                    <a:bodyPr/>
                    <a:lstStyle/>
                    <a:p>
                      <a:pPr marL="0" marR="0">
                        <a:lnSpc>
                          <a:spcPct val="115000"/>
                        </a:lnSpc>
                        <a:spcBef>
                          <a:spcPts val="0"/>
                        </a:spcBef>
                        <a:spcAft>
                          <a:spcPts val="1000"/>
                        </a:spcAft>
                      </a:pPr>
                      <a:r>
                        <a:rPr lang="en-US" sz="1400" b="1">
                          <a:latin typeface="Calibri"/>
                          <a:ea typeface="Calibri"/>
                          <a:cs typeface="Times New Roman"/>
                        </a:rPr>
                        <a:t>Abu Dhabi - Ruwais </a:t>
                      </a:r>
                      <a:endParaRPr lang="en-US" sz="1400">
                        <a:latin typeface="Calibri"/>
                        <a:ea typeface="Calibri"/>
                        <a:cs typeface="Times New Roman"/>
                      </a:endParaRPr>
                    </a:p>
                  </a:txBody>
                  <a:tcPr marL="65314" marR="65314"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400">
                          <a:latin typeface="Calibri"/>
                          <a:ea typeface="Calibri"/>
                          <a:cs typeface="Times New Roman"/>
                        </a:rPr>
                        <a:t>2014 </a:t>
                      </a:r>
                    </a:p>
                  </a:txBody>
                  <a:tcPr marL="65314" marR="65314"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400">
                          <a:latin typeface="Calibri"/>
                          <a:ea typeface="Calibri"/>
                          <a:cs typeface="Times New Roman"/>
                        </a:rPr>
                        <a:t>400 </a:t>
                      </a:r>
                    </a:p>
                  </a:txBody>
                  <a:tcPr marL="65314" marR="65314"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3053">
                <a:tc>
                  <a:txBody>
                    <a:bodyPr/>
                    <a:lstStyle/>
                    <a:p>
                      <a:endParaRPr lang="en-US" sz="1400">
                        <a:latin typeface="Calibri"/>
                        <a:ea typeface="Calibri"/>
                        <a:cs typeface="Times New Roman"/>
                      </a:endParaRPr>
                    </a:p>
                  </a:txBody>
                  <a:tcPr marL="65314" marR="65314"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D3D2"/>
                    </a:solidFill>
                  </a:tcPr>
                </a:tc>
                <a:tc>
                  <a:txBody>
                    <a:bodyPr/>
                    <a:lstStyle/>
                    <a:p>
                      <a:endParaRPr lang="en-US" sz="1400">
                        <a:latin typeface="Calibri"/>
                        <a:ea typeface="Calibri"/>
                        <a:cs typeface="Times New Roman"/>
                      </a:endParaRPr>
                    </a:p>
                  </a:txBody>
                  <a:tcPr marL="65314" marR="65314"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D3D2"/>
                    </a:solidFill>
                  </a:tcPr>
                </a:tc>
                <a:tc>
                  <a:txBody>
                    <a:bodyPr/>
                    <a:lstStyle/>
                    <a:p>
                      <a:endParaRPr lang="en-US" sz="1400">
                        <a:latin typeface="Calibri"/>
                        <a:ea typeface="Calibri"/>
                        <a:cs typeface="Times New Roman"/>
                      </a:endParaRPr>
                    </a:p>
                  </a:txBody>
                  <a:tcPr marL="65314" marR="65314"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D3D2"/>
                    </a:solidFill>
                  </a:tcPr>
                </a:tc>
              </a:tr>
              <a:tr h="400481">
                <a:tc>
                  <a:txBody>
                    <a:bodyPr/>
                    <a:lstStyle/>
                    <a:p>
                      <a:pPr marL="0" marR="0">
                        <a:lnSpc>
                          <a:spcPct val="115000"/>
                        </a:lnSpc>
                        <a:spcBef>
                          <a:spcPts val="0"/>
                        </a:spcBef>
                        <a:spcAft>
                          <a:spcPts val="1000"/>
                        </a:spcAft>
                      </a:pPr>
                      <a:r>
                        <a:rPr lang="en-US" sz="1400" b="1">
                          <a:latin typeface="Calibri"/>
                          <a:ea typeface="Calibri"/>
                          <a:cs typeface="Times New Roman"/>
                        </a:rPr>
                        <a:t>Total: </a:t>
                      </a:r>
                      <a:endParaRPr lang="en-US" sz="1400">
                        <a:latin typeface="Calibri"/>
                        <a:ea typeface="Calibri"/>
                        <a:cs typeface="Times New Roman"/>
                      </a:endParaRPr>
                    </a:p>
                  </a:txBody>
                  <a:tcPr marL="65314" marR="65314"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400">
                        <a:latin typeface="Calibri"/>
                        <a:ea typeface="Calibri"/>
                        <a:cs typeface="Times New Roman"/>
                      </a:endParaRPr>
                    </a:p>
                  </a:txBody>
                  <a:tcPr marL="65314" marR="65314"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400" dirty="0">
                          <a:latin typeface="Calibri"/>
                          <a:ea typeface="Calibri"/>
                          <a:cs typeface="Times New Roman"/>
                        </a:rPr>
                        <a:t>7,780 </a:t>
                      </a:r>
                    </a:p>
                  </a:txBody>
                  <a:tcPr marL="65314" marR="65314"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p:nvPr>
        </p:nvSpPr>
        <p:spPr>
          <a:xfrm>
            <a:off x="457200" y="914400"/>
            <a:ext cx="8229600" cy="990600"/>
          </a:xfrm>
        </p:spPr>
        <p:txBody>
          <a:bodyPr/>
          <a:lstStyle/>
          <a:p>
            <a:r>
              <a:rPr lang="en-US" sz="2800" dirty="0" smtClean="0"/>
              <a:t>Refined Product Gross Margins</a:t>
            </a:r>
          </a:p>
        </p:txBody>
      </p:sp>
      <p:pic>
        <p:nvPicPr>
          <p:cNvPr id="46083" name="Picture 11"/>
          <p:cNvPicPr>
            <a:picLocks noChangeAspect="1" noChangeArrowheads="1"/>
          </p:cNvPicPr>
          <p:nvPr/>
        </p:nvPicPr>
        <p:blipFill>
          <a:blip r:embed="rId2" cstate="print"/>
          <a:srcRect/>
          <a:stretch>
            <a:fillRect/>
          </a:stretch>
        </p:blipFill>
        <p:spPr bwMode="auto">
          <a:xfrm>
            <a:off x="0" y="0"/>
            <a:ext cx="9144000" cy="838200"/>
          </a:xfrm>
          <a:prstGeom prst="rect">
            <a:avLst/>
          </a:prstGeom>
          <a:noFill/>
          <a:ln w="9525">
            <a:noFill/>
            <a:miter lim="800000"/>
            <a:headEnd/>
            <a:tailEnd/>
          </a:ln>
        </p:spPr>
      </p:pic>
      <p:sp>
        <p:nvSpPr>
          <p:cNvPr id="46084" name="TextBox 5"/>
          <p:cNvSpPr txBox="1">
            <a:spLocks noChangeArrowheads="1"/>
          </p:cNvSpPr>
          <p:nvPr/>
        </p:nvSpPr>
        <p:spPr bwMode="auto">
          <a:xfrm>
            <a:off x="381000" y="6172200"/>
            <a:ext cx="8458200" cy="253916"/>
          </a:xfrm>
          <a:prstGeom prst="rect">
            <a:avLst/>
          </a:prstGeom>
          <a:noFill/>
          <a:ln w="9525">
            <a:noFill/>
            <a:miter lim="800000"/>
            <a:headEnd/>
            <a:tailEnd/>
          </a:ln>
        </p:spPr>
        <p:txBody>
          <a:bodyPr>
            <a:spAutoFit/>
          </a:bodyPr>
          <a:lstStyle/>
          <a:p>
            <a:r>
              <a:rPr lang="en-US" sz="1050" dirty="0" smtClean="0"/>
              <a:t>Source: EIA Data, EPRINC Calculations</a:t>
            </a:r>
            <a:endParaRPr lang="en-US" sz="1050" dirty="0"/>
          </a:p>
        </p:txBody>
      </p:sp>
      <p:cxnSp>
        <p:nvCxnSpPr>
          <p:cNvPr id="8" name="Straight Connector 7"/>
          <p:cNvCxnSpPr/>
          <p:nvPr/>
        </p:nvCxnSpPr>
        <p:spPr>
          <a:xfrm>
            <a:off x="76200" y="1752600"/>
            <a:ext cx="8991600" cy="1587"/>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aphicFrame>
        <p:nvGraphicFramePr>
          <p:cNvPr id="9" name="Chart 8"/>
          <p:cNvGraphicFramePr/>
          <p:nvPr/>
        </p:nvGraphicFramePr>
        <p:xfrm>
          <a:off x="381000" y="1981200"/>
          <a:ext cx="8305800" cy="41148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p:nvPr>
        </p:nvSpPr>
        <p:spPr>
          <a:xfrm>
            <a:off x="457200" y="914400"/>
            <a:ext cx="8229600" cy="990600"/>
          </a:xfrm>
        </p:spPr>
        <p:txBody>
          <a:bodyPr/>
          <a:lstStyle/>
          <a:p>
            <a:r>
              <a:rPr lang="en-US" sz="2800" dirty="0" smtClean="0"/>
              <a:t>Stationary Emissions not Covered by Free Allowances</a:t>
            </a:r>
          </a:p>
        </p:txBody>
      </p:sp>
      <p:pic>
        <p:nvPicPr>
          <p:cNvPr id="46083" name="Picture 11"/>
          <p:cNvPicPr>
            <a:picLocks noChangeAspect="1" noChangeArrowheads="1"/>
          </p:cNvPicPr>
          <p:nvPr/>
        </p:nvPicPr>
        <p:blipFill>
          <a:blip r:embed="rId2" cstate="print"/>
          <a:srcRect/>
          <a:stretch>
            <a:fillRect/>
          </a:stretch>
        </p:blipFill>
        <p:spPr bwMode="auto">
          <a:xfrm>
            <a:off x="0" y="0"/>
            <a:ext cx="9144000" cy="838200"/>
          </a:xfrm>
          <a:prstGeom prst="rect">
            <a:avLst/>
          </a:prstGeom>
          <a:noFill/>
          <a:ln w="9525">
            <a:noFill/>
            <a:miter lim="800000"/>
            <a:headEnd/>
            <a:tailEnd/>
          </a:ln>
        </p:spPr>
      </p:pic>
      <p:sp>
        <p:nvSpPr>
          <p:cNvPr id="46084" name="TextBox 5"/>
          <p:cNvSpPr txBox="1">
            <a:spLocks noChangeArrowheads="1"/>
          </p:cNvSpPr>
          <p:nvPr/>
        </p:nvSpPr>
        <p:spPr bwMode="auto">
          <a:xfrm>
            <a:off x="381000" y="6172200"/>
            <a:ext cx="8458200" cy="253916"/>
          </a:xfrm>
          <a:prstGeom prst="rect">
            <a:avLst/>
          </a:prstGeom>
          <a:noFill/>
          <a:ln w="9525">
            <a:noFill/>
            <a:miter lim="800000"/>
            <a:headEnd/>
            <a:tailEnd/>
          </a:ln>
        </p:spPr>
        <p:txBody>
          <a:bodyPr>
            <a:spAutoFit/>
          </a:bodyPr>
          <a:lstStyle/>
          <a:p>
            <a:r>
              <a:rPr lang="en-US" sz="1050" dirty="0" smtClean="0"/>
              <a:t>Source: EIA Data, EPRINC Calculations</a:t>
            </a:r>
            <a:endParaRPr lang="en-US" sz="1050" dirty="0"/>
          </a:p>
        </p:txBody>
      </p:sp>
      <p:cxnSp>
        <p:nvCxnSpPr>
          <p:cNvPr id="8" name="Straight Connector 7"/>
          <p:cNvCxnSpPr/>
          <p:nvPr/>
        </p:nvCxnSpPr>
        <p:spPr>
          <a:xfrm>
            <a:off x="76200" y="1752600"/>
            <a:ext cx="8991600" cy="1587"/>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aphicFrame>
        <p:nvGraphicFramePr>
          <p:cNvPr id="7" name="Chart 6"/>
          <p:cNvGraphicFramePr/>
          <p:nvPr/>
        </p:nvGraphicFramePr>
        <p:xfrm>
          <a:off x="533400" y="1908492"/>
          <a:ext cx="8077200" cy="4035108"/>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3"/>
          <p:cNvSpPr>
            <a:spLocks noGrp="1" noChangeArrowheads="1"/>
          </p:cNvSpPr>
          <p:nvPr>
            <p:ph type="body" sz="half" idx="4294967295"/>
          </p:nvPr>
        </p:nvSpPr>
        <p:spPr>
          <a:xfrm>
            <a:off x="457200" y="1524000"/>
            <a:ext cx="8229600" cy="4800600"/>
          </a:xfrm>
        </p:spPr>
        <p:txBody>
          <a:bodyPr/>
          <a:lstStyle/>
          <a:p>
            <a:pPr>
              <a:lnSpc>
                <a:spcPct val="90000"/>
              </a:lnSpc>
              <a:buFont typeface="Wingdings" pitchFamily="2" charset="2"/>
              <a:buNone/>
            </a:pPr>
            <a:r>
              <a:rPr lang="en-US" sz="1200" b="1" i="1" smtClean="0"/>
              <a:t> </a:t>
            </a:r>
          </a:p>
        </p:txBody>
      </p:sp>
      <p:sp>
        <p:nvSpPr>
          <p:cNvPr id="6" name="Footer Placeholder 5"/>
          <p:cNvSpPr>
            <a:spLocks noGrp="1"/>
          </p:cNvSpPr>
          <p:nvPr>
            <p:ph type="ftr" sz="quarter" idx="11"/>
          </p:nvPr>
        </p:nvSpPr>
        <p:spPr>
          <a:xfrm>
            <a:off x="0" y="6356350"/>
            <a:ext cx="9144000" cy="365125"/>
          </a:xfrm>
        </p:spPr>
        <p:txBody>
          <a:bodyPr/>
          <a:lstStyle/>
          <a:p>
            <a:pPr>
              <a:defRPr/>
            </a:pPr>
            <a:r>
              <a:rPr lang="en-US" dirty="0"/>
              <a:t>Energy Policy Research Foundation, Inc. | 1031 31st  St, NW Washington, DC 20007 | 202.944.3339 | www.eprinc.org</a:t>
            </a:r>
          </a:p>
        </p:txBody>
      </p:sp>
      <p:cxnSp>
        <p:nvCxnSpPr>
          <p:cNvPr id="7" name="Straight Connector 6"/>
          <p:cNvCxnSpPr/>
          <p:nvPr/>
        </p:nvCxnSpPr>
        <p:spPr>
          <a:xfrm>
            <a:off x="76200" y="1446213"/>
            <a:ext cx="8991600" cy="1587"/>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Slide Number Placeholder 7"/>
          <p:cNvSpPr>
            <a:spLocks noGrp="1"/>
          </p:cNvSpPr>
          <p:nvPr>
            <p:ph type="sldNum" sz="quarter" idx="12"/>
          </p:nvPr>
        </p:nvSpPr>
        <p:spPr>
          <a:xfrm>
            <a:off x="6781800" y="6356350"/>
            <a:ext cx="2133600" cy="365125"/>
          </a:xfrm>
        </p:spPr>
        <p:txBody>
          <a:bodyPr/>
          <a:lstStyle/>
          <a:p>
            <a:pPr>
              <a:defRPr/>
            </a:pPr>
            <a:fld id="{D9A6C253-39CE-4A81-8295-1DDCA3C0CB88}" type="slidenum">
              <a:rPr lang="en-US"/>
              <a:pPr>
                <a:defRPr/>
              </a:pPr>
              <a:t>18</a:t>
            </a:fld>
            <a:endParaRPr lang="en-US" dirty="0"/>
          </a:p>
        </p:txBody>
      </p:sp>
      <p:pic>
        <p:nvPicPr>
          <p:cNvPr id="53253" name="Picture 11"/>
          <p:cNvPicPr>
            <a:picLocks noChangeAspect="1" noChangeArrowheads="1"/>
          </p:cNvPicPr>
          <p:nvPr/>
        </p:nvPicPr>
        <p:blipFill>
          <a:blip r:embed="rId3" cstate="print"/>
          <a:srcRect/>
          <a:stretch>
            <a:fillRect/>
          </a:stretch>
        </p:blipFill>
        <p:spPr bwMode="auto">
          <a:xfrm>
            <a:off x="0" y="0"/>
            <a:ext cx="9144000" cy="893763"/>
          </a:xfrm>
          <a:prstGeom prst="rect">
            <a:avLst/>
          </a:prstGeom>
          <a:noFill/>
          <a:ln w="9525">
            <a:noFill/>
            <a:miter lim="800000"/>
            <a:headEnd/>
            <a:tailEnd/>
          </a:ln>
        </p:spPr>
      </p:pic>
      <p:sp>
        <p:nvSpPr>
          <p:cNvPr id="53254" name="AutoShape 7"/>
          <p:cNvSpPr>
            <a:spLocks noChangeAspect="1" noChangeArrowheads="1"/>
          </p:cNvSpPr>
          <p:nvPr/>
        </p:nvSpPr>
        <p:spPr bwMode="auto">
          <a:xfrm>
            <a:off x="0" y="0"/>
            <a:ext cx="9144000" cy="838200"/>
          </a:xfrm>
          <a:prstGeom prst="rect">
            <a:avLst/>
          </a:prstGeom>
          <a:noFill/>
          <a:ln w="9525">
            <a:noFill/>
            <a:miter lim="800000"/>
            <a:headEnd/>
            <a:tailEnd/>
          </a:ln>
        </p:spPr>
        <p:txBody>
          <a:bodyPr/>
          <a:lstStyle/>
          <a:p>
            <a:endParaRPr lang="en-US">
              <a:latin typeface="Calibri" pitchFamily="34" charset="0"/>
            </a:endParaRPr>
          </a:p>
        </p:txBody>
      </p:sp>
      <p:sp>
        <p:nvSpPr>
          <p:cNvPr id="10" name="Title 1"/>
          <p:cNvSpPr txBox="1">
            <a:spLocks/>
          </p:cNvSpPr>
          <p:nvPr/>
        </p:nvSpPr>
        <p:spPr>
          <a:xfrm>
            <a:off x="457200" y="838200"/>
            <a:ext cx="8229600" cy="838200"/>
          </a:xfrm>
          <a:prstGeom prst="rect">
            <a:avLst/>
          </a:prstGeom>
        </p:spPr>
        <p:txBody>
          <a:bodyPr>
            <a:normAutofit fontScale="97500"/>
          </a:bodyPr>
          <a:lstStyle/>
          <a:p>
            <a:pPr algn="ctr" eaLnBrk="0" fontAlgn="auto" hangingPunct="0">
              <a:spcBef>
                <a:spcPts val="0"/>
              </a:spcBef>
              <a:spcAft>
                <a:spcPts val="0"/>
              </a:spcAft>
              <a:defRPr/>
            </a:pPr>
            <a:r>
              <a:rPr lang="en-US" sz="4400" dirty="0">
                <a:latin typeface="+mj-lt"/>
                <a:ea typeface="+mj-ea"/>
                <a:cs typeface="+mj-cs"/>
              </a:rPr>
              <a:t>EISA ’07 Renewable Fuels Standard</a:t>
            </a:r>
          </a:p>
        </p:txBody>
      </p:sp>
      <p:sp>
        <p:nvSpPr>
          <p:cNvPr id="53256" name="TextBox 11"/>
          <p:cNvSpPr txBox="1">
            <a:spLocks noChangeArrowheads="1"/>
          </p:cNvSpPr>
          <p:nvPr/>
        </p:nvSpPr>
        <p:spPr bwMode="auto">
          <a:xfrm>
            <a:off x="0" y="6096000"/>
            <a:ext cx="3657600" cy="508000"/>
          </a:xfrm>
          <a:prstGeom prst="rect">
            <a:avLst/>
          </a:prstGeom>
          <a:noFill/>
          <a:ln w="9525">
            <a:noFill/>
            <a:miter lim="800000"/>
            <a:headEnd/>
            <a:tailEnd/>
          </a:ln>
        </p:spPr>
        <p:txBody>
          <a:bodyPr>
            <a:spAutoFit/>
          </a:bodyPr>
          <a:lstStyle/>
          <a:p>
            <a:r>
              <a:rPr lang="en-US" sz="900">
                <a:latin typeface="Calibri" pitchFamily="34" charset="0"/>
              </a:rPr>
              <a:t>Source: DOE, EIA Data and June 2009 STEO.  Blend wall assumes projected 2009 gasoline consumption found in  the June 2009 EIA STEO.</a:t>
            </a:r>
          </a:p>
        </p:txBody>
      </p:sp>
      <p:graphicFrame>
        <p:nvGraphicFramePr>
          <p:cNvPr id="11" name="Chart 10"/>
          <p:cNvGraphicFramePr/>
          <p:nvPr/>
        </p:nvGraphicFramePr>
        <p:xfrm>
          <a:off x="381000" y="1676400"/>
          <a:ext cx="8382000" cy="4495799"/>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p:cNvSpPr>
          <p:nvPr>
            <p:ph type="title"/>
          </p:nvPr>
        </p:nvSpPr>
        <p:spPr>
          <a:xfrm>
            <a:off x="457200" y="685800"/>
            <a:ext cx="8229600" cy="990600"/>
          </a:xfrm>
        </p:spPr>
        <p:txBody>
          <a:bodyPr/>
          <a:lstStyle/>
          <a:p>
            <a:pPr eaLnBrk="1" hangingPunct="1"/>
            <a:r>
              <a:rPr lang="en-US" sz="3600" dirty="0" smtClean="0"/>
              <a:t>Retail Fuel Prices</a:t>
            </a:r>
          </a:p>
        </p:txBody>
      </p:sp>
      <p:sp>
        <p:nvSpPr>
          <p:cNvPr id="2051" name="Rectangle 3"/>
          <p:cNvSpPr>
            <a:spLocks noGrp="1"/>
          </p:cNvSpPr>
          <p:nvPr>
            <p:ph type="body" idx="1"/>
          </p:nvPr>
        </p:nvSpPr>
        <p:spPr/>
        <p:txBody>
          <a:bodyPr/>
          <a:lstStyle/>
          <a:p>
            <a:pPr eaLnBrk="1" hangingPunct="1">
              <a:buFont typeface="Arial" charset="0"/>
              <a:buNone/>
            </a:pPr>
            <a:r>
              <a:rPr lang="en-US" b="1" dirty="0" smtClean="0"/>
              <a:t> </a:t>
            </a:r>
          </a:p>
        </p:txBody>
      </p:sp>
      <p:sp>
        <p:nvSpPr>
          <p:cNvPr id="7" name="Slide Number Placeholder 2"/>
          <p:cNvSpPr>
            <a:spLocks noGrp="1"/>
          </p:cNvSpPr>
          <p:nvPr>
            <p:ph type="sldNum" sz="quarter" idx="12"/>
          </p:nvPr>
        </p:nvSpPr>
        <p:spPr>
          <a:xfrm>
            <a:off x="8610600" y="6324600"/>
            <a:ext cx="381000" cy="365125"/>
          </a:xfrm>
        </p:spPr>
        <p:txBody>
          <a:bodyPr/>
          <a:lstStyle/>
          <a:p>
            <a:pPr algn="l">
              <a:defRPr/>
            </a:pPr>
            <a:fld id="{C8795C08-6C0A-4CD6-9C19-96D28D68EFCA}" type="slidenum">
              <a:rPr lang="en-US">
                <a:solidFill>
                  <a:schemeClr val="tx1"/>
                </a:solidFill>
                <a:latin typeface="+mn-lt"/>
              </a:rPr>
              <a:pPr algn="l">
                <a:defRPr/>
              </a:pPr>
              <a:t>19</a:t>
            </a:fld>
            <a:endParaRPr lang="en-US" dirty="0">
              <a:solidFill>
                <a:schemeClr val="tx1"/>
              </a:solidFill>
              <a:latin typeface="+mn-lt"/>
            </a:endParaRPr>
          </a:p>
        </p:txBody>
      </p:sp>
      <p:sp>
        <p:nvSpPr>
          <p:cNvPr id="9" name="Footer Placeholder 10"/>
          <p:cNvSpPr>
            <a:spLocks noGrp="1"/>
          </p:cNvSpPr>
          <p:nvPr>
            <p:ph type="ftr" sz="quarter" idx="11"/>
          </p:nvPr>
        </p:nvSpPr>
        <p:spPr>
          <a:xfrm>
            <a:off x="304800" y="6324600"/>
            <a:ext cx="8229600" cy="365125"/>
          </a:xfrm>
        </p:spPr>
        <p:txBody>
          <a:bodyPr/>
          <a:lstStyle/>
          <a:p>
            <a:pPr>
              <a:defRPr/>
            </a:pPr>
            <a:r>
              <a:rPr lang="en-US" dirty="0"/>
              <a:t>Energy Policy Research Foundation, Inc. | 1031 31st  St, NW Washington, DC 20007 | 202.944.3339 | www.eprinc.org</a:t>
            </a:r>
          </a:p>
        </p:txBody>
      </p:sp>
      <p:cxnSp>
        <p:nvCxnSpPr>
          <p:cNvPr id="10" name="Straight Connector 9"/>
          <p:cNvCxnSpPr/>
          <p:nvPr/>
        </p:nvCxnSpPr>
        <p:spPr>
          <a:xfrm>
            <a:off x="76200" y="1522413"/>
            <a:ext cx="8991600" cy="1587"/>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pic>
        <p:nvPicPr>
          <p:cNvPr id="2055" name="Picture 11"/>
          <p:cNvPicPr>
            <a:picLocks noChangeAspect="1" noChangeArrowheads="1"/>
          </p:cNvPicPr>
          <p:nvPr/>
        </p:nvPicPr>
        <p:blipFill>
          <a:blip r:embed="rId3" cstate="print"/>
          <a:srcRect/>
          <a:stretch>
            <a:fillRect/>
          </a:stretch>
        </p:blipFill>
        <p:spPr bwMode="auto">
          <a:xfrm>
            <a:off x="0" y="0"/>
            <a:ext cx="9144000" cy="893763"/>
          </a:xfrm>
          <a:prstGeom prst="rect">
            <a:avLst/>
          </a:prstGeom>
          <a:noFill/>
          <a:ln w="9525">
            <a:noFill/>
            <a:miter lim="800000"/>
            <a:headEnd/>
            <a:tailEnd/>
          </a:ln>
        </p:spPr>
      </p:pic>
      <p:graphicFrame>
        <p:nvGraphicFramePr>
          <p:cNvPr id="12" name="Chart 11"/>
          <p:cNvGraphicFramePr/>
          <p:nvPr/>
        </p:nvGraphicFramePr>
        <p:xfrm>
          <a:off x="533400" y="1600200"/>
          <a:ext cx="8077200" cy="4191000"/>
        </p:xfrm>
        <a:graphic>
          <a:graphicData uri="http://schemas.openxmlformats.org/drawingml/2006/chart">
            <c:chart xmlns:c="http://schemas.openxmlformats.org/drawingml/2006/chart" xmlns:r="http://schemas.openxmlformats.org/officeDocument/2006/relationships" r:id="rId4"/>
          </a:graphicData>
        </a:graphic>
      </p:graphicFrame>
      <p:sp>
        <p:nvSpPr>
          <p:cNvPr id="13" name="TextBox 12"/>
          <p:cNvSpPr txBox="1"/>
          <p:nvPr/>
        </p:nvSpPr>
        <p:spPr>
          <a:xfrm>
            <a:off x="381000" y="5715000"/>
            <a:ext cx="8153400" cy="769441"/>
          </a:xfrm>
          <a:prstGeom prst="rect">
            <a:avLst/>
          </a:prstGeom>
          <a:noFill/>
        </p:spPr>
        <p:txBody>
          <a:bodyPr wrap="square" rtlCol="0">
            <a:spAutoFit/>
          </a:bodyPr>
          <a:lstStyle/>
          <a:p>
            <a:r>
              <a:rPr lang="en-US" sz="1600" dirty="0" smtClean="0"/>
              <a:t>*Price is per gallon of gasoline equivalent (BTU basis), according to DOE conversion standards: 1 Gallon of Gasoline = 1.333 gallons of E85 and 0.904 gallons of diesel.  </a:t>
            </a:r>
          </a:p>
          <a:p>
            <a:r>
              <a:rPr lang="en-US" sz="1200" dirty="0" smtClean="0"/>
              <a:t>Source: DOE Data</a:t>
            </a:r>
            <a:endParaRPr lang="en-US" sz="12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685800"/>
          </a:xfrm>
        </p:spPr>
        <p:txBody>
          <a:bodyPr rtlCol="0">
            <a:noAutofit/>
          </a:bodyPr>
          <a:lstStyle/>
          <a:p>
            <a:pPr fontAlgn="auto">
              <a:spcAft>
                <a:spcPts val="0"/>
              </a:spcAft>
              <a:defRPr/>
            </a:pPr>
            <a:r>
              <a:rPr lang="en-US" sz="2800" b="1" dirty="0" smtClean="0">
                <a:solidFill>
                  <a:srgbClr val="000000"/>
                </a:solidFill>
                <a:latin typeface="+mn-lt"/>
                <a:ea typeface="Calibri" pitchFamily="34" charset="0"/>
                <a:cs typeface="Calibri" pitchFamily="34" charset="0"/>
              </a:rPr>
              <a:t/>
            </a:r>
            <a:br>
              <a:rPr lang="en-US" sz="2800" b="1" dirty="0" smtClean="0">
                <a:solidFill>
                  <a:srgbClr val="000000"/>
                </a:solidFill>
                <a:latin typeface="+mn-lt"/>
                <a:ea typeface="Calibri" pitchFamily="34" charset="0"/>
                <a:cs typeface="Calibri" pitchFamily="34" charset="0"/>
              </a:rPr>
            </a:br>
            <a:r>
              <a:rPr lang="en-US" sz="2800" b="1" dirty="0" smtClean="0">
                <a:solidFill>
                  <a:srgbClr val="000000"/>
                </a:solidFill>
                <a:latin typeface="+mn-lt"/>
                <a:ea typeface="Calibri" pitchFamily="34" charset="0"/>
                <a:cs typeface="Calibri" pitchFamily="34" charset="0"/>
              </a:rPr>
              <a:t/>
            </a:r>
            <a:br>
              <a:rPr lang="en-US" sz="2800" b="1" dirty="0" smtClean="0">
                <a:solidFill>
                  <a:srgbClr val="000000"/>
                </a:solidFill>
                <a:latin typeface="+mn-lt"/>
                <a:ea typeface="Calibri" pitchFamily="34" charset="0"/>
                <a:cs typeface="Calibri" pitchFamily="34" charset="0"/>
              </a:rPr>
            </a:br>
            <a:r>
              <a:rPr lang="en-US" sz="2800" b="1" dirty="0" smtClean="0">
                <a:solidFill>
                  <a:srgbClr val="000000"/>
                </a:solidFill>
                <a:latin typeface="+mn-lt"/>
                <a:ea typeface="Calibri" pitchFamily="34" charset="0"/>
                <a:cs typeface="Calibri" pitchFamily="34" charset="0"/>
              </a:rPr>
              <a:t>Number of U.S. Refineries and Capacity</a:t>
            </a:r>
            <a:r>
              <a:rPr lang="en-US" sz="5400" dirty="0" smtClean="0">
                <a:latin typeface="+mn-lt"/>
                <a:cs typeface="Arial" pitchFamily="34" charset="0"/>
              </a:rPr>
              <a:t/>
            </a:r>
            <a:br>
              <a:rPr lang="en-US" sz="5400" dirty="0" smtClean="0">
                <a:latin typeface="+mn-lt"/>
                <a:cs typeface="Arial" pitchFamily="34" charset="0"/>
              </a:rPr>
            </a:br>
            <a:endParaRPr lang="en-US" sz="4000" dirty="0">
              <a:latin typeface="+mn-lt"/>
            </a:endParaRPr>
          </a:p>
        </p:txBody>
      </p:sp>
      <p:graphicFrame>
        <p:nvGraphicFramePr>
          <p:cNvPr id="3" name="Chart 2"/>
          <p:cNvGraphicFramePr/>
          <p:nvPr/>
        </p:nvGraphicFramePr>
        <p:xfrm>
          <a:off x="304800" y="1600200"/>
          <a:ext cx="8458200" cy="3962400"/>
        </p:xfrm>
        <a:graphic>
          <a:graphicData uri="http://schemas.openxmlformats.org/drawingml/2006/chart">
            <c:chart xmlns:c="http://schemas.openxmlformats.org/drawingml/2006/chart" xmlns:r="http://schemas.openxmlformats.org/officeDocument/2006/relationships" r:id="rId2"/>
          </a:graphicData>
        </a:graphic>
      </p:graphicFrame>
      <p:pic>
        <p:nvPicPr>
          <p:cNvPr id="38915" name="Picture 11"/>
          <p:cNvPicPr>
            <a:picLocks noChangeAspect="1" noChangeArrowheads="1"/>
          </p:cNvPicPr>
          <p:nvPr/>
        </p:nvPicPr>
        <p:blipFill>
          <a:blip r:embed="rId3" cstate="print"/>
          <a:srcRect/>
          <a:stretch>
            <a:fillRect/>
          </a:stretch>
        </p:blipFill>
        <p:spPr bwMode="auto">
          <a:xfrm>
            <a:off x="0" y="0"/>
            <a:ext cx="9144000" cy="893763"/>
          </a:xfrm>
          <a:prstGeom prst="rect">
            <a:avLst/>
          </a:prstGeom>
          <a:noFill/>
          <a:ln w="9525">
            <a:noFill/>
            <a:miter lim="800000"/>
            <a:headEnd/>
            <a:tailEnd/>
          </a:ln>
        </p:spPr>
      </p:pic>
      <p:sp>
        <p:nvSpPr>
          <p:cNvPr id="38916" name="TextBox 4"/>
          <p:cNvSpPr txBox="1">
            <a:spLocks noChangeArrowheads="1"/>
          </p:cNvSpPr>
          <p:nvPr/>
        </p:nvSpPr>
        <p:spPr bwMode="auto">
          <a:xfrm>
            <a:off x="990600" y="5715000"/>
            <a:ext cx="7010400" cy="246221"/>
          </a:xfrm>
          <a:prstGeom prst="rect">
            <a:avLst/>
          </a:prstGeom>
          <a:noFill/>
          <a:ln w="9525">
            <a:noFill/>
            <a:miter lim="800000"/>
            <a:headEnd/>
            <a:tailEnd/>
          </a:ln>
        </p:spPr>
        <p:txBody>
          <a:bodyPr>
            <a:spAutoFit/>
          </a:bodyPr>
          <a:lstStyle/>
          <a:p>
            <a:r>
              <a:rPr lang="en-US" sz="1000" dirty="0">
                <a:latin typeface="Calibri" pitchFamily="34" charset="0"/>
              </a:rPr>
              <a:t>Source: </a:t>
            </a:r>
            <a:r>
              <a:rPr lang="en-US" sz="1000" dirty="0" smtClean="0">
                <a:latin typeface="Calibri" pitchFamily="34" charset="0"/>
              </a:rPr>
              <a:t>EIA </a:t>
            </a:r>
            <a:r>
              <a:rPr lang="en-US" sz="1000" dirty="0">
                <a:latin typeface="Calibri" pitchFamily="34" charset="0"/>
              </a:rPr>
              <a:t>data</a:t>
            </a:r>
          </a:p>
        </p:txBody>
      </p:sp>
      <p:cxnSp>
        <p:nvCxnSpPr>
          <p:cNvPr id="6" name="Straight Connector 5"/>
          <p:cNvCxnSpPr/>
          <p:nvPr/>
        </p:nvCxnSpPr>
        <p:spPr>
          <a:xfrm>
            <a:off x="76200" y="1446213"/>
            <a:ext cx="8991600" cy="1587"/>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p:cNvSpPr>
          <p:nvPr>
            <p:ph type="title"/>
          </p:nvPr>
        </p:nvSpPr>
        <p:spPr>
          <a:xfrm>
            <a:off x="457200" y="685800"/>
            <a:ext cx="8229600" cy="990600"/>
          </a:xfrm>
        </p:spPr>
        <p:txBody>
          <a:bodyPr/>
          <a:lstStyle/>
          <a:p>
            <a:r>
              <a:rPr lang="en-US" sz="2400" b="1" smtClean="0"/>
              <a:t>Energy Subsidies Not Related to Electricity Production</a:t>
            </a:r>
          </a:p>
        </p:txBody>
      </p:sp>
      <p:sp>
        <p:nvSpPr>
          <p:cNvPr id="22530" name="Rectangle 3"/>
          <p:cNvSpPr>
            <a:spLocks noGrp="1"/>
          </p:cNvSpPr>
          <p:nvPr>
            <p:ph type="body" idx="1"/>
          </p:nvPr>
        </p:nvSpPr>
        <p:spPr/>
        <p:txBody>
          <a:bodyPr/>
          <a:lstStyle/>
          <a:p>
            <a:pPr>
              <a:buFont typeface="Arial" pitchFamily="34" charset="0"/>
              <a:buNone/>
            </a:pPr>
            <a:r>
              <a:rPr lang="en-US" b="1" smtClean="0"/>
              <a:t> </a:t>
            </a:r>
          </a:p>
        </p:txBody>
      </p:sp>
      <p:sp>
        <p:nvSpPr>
          <p:cNvPr id="22531" name="Slide Number Placeholder 2"/>
          <p:cNvSpPr>
            <a:spLocks noGrp="1"/>
          </p:cNvSpPr>
          <p:nvPr>
            <p:ph type="sldNum" sz="quarter" idx="12"/>
          </p:nvPr>
        </p:nvSpPr>
        <p:spPr bwMode="auto">
          <a:xfrm>
            <a:off x="8610600" y="6324600"/>
            <a:ext cx="381000" cy="365125"/>
          </a:xfrm>
          <a:noFill/>
          <a:ln>
            <a:miter lim="800000"/>
            <a:headEnd/>
            <a:tailEnd/>
          </a:ln>
        </p:spPr>
        <p:txBody>
          <a:bodyPr wrap="square" numCol="1" anchorCtr="0" compatLnSpc="1">
            <a:prstTxWarp prst="textNoShape">
              <a:avLst/>
            </a:prstTxWarp>
          </a:bodyPr>
          <a:lstStyle/>
          <a:p>
            <a:pPr algn="l" fontAlgn="base">
              <a:spcBef>
                <a:spcPct val="0"/>
              </a:spcBef>
              <a:spcAft>
                <a:spcPct val="0"/>
              </a:spcAft>
            </a:pPr>
            <a:fld id="{C7AD7B84-7493-4F4C-B770-8FC11AF53DA0}" type="slidenum">
              <a:rPr lang="en-US">
                <a:solidFill>
                  <a:schemeClr val="tx1"/>
                </a:solidFill>
                <a:cs typeface="Arial" pitchFamily="34" charset="0"/>
              </a:rPr>
              <a:pPr algn="l" fontAlgn="base">
                <a:spcBef>
                  <a:spcPct val="0"/>
                </a:spcBef>
                <a:spcAft>
                  <a:spcPct val="0"/>
                </a:spcAft>
              </a:pPr>
              <a:t>20</a:t>
            </a:fld>
            <a:endParaRPr lang="en-US">
              <a:solidFill>
                <a:schemeClr val="tx1"/>
              </a:solidFill>
              <a:cs typeface="Arial" pitchFamily="34" charset="0"/>
            </a:endParaRPr>
          </a:p>
        </p:txBody>
      </p:sp>
      <p:sp>
        <p:nvSpPr>
          <p:cNvPr id="9" name="Footer Placeholder 10"/>
          <p:cNvSpPr>
            <a:spLocks noGrp="1"/>
          </p:cNvSpPr>
          <p:nvPr>
            <p:ph type="ftr" sz="quarter" idx="11"/>
          </p:nvPr>
        </p:nvSpPr>
        <p:spPr>
          <a:xfrm>
            <a:off x="304800" y="6324600"/>
            <a:ext cx="8229600" cy="365125"/>
          </a:xfrm>
        </p:spPr>
        <p:txBody>
          <a:bodyPr/>
          <a:lstStyle/>
          <a:p>
            <a:pPr>
              <a:defRPr/>
            </a:pPr>
            <a:r>
              <a:rPr lang="en-US" dirty="0"/>
              <a:t>Energy Policy Research Foundation, Inc. | 1031 31st  St, NW Washington, DC 20007 | 202.944.3339 | www.eprinc.org</a:t>
            </a:r>
          </a:p>
        </p:txBody>
      </p:sp>
      <p:cxnSp>
        <p:nvCxnSpPr>
          <p:cNvPr id="10" name="Straight Connector 9"/>
          <p:cNvCxnSpPr/>
          <p:nvPr/>
        </p:nvCxnSpPr>
        <p:spPr>
          <a:xfrm>
            <a:off x="76200" y="1522413"/>
            <a:ext cx="8991600" cy="1587"/>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pic>
        <p:nvPicPr>
          <p:cNvPr id="22534" name="Picture 11"/>
          <p:cNvPicPr>
            <a:picLocks noChangeAspect="1" noChangeArrowheads="1"/>
          </p:cNvPicPr>
          <p:nvPr/>
        </p:nvPicPr>
        <p:blipFill>
          <a:blip r:embed="rId3" cstate="print"/>
          <a:srcRect/>
          <a:stretch>
            <a:fillRect/>
          </a:stretch>
        </p:blipFill>
        <p:spPr bwMode="auto">
          <a:xfrm>
            <a:off x="0" y="0"/>
            <a:ext cx="9144000" cy="893763"/>
          </a:xfrm>
          <a:prstGeom prst="rect">
            <a:avLst/>
          </a:prstGeom>
          <a:noFill/>
          <a:ln w="9525">
            <a:noFill/>
            <a:miter lim="800000"/>
            <a:headEnd/>
            <a:tailEnd/>
          </a:ln>
        </p:spPr>
      </p:pic>
      <p:graphicFrame>
        <p:nvGraphicFramePr>
          <p:cNvPr id="12" name="Table 11"/>
          <p:cNvGraphicFramePr>
            <a:graphicFrameLocks noGrp="1"/>
          </p:cNvGraphicFramePr>
          <p:nvPr/>
        </p:nvGraphicFramePr>
        <p:xfrm>
          <a:off x="381000" y="1828800"/>
          <a:ext cx="8382000" cy="4328160"/>
        </p:xfrm>
        <a:graphic>
          <a:graphicData uri="http://schemas.openxmlformats.org/drawingml/2006/table">
            <a:tbl>
              <a:tblPr>
                <a:tableStyleId>{35758FB7-9AC5-4552-8A53-C91805E547FA}</a:tableStyleId>
              </a:tblPr>
              <a:tblGrid>
                <a:gridCol w="3091234"/>
                <a:gridCol w="1742249"/>
                <a:gridCol w="1792550"/>
                <a:gridCol w="1755967"/>
              </a:tblGrid>
              <a:tr h="914400">
                <a:tc>
                  <a:txBody>
                    <a:bodyPr/>
                    <a:lstStyle/>
                    <a:p>
                      <a:pPr algn="l" fontAlgn="b"/>
                      <a:r>
                        <a:rPr lang="en-US" sz="1600" b="1" u="none" strike="noStrike" dirty="0"/>
                        <a:t>Category</a:t>
                      </a:r>
                      <a:endParaRPr lang="en-US" sz="1600" b="1" i="0" u="none" strike="noStrike" dirty="0">
                        <a:solidFill>
                          <a:srgbClr val="000000"/>
                        </a:solidFill>
                        <a:latin typeface="Calibri"/>
                      </a:endParaRPr>
                    </a:p>
                  </a:txBody>
                  <a:tcPr marL="9525" marR="9525" marT="9525" marB="0"/>
                </a:tc>
                <a:tc>
                  <a:txBody>
                    <a:bodyPr/>
                    <a:lstStyle/>
                    <a:p>
                      <a:pPr algn="l" fontAlgn="b"/>
                      <a:r>
                        <a:rPr lang="en-US" sz="1600" b="1" u="none" strike="noStrike" dirty="0"/>
                        <a:t>Fuel Consumption (Quadrillion BTU)</a:t>
                      </a:r>
                      <a:endParaRPr lang="en-US" sz="1600" b="1" i="0" u="none" strike="noStrike" dirty="0">
                        <a:solidFill>
                          <a:srgbClr val="000000"/>
                        </a:solidFill>
                        <a:latin typeface="Calibri"/>
                      </a:endParaRPr>
                    </a:p>
                  </a:txBody>
                  <a:tcPr marL="9525" marR="9525" marT="9525" marB="0"/>
                </a:tc>
                <a:tc>
                  <a:txBody>
                    <a:bodyPr/>
                    <a:lstStyle/>
                    <a:p>
                      <a:pPr algn="l" fontAlgn="b"/>
                      <a:r>
                        <a:rPr lang="en-US" sz="1600" b="1" u="none" strike="noStrike" dirty="0"/>
                        <a:t>FY 2007 Subsidy and </a:t>
                      </a:r>
                      <a:r>
                        <a:rPr lang="en-US" sz="1600" b="1" u="none" strike="noStrike" dirty="0" smtClean="0"/>
                        <a:t>Support </a:t>
                      </a:r>
                      <a:r>
                        <a:rPr lang="en-US" sz="1600" b="1" u="none" strike="noStrike" dirty="0"/>
                        <a:t>(million 2007 dollars)</a:t>
                      </a:r>
                      <a:endParaRPr lang="en-US" sz="1600" b="1" i="0" u="none" strike="noStrike" dirty="0">
                        <a:solidFill>
                          <a:srgbClr val="000000"/>
                        </a:solidFill>
                        <a:latin typeface="Calibri"/>
                      </a:endParaRPr>
                    </a:p>
                  </a:txBody>
                  <a:tcPr marL="9525" marR="9525" marT="9525" marB="0"/>
                </a:tc>
                <a:tc>
                  <a:txBody>
                    <a:bodyPr/>
                    <a:lstStyle/>
                    <a:p>
                      <a:pPr algn="l" fontAlgn="b"/>
                      <a:r>
                        <a:rPr lang="en-US" sz="1600" b="1" u="none" strike="noStrike" dirty="0"/>
                        <a:t>Subsidy </a:t>
                      </a:r>
                      <a:r>
                        <a:rPr lang="en-US" sz="1600" b="1" u="none" strike="noStrike" dirty="0" smtClean="0"/>
                        <a:t>(dollars per </a:t>
                      </a:r>
                      <a:r>
                        <a:rPr lang="en-US" sz="1600" b="1" u="none" strike="noStrike" dirty="0"/>
                        <a:t>Million </a:t>
                      </a:r>
                      <a:r>
                        <a:rPr lang="en-US" sz="1600" b="1" u="none" strike="noStrike" dirty="0" smtClean="0"/>
                        <a:t>BTU)</a:t>
                      </a:r>
                      <a:endParaRPr lang="en-US" sz="1600" b="1" i="0" u="none" strike="noStrike" dirty="0">
                        <a:solidFill>
                          <a:srgbClr val="000000"/>
                        </a:solidFill>
                        <a:latin typeface="Calibri"/>
                      </a:endParaRPr>
                    </a:p>
                  </a:txBody>
                  <a:tcPr marL="9525" marR="9525" marT="9525" marB="0"/>
                </a:tc>
              </a:tr>
              <a:tr h="284480">
                <a:tc>
                  <a:txBody>
                    <a:bodyPr/>
                    <a:lstStyle/>
                    <a:p>
                      <a:pPr algn="l" fontAlgn="b"/>
                      <a:r>
                        <a:rPr lang="en-US" sz="1600" u="none" strike="noStrike"/>
                        <a:t>Coal</a:t>
                      </a:r>
                      <a:endParaRPr lang="en-US" sz="1600" b="0" i="0" u="none" strike="noStrike">
                        <a:solidFill>
                          <a:srgbClr val="000000"/>
                        </a:solidFill>
                        <a:latin typeface="Calibri"/>
                      </a:endParaRPr>
                    </a:p>
                  </a:txBody>
                  <a:tcPr marL="9525" marR="9525" marT="9525" marB="0" anchor="b"/>
                </a:tc>
                <a:tc>
                  <a:txBody>
                    <a:bodyPr/>
                    <a:lstStyle/>
                    <a:p>
                      <a:pPr algn="r" fontAlgn="b"/>
                      <a:r>
                        <a:rPr lang="en-US" sz="1600" u="none" strike="noStrike" dirty="0"/>
                        <a:t>1.93</a:t>
                      </a:r>
                      <a:endParaRPr lang="en-US" sz="1600" b="0" i="0" u="none" strike="noStrike" dirty="0">
                        <a:solidFill>
                          <a:srgbClr val="000000"/>
                        </a:solidFill>
                        <a:latin typeface="Calibri"/>
                      </a:endParaRPr>
                    </a:p>
                  </a:txBody>
                  <a:tcPr marL="9525" marR="9525" marT="9525" marB="0" anchor="b"/>
                </a:tc>
                <a:tc>
                  <a:txBody>
                    <a:bodyPr/>
                    <a:lstStyle/>
                    <a:p>
                      <a:pPr algn="r" fontAlgn="b"/>
                      <a:r>
                        <a:rPr lang="en-US" sz="1600" u="none" strike="noStrike"/>
                        <a:t>78</a:t>
                      </a:r>
                      <a:endParaRPr lang="en-US" sz="1600" b="0" i="0" u="none" strike="noStrike">
                        <a:solidFill>
                          <a:srgbClr val="000000"/>
                        </a:solidFill>
                        <a:latin typeface="Calibri"/>
                      </a:endParaRPr>
                    </a:p>
                  </a:txBody>
                  <a:tcPr marL="9525" marR="9525" marT="9525" marB="0" anchor="b"/>
                </a:tc>
                <a:tc>
                  <a:txBody>
                    <a:bodyPr/>
                    <a:lstStyle/>
                    <a:p>
                      <a:pPr algn="r" fontAlgn="b"/>
                      <a:r>
                        <a:rPr lang="en-US" sz="1600" u="none" strike="noStrike"/>
                        <a:t>0.04</a:t>
                      </a:r>
                      <a:endParaRPr lang="en-US" sz="1600" b="0" i="0" u="none" strike="noStrike">
                        <a:solidFill>
                          <a:srgbClr val="000000"/>
                        </a:solidFill>
                        <a:latin typeface="Calibri"/>
                      </a:endParaRPr>
                    </a:p>
                  </a:txBody>
                  <a:tcPr marL="9525" marR="9525" marT="9525" marB="0" anchor="b"/>
                </a:tc>
              </a:tr>
              <a:tr h="284480">
                <a:tc>
                  <a:txBody>
                    <a:bodyPr/>
                    <a:lstStyle/>
                    <a:p>
                      <a:pPr algn="l" fontAlgn="b"/>
                      <a:r>
                        <a:rPr lang="en-US" sz="1600" u="none" strike="noStrike"/>
                        <a:t>Refined Coal</a:t>
                      </a:r>
                      <a:endParaRPr lang="en-US" sz="1600" b="0" i="0" u="none" strike="noStrike">
                        <a:solidFill>
                          <a:srgbClr val="000000"/>
                        </a:solidFill>
                        <a:latin typeface="Calibri"/>
                      </a:endParaRPr>
                    </a:p>
                  </a:txBody>
                  <a:tcPr marL="9525" marR="9525" marT="9525" marB="0" anchor="b"/>
                </a:tc>
                <a:tc>
                  <a:txBody>
                    <a:bodyPr/>
                    <a:lstStyle/>
                    <a:p>
                      <a:pPr algn="r" fontAlgn="b"/>
                      <a:r>
                        <a:rPr lang="en-US" sz="1600" u="none" strike="noStrike" dirty="0"/>
                        <a:t>0.16</a:t>
                      </a:r>
                      <a:endParaRPr lang="en-US" sz="1600" b="0" i="0" u="none" strike="noStrike" dirty="0">
                        <a:solidFill>
                          <a:srgbClr val="000000"/>
                        </a:solidFill>
                        <a:latin typeface="Calibri"/>
                      </a:endParaRPr>
                    </a:p>
                  </a:txBody>
                  <a:tcPr marL="9525" marR="9525" marT="9525" marB="0" anchor="b"/>
                </a:tc>
                <a:tc>
                  <a:txBody>
                    <a:bodyPr/>
                    <a:lstStyle/>
                    <a:p>
                      <a:pPr algn="r" fontAlgn="b"/>
                      <a:r>
                        <a:rPr lang="en-US" sz="1600" u="none" strike="noStrike" dirty="0"/>
                        <a:t>214</a:t>
                      </a:r>
                      <a:endParaRPr lang="en-US" sz="1600" b="0" i="0" u="none" strike="noStrike" dirty="0">
                        <a:solidFill>
                          <a:srgbClr val="000000"/>
                        </a:solidFill>
                        <a:latin typeface="Calibri"/>
                      </a:endParaRPr>
                    </a:p>
                  </a:txBody>
                  <a:tcPr marL="9525" marR="9525" marT="9525" marB="0" anchor="b"/>
                </a:tc>
                <a:tc>
                  <a:txBody>
                    <a:bodyPr/>
                    <a:lstStyle/>
                    <a:p>
                      <a:pPr algn="r" fontAlgn="b"/>
                      <a:r>
                        <a:rPr lang="en-US" sz="1600" u="none" strike="noStrike"/>
                        <a:t>1.35</a:t>
                      </a:r>
                      <a:endParaRPr lang="en-US" sz="1600" b="0" i="0" u="none" strike="noStrike">
                        <a:solidFill>
                          <a:srgbClr val="000000"/>
                        </a:solidFill>
                        <a:latin typeface="Calibri"/>
                      </a:endParaRPr>
                    </a:p>
                  </a:txBody>
                  <a:tcPr marL="9525" marR="9525" marT="9525" marB="0" anchor="b"/>
                </a:tc>
              </a:tr>
              <a:tr h="284480">
                <a:tc>
                  <a:txBody>
                    <a:bodyPr/>
                    <a:lstStyle/>
                    <a:p>
                      <a:pPr algn="l" fontAlgn="b"/>
                      <a:r>
                        <a:rPr lang="en-US" sz="1600" u="none" strike="noStrike"/>
                        <a:t>Natural Gas and Petroleum Liquids</a:t>
                      </a:r>
                      <a:endParaRPr lang="en-US" sz="1600" b="0" i="0" u="none" strike="noStrike">
                        <a:solidFill>
                          <a:srgbClr val="000000"/>
                        </a:solidFill>
                        <a:latin typeface="Calibri"/>
                      </a:endParaRPr>
                    </a:p>
                  </a:txBody>
                  <a:tcPr marL="9525" marR="9525" marT="9525" marB="0" anchor="b"/>
                </a:tc>
                <a:tc>
                  <a:txBody>
                    <a:bodyPr/>
                    <a:lstStyle/>
                    <a:p>
                      <a:pPr algn="r" fontAlgn="b"/>
                      <a:r>
                        <a:rPr lang="en-US" sz="1600" u="none" strike="noStrike"/>
                        <a:t>55.78</a:t>
                      </a:r>
                      <a:endParaRPr lang="en-US" sz="1600" b="0" i="0" u="none" strike="noStrike">
                        <a:solidFill>
                          <a:srgbClr val="000000"/>
                        </a:solidFill>
                        <a:latin typeface="Calibri"/>
                      </a:endParaRPr>
                    </a:p>
                  </a:txBody>
                  <a:tcPr marL="9525" marR="9525" marT="9525" marB="0" anchor="b"/>
                </a:tc>
                <a:tc>
                  <a:txBody>
                    <a:bodyPr/>
                    <a:lstStyle/>
                    <a:p>
                      <a:pPr algn="r" fontAlgn="b"/>
                      <a:r>
                        <a:rPr lang="en-US" sz="1600" u="none" strike="noStrike" dirty="0"/>
                        <a:t>1921</a:t>
                      </a:r>
                      <a:endParaRPr lang="en-US" sz="1600" b="0" i="0" u="none" strike="noStrike" dirty="0">
                        <a:solidFill>
                          <a:srgbClr val="000000"/>
                        </a:solidFill>
                        <a:latin typeface="Calibri"/>
                      </a:endParaRPr>
                    </a:p>
                  </a:txBody>
                  <a:tcPr marL="9525" marR="9525" marT="9525" marB="0" anchor="b"/>
                </a:tc>
                <a:tc>
                  <a:txBody>
                    <a:bodyPr/>
                    <a:lstStyle/>
                    <a:p>
                      <a:pPr algn="r" fontAlgn="b"/>
                      <a:r>
                        <a:rPr lang="en-US" sz="1600" u="none" strike="noStrike"/>
                        <a:t>0.03</a:t>
                      </a:r>
                      <a:endParaRPr lang="en-US" sz="1600" b="0" i="0" u="none" strike="noStrike">
                        <a:solidFill>
                          <a:srgbClr val="000000"/>
                        </a:solidFill>
                        <a:latin typeface="Calibri"/>
                      </a:endParaRPr>
                    </a:p>
                  </a:txBody>
                  <a:tcPr marL="9525" marR="9525" marT="9525" marB="0" anchor="b"/>
                </a:tc>
              </a:tr>
              <a:tr h="284480">
                <a:tc>
                  <a:txBody>
                    <a:bodyPr/>
                    <a:lstStyle/>
                    <a:p>
                      <a:pPr algn="l" fontAlgn="b"/>
                      <a:r>
                        <a:rPr lang="en-US" sz="1600" u="none" strike="noStrike"/>
                        <a:t>Ethanol/Biofuels</a:t>
                      </a:r>
                      <a:endParaRPr lang="en-US" sz="1600" b="0" i="0" u="none" strike="noStrike">
                        <a:solidFill>
                          <a:srgbClr val="000000"/>
                        </a:solidFill>
                        <a:latin typeface="Calibri"/>
                      </a:endParaRPr>
                    </a:p>
                  </a:txBody>
                  <a:tcPr marL="9525" marR="9525" marT="9525" marB="0" anchor="b"/>
                </a:tc>
                <a:tc>
                  <a:txBody>
                    <a:bodyPr/>
                    <a:lstStyle/>
                    <a:p>
                      <a:pPr algn="r" fontAlgn="b"/>
                      <a:r>
                        <a:rPr lang="en-US" sz="1600" u="none" strike="noStrike"/>
                        <a:t>0.57</a:t>
                      </a:r>
                      <a:endParaRPr lang="en-US" sz="1600" b="0" i="0" u="none" strike="noStrike">
                        <a:solidFill>
                          <a:srgbClr val="000000"/>
                        </a:solidFill>
                        <a:latin typeface="Calibri"/>
                      </a:endParaRPr>
                    </a:p>
                  </a:txBody>
                  <a:tcPr marL="9525" marR="9525" marT="9525" marB="0" anchor="b"/>
                </a:tc>
                <a:tc>
                  <a:txBody>
                    <a:bodyPr/>
                    <a:lstStyle/>
                    <a:p>
                      <a:pPr algn="r" fontAlgn="b"/>
                      <a:r>
                        <a:rPr lang="en-US" sz="1600" u="none" strike="noStrike" dirty="0"/>
                        <a:t>3249</a:t>
                      </a:r>
                      <a:endParaRPr lang="en-US" sz="1600" b="0" i="0" u="none" strike="noStrike" dirty="0">
                        <a:solidFill>
                          <a:srgbClr val="000000"/>
                        </a:solidFill>
                        <a:latin typeface="Calibri"/>
                      </a:endParaRPr>
                    </a:p>
                  </a:txBody>
                  <a:tcPr marL="9525" marR="9525" marT="9525" marB="0" anchor="b"/>
                </a:tc>
                <a:tc>
                  <a:txBody>
                    <a:bodyPr/>
                    <a:lstStyle/>
                    <a:p>
                      <a:pPr algn="r" fontAlgn="b"/>
                      <a:r>
                        <a:rPr lang="en-US" sz="1600" b="1" u="none" strike="noStrike" dirty="0">
                          <a:solidFill>
                            <a:srgbClr val="C00000"/>
                          </a:solidFill>
                        </a:rPr>
                        <a:t>5.72</a:t>
                      </a:r>
                      <a:endParaRPr lang="en-US" sz="1600" b="1" i="0" u="none" strike="noStrike" dirty="0">
                        <a:solidFill>
                          <a:srgbClr val="C00000"/>
                        </a:solidFill>
                        <a:latin typeface="Calibri"/>
                      </a:endParaRPr>
                    </a:p>
                  </a:txBody>
                  <a:tcPr marL="9525" marR="9525" marT="9525" marB="0" anchor="b"/>
                </a:tc>
              </a:tr>
              <a:tr h="284480">
                <a:tc>
                  <a:txBody>
                    <a:bodyPr/>
                    <a:lstStyle/>
                    <a:p>
                      <a:pPr algn="l" fontAlgn="b"/>
                      <a:r>
                        <a:rPr lang="en-US" sz="1600" u="none" strike="noStrike"/>
                        <a:t>Geothermal</a:t>
                      </a:r>
                      <a:endParaRPr lang="en-US" sz="1600" b="0" i="0" u="none" strike="noStrike">
                        <a:solidFill>
                          <a:srgbClr val="000000"/>
                        </a:solidFill>
                        <a:latin typeface="Calibri"/>
                      </a:endParaRPr>
                    </a:p>
                  </a:txBody>
                  <a:tcPr marL="9525" marR="9525" marT="9525" marB="0" anchor="b"/>
                </a:tc>
                <a:tc>
                  <a:txBody>
                    <a:bodyPr/>
                    <a:lstStyle/>
                    <a:p>
                      <a:pPr algn="r" fontAlgn="b"/>
                      <a:r>
                        <a:rPr lang="en-US" sz="1600" u="none" strike="noStrike"/>
                        <a:t>0.04</a:t>
                      </a:r>
                      <a:endParaRPr lang="en-US" sz="1600" b="0" i="0" u="none" strike="noStrike">
                        <a:solidFill>
                          <a:srgbClr val="000000"/>
                        </a:solidFill>
                        <a:latin typeface="Calibri"/>
                      </a:endParaRPr>
                    </a:p>
                  </a:txBody>
                  <a:tcPr marL="9525" marR="9525" marT="9525" marB="0" anchor="b"/>
                </a:tc>
                <a:tc>
                  <a:txBody>
                    <a:bodyPr/>
                    <a:lstStyle/>
                    <a:p>
                      <a:pPr algn="r" fontAlgn="b"/>
                      <a:r>
                        <a:rPr lang="en-US" sz="1600" u="none" strike="noStrike" dirty="0"/>
                        <a:t>1</a:t>
                      </a:r>
                      <a:endParaRPr lang="en-US" sz="1600" b="0" i="0" u="none" strike="noStrike" dirty="0">
                        <a:solidFill>
                          <a:srgbClr val="000000"/>
                        </a:solidFill>
                        <a:latin typeface="Calibri"/>
                      </a:endParaRPr>
                    </a:p>
                  </a:txBody>
                  <a:tcPr marL="9525" marR="9525" marT="9525" marB="0" anchor="b"/>
                </a:tc>
                <a:tc>
                  <a:txBody>
                    <a:bodyPr/>
                    <a:lstStyle/>
                    <a:p>
                      <a:pPr algn="r" fontAlgn="b"/>
                      <a:r>
                        <a:rPr lang="en-US" sz="1600" u="none" strike="noStrike" dirty="0"/>
                        <a:t>0.02</a:t>
                      </a:r>
                      <a:endParaRPr lang="en-US" sz="1600" b="0" i="0" u="none" strike="noStrike" dirty="0">
                        <a:solidFill>
                          <a:srgbClr val="000000"/>
                        </a:solidFill>
                        <a:latin typeface="Calibri"/>
                      </a:endParaRPr>
                    </a:p>
                  </a:txBody>
                  <a:tcPr marL="9525" marR="9525" marT="9525" marB="0" anchor="b"/>
                </a:tc>
              </a:tr>
              <a:tr h="284480">
                <a:tc>
                  <a:txBody>
                    <a:bodyPr/>
                    <a:lstStyle/>
                    <a:p>
                      <a:pPr algn="l" fontAlgn="b"/>
                      <a:r>
                        <a:rPr lang="en-US" sz="1600" u="none" strike="noStrike"/>
                        <a:t>Solar</a:t>
                      </a:r>
                      <a:endParaRPr lang="en-US" sz="1600" b="0" i="0" u="none" strike="noStrike">
                        <a:solidFill>
                          <a:srgbClr val="000000"/>
                        </a:solidFill>
                        <a:latin typeface="Calibri"/>
                      </a:endParaRPr>
                    </a:p>
                  </a:txBody>
                  <a:tcPr marL="9525" marR="9525" marT="9525" marB="0" anchor="b"/>
                </a:tc>
                <a:tc>
                  <a:txBody>
                    <a:bodyPr/>
                    <a:lstStyle/>
                    <a:p>
                      <a:pPr algn="r" fontAlgn="b"/>
                      <a:r>
                        <a:rPr lang="en-US" sz="1600" u="none" strike="noStrike"/>
                        <a:t>0.07</a:t>
                      </a:r>
                      <a:endParaRPr lang="en-US" sz="1600" b="0" i="0" u="none" strike="noStrike">
                        <a:solidFill>
                          <a:srgbClr val="000000"/>
                        </a:solidFill>
                        <a:latin typeface="Calibri"/>
                      </a:endParaRPr>
                    </a:p>
                  </a:txBody>
                  <a:tcPr marL="9525" marR="9525" marT="9525" marB="0" anchor="b"/>
                </a:tc>
                <a:tc>
                  <a:txBody>
                    <a:bodyPr/>
                    <a:lstStyle/>
                    <a:p>
                      <a:pPr algn="r" fontAlgn="b"/>
                      <a:r>
                        <a:rPr lang="en-US" sz="1600" u="none" strike="noStrike"/>
                        <a:t>360</a:t>
                      </a:r>
                      <a:endParaRPr lang="en-US" sz="1600" b="0" i="0" u="none" strike="noStrike">
                        <a:solidFill>
                          <a:srgbClr val="000000"/>
                        </a:solidFill>
                        <a:latin typeface="Calibri"/>
                      </a:endParaRPr>
                    </a:p>
                  </a:txBody>
                  <a:tcPr marL="9525" marR="9525" marT="9525" marB="0" anchor="b"/>
                </a:tc>
                <a:tc>
                  <a:txBody>
                    <a:bodyPr/>
                    <a:lstStyle/>
                    <a:p>
                      <a:pPr algn="r" fontAlgn="b"/>
                      <a:r>
                        <a:rPr lang="en-US" sz="1600" b="1" u="none" strike="noStrike" dirty="0">
                          <a:solidFill>
                            <a:srgbClr val="C00000"/>
                          </a:solidFill>
                        </a:rPr>
                        <a:t>2.82</a:t>
                      </a:r>
                      <a:endParaRPr lang="en-US" sz="1600" b="1" i="0" u="none" strike="noStrike" dirty="0">
                        <a:solidFill>
                          <a:srgbClr val="C00000"/>
                        </a:solidFill>
                        <a:latin typeface="Calibri"/>
                      </a:endParaRPr>
                    </a:p>
                  </a:txBody>
                  <a:tcPr marL="9525" marR="9525" marT="9525" marB="0" anchor="b"/>
                </a:tc>
              </a:tr>
              <a:tr h="284480">
                <a:tc>
                  <a:txBody>
                    <a:bodyPr/>
                    <a:lstStyle/>
                    <a:p>
                      <a:pPr algn="l" fontAlgn="b"/>
                      <a:r>
                        <a:rPr lang="en-US" sz="1600" u="none" strike="noStrike"/>
                        <a:t>Other Renewables</a:t>
                      </a:r>
                      <a:endParaRPr lang="en-US" sz="1600" b="0" i="0" u="none" strike="noStrike">
                        <a:solidFill>
                          <a:srgbClr val="000000"/>
                        </a:solidFill>
                        <a:latin typeface="Calibri"/>
                      </a:endParaRPr>
                    </a:p>
                  </a:txBody>
                  <a:tcPr marL="9525" marR="9525" marT="9525" marB="0" anchor="b"/>
                </a:tc>
                <a:tc>
                  <a:txBody>
                    <a:bodyPr/>
                    <a:lstStyle/>
                    <a:p>
                      <a:pPr algn="r" fontAlgn="b"/>
                      <a:r>
                        <a:rPr lang="en-US" sz="1600" u="none" strike="noStrike"/>
                        <a:t>2.5</a:t>
                      </a:r>
                      <a:endParaRPr lang="en-US" sz="1600" b="0" i="0" u="none" strike="noStrike">
                        <a:solidFill>
                          <a:srgbClr val="000000"/>
                        </a:solidFill>
                        <a:latin typeface="Calibri"/>
                      </a:endParaRPr>
                    </a:p>
                  </a:txBody>
                  <a:tcPr marL="9525" marR="9525" marT="9525" marB="0" anchor="b"/>
                </a:tc>
                <a:tc>
                  <a:txBody>
                    <a:bodyPr/>
                    <a:lstStyle/>
                    <a:p>
                      <a:pPr algn="r" fontAlgn="b"/>
                      <a:r>
                        <a:rPr lang="en-US" sz="1600" u="none" strike="noStrike"/>
                        <a:t>184</a:t>
                      </a:r>
                      <a:endParaRPr lang="en-US" sz="1600" b="0" i="0" u="none" strike="noStrike">
                        <a:solidFill>
                          <a:srgbClr val="000000"/>
                        </a:solidFill>
                        <a:latin typeface="Calibri"/>
                      </a:endParaRPr>
                    </a:p>
                  </a:txBody>
                  <a:tcPr marL="9525" marR="9525" marT="9525" marB="0" anchor="b"/>
                </a:tc>
                <a:tc>
                  <a:txBody>
                    <a:bodyPr/>
                    <a:lstStyle/>
                    <a:p>
                      <a:pPr algn="r" fontAlgn="b"/>
                      <a:r>
                        <a:rPr lang="en-US" sz="1600" u="none" strike="noStrike" dirty="0"/>
                        <a:t>0.14</a:t>
                      </a:r>
                      <a:endParaRPr lang="en-US" sz="1600" b="0" i="0" u="none" strike="noStrike" dirty="0">
                        <a:solidFill>
                          <a:srgbClr val="000000"/>
                        </a:solidFill>
                        <a:latin typeface="Calibri"/>
                      </a:endParaRPr>
                    </a:p>
                  </a:txBody>
                  <a:tcPr marL="9525" marR="9525" marT="9525" marB="0" anchor="b"/>
                </a:tc>
              </a:tr>
              <a:tr h="284480">
                <a:tc>
                  <a:txBody>
                    <a:bodyPr/>
                    <a:lstStyle/>
                    <a:p>
                      <a:pPr algn="l" fontAlgn="b"/>
                      <a:r>
                        <a:rPr lang="en-US" sz="1600" u="none" strike="noStrike"/>
                        <a:t>Hydrogen</a:t>
                      </a:r>
                      <a:endParaRPr lang="en-US" sz="1600" b="0" i="0" u="none" strike="noStrike">
                        <a:solidFill>
                          <a:srgbClr val="000000"/>
                        </a:solidFill>
                        <a:latin typeface="Calibri"/>
                      </a:endParaRPr>
                    </a:p>
                  </a:txBody>
                  <a:tcPr marL="9525" marR="9525" marT="9525" marB="0" anchor="b"/>
                </a:tc>
                <a:tc>
                  <a:txBody>
                    <a:bodyPr/>
                    <a:lstStyle/>
                    <a:p>
                      <a:pPr algn="r" fontAlgn="b"/>
                      <a:r>
                        <a:rPr lang="en-US" sz="1600" u="none" strike="noStrike" dirty="0"/>
                        <a:t>*</a:t>
                      </a:r>
                      <a:endParaRPr lang="en-US" sz="1600" b="0" i="0" u="none" strike="noStrike" dirty="0">
                        <a:solidFill>
                          <a:srgbClr val="000000"/>
                        </a:solidFill>
                        <a:latin typeface="Calibri"/>
                      </a:endParaRPr>
                    </a:p>
                  </a:txBody>
                  <a:tcPr marL="9525" marR="9525" marT="9525" marB="0" anchor="b"/>
                </a:tc>
                <a:tc>
                  <a:txBody>
                    <a:bodyPr/>
                    <a:lstStyle/>
                    <a:p>
                      <a:pPr algn="r" fontAlgn="b"/>
                      <a:r>
                        <a:rPr lang="en-US" sz="1600" u="none" strike="noStrike"/>
                        <a:t>230</a:t>
                      </a:r>
                      <a:endParaRPr lang="en-US" sz="1600" b="0" i="0" u="none" strike="noStrike">
                        <a:solidFill>
                          <a:srgbClr val="000000"/>
                        </a:solidFill>
                        <a:latin typeface="Calibri"/>
                      </a:endParaRPr>
                    </a:p>
                  </a:txBody>
                  <a:tcPr marL="9525" marR="9525" marT="9525" marB="0" anchor="b"/>
                </a:tc>
                <a:tc>
                  <a:txBody>
                    <a:bodyPr/>
                    <a:lstStyle/>
                    <a:p>
                      <a:pPr algn="r" fontAlgn="b"/>
                      <a:r>
                        <a:rPr lang="en-US" sz="1600" u="none" strike="noStrike" dirty="0"/>
                        <a:t>NM</a:t>
                      </a:r>
                      <a:endParaRPr lang="en-US" sz="1600" b="0" i="0" u="none" strike="noStrike" dirty="0">
                        <a:solidFill>
                          <a:srgbClr val="000000"/>
                        </a:solidFill>
                        <a:latin typeface="Calibri"/>
                      </a:endParaRPr>
                    </a:p>
                  </a:txBody>
                  <a:tcPr marL="9525" marR="9525" marT="9525" marB="0" anchor="b"/>
                </a:tc>
              </a:tr>
              <a:tr h="284480">
                <a:tc>
                  <a:txBody>
                    <a:bodyPr/>
                    <a:lstStyle/>
                    <a:p>
                      <a:pPr algn="l" fontAlgn="b"/>
                      <a:r>
                        <a:rPr lang="en-US" sz="1600" u="none" strike="noStrike"/>
                        <a:t>Total Fuel Specific</a:t>
                      </a:r>
                      <a:endParaRPr lang="en-US" sz="1600" b="0" i="0" u="none" strike="noStrike">
                        <a:solidFill>
                          <a:srgbClr val="000000"/>
                        </a:solidFill>
                        <a:latin typeface="Calibri"/>
                      </a:endParaRPr>
                    </a:p>
                  </a:txBody>
                  <a:tcPr marL="9525" marR="9525" marT="9525" marB="0" anchor="b"/>
                </a:tc>
                <a:tc>
                  <a:txBody>
                    <a:bodyPr/>
                    <a:lstStyle/>
                    <a:p>
                      <a:pPr algn="r" fontAlgn="b"/>
                      <a:r>
                        <a:rPr lang="en-US" sz="1600" u="none" strike="noStrike"/>
                        <a:t>60.95</a:t>
                      </a:r>
                      <a:endParaRPr lang="en-US" sz="1600" b="0" i="0" u="none" strike="noStrike">
                        <a:solidFill>
                          <a:srgbClr val="000000"/>
                        </a:solidFill>
                        <a:latin typeface="Calibri"/>
                      </a:endParaRPr>
                    </a:p>
                  </a:txBody>
                  <a:tcPr marL="9525" marR="9525" marT="9525" marB="0" anchor="b"/>
                </a:tc>
                <a:tc>
                  <a:txBody>
                    <a:bodyPr/>
                    <a:lstStyle/>
                    <a:p>
                      <a:pPr algn="r" fontAlgn="b"/>
                      <a:r>
                        <a:rPr lang="en-US" sz="1600" u="none" strike="noStrike"/>
                        <a:t>6237</a:t>
                      </a:r>
                      <a:endParaRPr lang="en-US" sz="1600" b="0" i="0" u="none" strike="noStrike">
                        <a:solidFill>
                          <a:srgbClr val="000000"/>
                        </a:solidFill>
                        <a:latin typeface="Calibri"/>
                      </a:endParaRPr>
                    </a:p>
                  </a:txBody>
                  <a:tcPr marL="9525" marR="9525" marT="9525" marB="0" anchor="b"/>
                </a:tc>
                <a:tc>
                  <a:txBody>
                    <a:bodyPr/>
                    <a:lstStyle/>
                    <a:p>
                      <a:pPr algn="r" fontAlgn="b"/>
                      <a:r>
                        <a:rPr lang="en-US" sz="1600" u="none" strike="noStrike" dirty="0"/>
                        <a:t>0.1</a:t>
                      </a:r>
                      <a:endParaRPr lang="en-US" sz="1600" b="0" i="0" u="none" strike="noStrike" dirty="0">
                        <a:solidFill>
                          <a:srgbClr val="000000"/>
                        </a:solidFill>
                        <a:latin typeface="Calibri"/>
                      </a:endParaRPr>
                    </a:p>
                  </a:txBody>
                  <a:tcPr marL="9525" marR="9525" marT="9525" marB="0" anchor="b"/>
                </a:tc>
              </a:tr>
              <a:tr h="284480">
                <a:tc>
                  <a:txBody>
                    <a:bodyPr/>
                    <a:lstStyle/>
                    <a:p>
                      <a:pPr algn="l" fontAlgn="b"/>
                      <a:r>
                        <a:rPr lang="en-US" sz="1600" u="none" strike="noStrike"/>
                        <a:t>Total Non-Fuel Specific</a:t>
                      </a:r>
                      <a:endParaRPr lang="en-US" sz="1600" b="0" i="0" u="none" strike="noStrike">
                        <a:solidFill>
                          <a:srgbClr val="000000"/>
                        </a:solidFill>
                        <a:latin typeface="Calibri"/>
                      </a:endParaRPr>
                    </a:p>
                  </a:txBody>
                  <a:tcPr marL="9525" marR="9525" marT="9525" marB="0" anchor="b"/>
                </a:tc>
                <a:tc>
                  <a:txBody>
                    <a:bodyPr/>
                    <a:lstStyle/>
                    <a:p>
                      <a:pPr algn="r" fontAlgn="b"/>
                      <a:r>
                        <a:rPr lang="en-US" sz="1600" u="none" strike="noStrike" dirty="0"/>
                        <a:t>NM</a:t>
                      </a:r>
                      <a:endParaRPr lang="en-US" sz="1600" b="0" i="0" u="none" strike="noStrike" dirty="0">
                        <a:solidFill>
                          <a:srgbClr val="000000"/>
                        </a:solidFill>
                        <a:latin typeface="Calibri"/>
                      </a:endParaRPr>
                    </a:p>
                  </a:txBody>
                  <a:tcPr marL="9525" marR="9525" marT="9525" marB="0" anchor="b"/>
                </a:tc>
                <a:tc>
                  <a:txBody>
                    <a:bodyPr/>
                    <a:lstStyle/>
                    <a:p>
                      <a:pPr algn="r" fontAlgn="b"/>
                      <a:r>
                        <a:rPr lang="en-US" sz="1600" u="none" strike="noStrike"/>
                        <a:t>3597</a:t>
                      </a:r>
                      <a:endParaRPr lang="en-US" sz="1600" b="0" i="0" u="none" strike="noStrike">
                        <a:solidFill>
                          <a:srgbClr val="000000"/>
                        </a:solidFill>
                        <a:latin typeface="Calibri"/>
                      </a:endParaRPr>
                    </a:p>
                  </a:txBody>
                  <a:tcPr marL="9525" marR="9525" marT="9525" marB="0" anchor="b"/>
                </a:tc>
                <a:tc>
                  <a:txBody>
                    <a:bodyPr/>
                    <a:lstStyle/>
                    <a:p>
                      <a:pPr algn="r" fontAlgn="b"/>
                      <a:r>
                        <a:rPr lang="en-US" sz="1600" u="none" strike="noStrike" dirty="0"/>
                        <a:t>NM</a:t>
                      </a:r>
                      <a:endParaRPr lang="en-US" sz="1600" b="0" i="0" u="none" strike="noStrike" dirty="0">
                        <a:solidFill>
                          <a:srgbClr val="000000"/>
                        </a:solidFill>
                        <a:latin typeface="Calibri"/>
                      </a:endParaRPr>
                    </a:p>
                  </a:txBody>
                  <a:tcPr marL="9525" marR="9525" marT="9525" marB="0" anchor="b"/>
                </a:tc>
              </a:tr>
              <a:tr h="284480">
                <a:tc>
                  <a:txBody>
                    <a:bodyPr/>
                    <a:lstStyle/>
                    <a:p>
                      <a:pPr algn="l" fontAlgn="b"/>
                      <a:r>
                        <a:rPr lang="en-US" sz="1600" u="none" strike="noStrike" dirty="0"/>
                        <a:t>Total End-Use and Non-Electricity</a:t>
                      </a:r>
                      <a:endParaRPr lang="en-US" sz="1600" b="0" i="0" u="none" strike="noStrike" dirty="0">
                        <a:solidFill>
                          <a:srgbClr val="000000"/>
                        </a:solidFill>
                        <a:latin typeface="Calibri"/>
                      </a:endParaRPr>
                    </a:p>
                  </a:txBody>
                  <a:tcPr marL="9525" marR="9525" marT="9525" marB="0" anchor="b"/>
                </a:tc>
                <a:tc>
                  <a:txBody>
                    <a:bodyPr/>
                    <a:lstStyle/>
                    <a:p>
                      <a:pPr algn="r" fontAlgn="b"/>
                      <a:r>
                        <a:rPr lang="en-US" sz="1600" u="none" strike="noStrike" dirty="0"/>
                        <a:t>NM</a:t>
                      </a:r>
                      <a:endParaRPr lang="en-US" sz="1600" b="0" i="0" u="none" strike="noStrike" dirty="0">
                        <a:solidFill>
                          <a:srgbClr val="000000"/>
                        </a:solidFill>
                        <a:latin typeface="Calibri"/>
                      </a:endParaRPr>
                    </a:p>
                  </a:txBody>
                  <a:tcPr marL="9525" marR="9525" marT="9525" marB="0" anchor="b"/>
                </a:tc>
                <a:tc>
                  <a:txBody>
                    <a:bodyPr/>
                    <a:lstStyle/>
                    <a:p>
                      <a:pPr algn="r" fontAlgn="b"/>
                      <a:r>
                        <a:rPr lang="en-US" sz="1600" u="none" strike="noStrike"/>
                        <a:t>9834</a:t>
                      </a:r>
                      <a:endParaRPr lang="en-US" sz="1600" b="0" i="0" u="none" strike="noStrike">
                        <a:solidFill>
                          <a:srgbClr val="000000"/>
                        </a:solidFill>
                        <a:latin typeface="Calibri"/>
                      </a:endParaRPr>
                    </a:p>
                  </a:txBody>
                  <a:tcPr marL="9525" marR="9525" marT="9525" marB="0" anchor="b"/>
                </a:tc>
                <a:tc>
                  <a:txBody>
                    <a:bodyPr/>
                    <a:lstStyle/>
                    <a:p>
                      <a:pPr algn="r" fontAlgn="b"/>
                      <a:r>
                        <a:rPr lang="en-US" sz="1600" u="none" strike="noStrike" dirty="0"/>
                        <a:t>NM</a:t>
                      </a:r>
                      <a:endParaRPr lang="en-US" sz="1600" b="0" i="0" u="none" strike="noStrike" dirty="0">
                        <a:solidFill>
                          <a:srgbClr val="000000"/>
                        </a:solidFill>
                        <a:latin typeface="Calibri"/>
                      </a:endParaRPr>
                    </a:p>
                  </a:txBody>
                  <a:tcPr marL="9525" marR="9525" marT="9525" marB="0" anchor="b"/>
                </a:tc>
              </a:tr>
              <a:tr h="284480">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100" u="none" strike="noStrike" dirty="0" smtClean="0"/>
                        <a:t>Source: EIA</a:t>
                      </a:r>
                      <a:r>
                        <a:rPr lang="en-US" sz="1100" b="0" i="0" u="none" strike="noStrike" baseline="0" dirty="0" smtClean="0">
                          <a:solidFill>
                            <a:srgbClr val="000000"/>
                          </a:solidFill>
                          <a:latin typeface="Calibri"/>
                        </a:rPr>
                        <a:t> Data</a:t>
                      </a:r>
                      <a:endParaRPr lang="en-US" sz="1100" b="0" i="0" u="none" strike="noStrike" dirty="0" smtClean="0">
                        <a:solidFill>
                          <a:srgbClr val="000000"/>
                        </a:solidFill>
                        <a:latin typeface="+mn-lt"/>
                      </a:endParaRPr>
                    </a:p>
                  </a:txBody>
                  <a:tcPr marL="9525" marR="9525" marT="9525" marB="0" anchor="b"/>
                </a:tc>
                <a:tc>
                  <a:txBody>
                    <a:bodyPr/>
                    <a:lstStyle/>
                    <a:p>
                      <a:pPr algn="r" fontAlgn="b"/>
                      <a:endParaRPr lang="en-US" sz="1600" b="0" i="0" u="none" strike="noStrike" dirty="0">
                        <a:solidFill>
                          <a:srgbClr val="000000"/>
                        </a:solidFill>
                        <a:latin typeface="Calibri"/>
                      </a:endParaRPr>
                    </a:p>
                  </a:txBody>
                  <a:tcPr marL="9525" marR="9525" marT="9525" marB="0" anchor="b"/>
                </a:tc>
                <a:tc>
                  <a:txBody>
                    <a:bodyPr/>
                    <a:lstStyle/>
                    <a:p>
                      <a:pPr algn="r" fontAlgn="b"/>
                      <a:endParaRPr lang="en-US" sz="1600" b="0" i="0" u="none" strike="noStrike">
                        <a:solidFill>
                          <a:srgbClr val="000000"/>
                        </a:solidFill>
                        <a:latin typeface="Calibri"/>
                      </a:endParaRPr>
                    </a:p>
                  </a:txBody>
                  <a:tcPr marL="9525" marR="9525" marT="9525" marB="0" anchor="b"/>
                </a:tc>
                <a:tc>
                  <a:txBody>
                    <a:bodyPr/>
                    <a:lstStyle/>
                    <a:p>
                      <a:pPr algn="r" fontAlgn="b"/>
                      <a:endParaRPr lang="en-US" sz="1600" b="0" i="0" u="none" strike="noStrike" dirty="0">
                        <a:solidFill>
                          <a:srgbClr val="000000"/>
                        </a:solidFill>
                        <a:latin typeface="Calibri"/>
                      </a:endParaRPr>
                    </a:p>
                  </a:txBody>
                  <a:tcPr marL="9525" marR="9525" marT="9525" marB="0" anchor="b"/>
                </a:tc>
              </a:tr>
            </a:tbl>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p:cNvSpPr>
          <p:nvPr>
            <p:ph type="title"/>
          </p:nvPr>
        </p:nvSpPr>
        <p:spPr>
          <a:xfrm>
            <a:off x="457200" y="685800"/>
            <a:ext cx="8229600" cy="990600"/>
          </a:xfrm>
        </p:spPr>
        <p:txBody>
          <a:bodyPr/>
          <a:lstStyle/>
          <a:p>
            <a:pPr eaLnBrk="1" hangingPunct="1"/>
            <a:r>
              <a:rPr lang="en-US" dirty="0" smtClean="0"/>
              <a:t>Ethanol Subsidies</a:t>
            </a:r>
          </a:p>
        </p:txBody>
      </p:sp>
      <p:sp>
        <p:nvSpPr>
          <p:cNvPr id="7" name="Slide Number Placeholder 2"/>
          <p:cNvSpPr>
            <a:spLocks noGrp="1"/>
          </p:cNvSpPr>
          <p:nvPr>
            <p:ph type="sldNum" sz="quarter" idx="12"/>
          </p:nvPr>
        </p:nvSpPr>
        <p:spPr>
          <a:xfrm>
            <a:off x="8610600" y="6324600"/>
            <a:ext cx="381000" cy="365125"/>
          </a:xfrm>
        </p:spPr>
        <p:txBody>
          <a:bodyPr/>
          <a:lstStyle/>
          <a:p>
            <a:pPr algn="l">
              <a:defRPr/>
            </a:pPr>
            <a:fld id="{C8795C08-6C0A-4CD6-9C19-96D28D68EFCA}" type="slidenum">
              <a:rPr lang="en-US">
                <a:solidFill>
                  <a:schemeClr val="tx1"/>
                </a:solidFill>
                <a:latin typeface="+mn-lt"/>
              </a:rPr>
              <a:pPr algn="l">
                <a:defRPr/>
              </a:pPr>
              <a:t>21</a:t>
            </a:fld>
            <a:endParaRPr lang="en-US" dirty="0">
              <a:solidFill>
                <a:schemeClr val="tx1"/>
              </a:solidFill>
              <a:latin typeface="+mn-lt"/>
            </a:endParaRPr>
          </a:p>
        </p:txBody>
      </p:sp>
      <p:sp>
        <p:nvSpPr>
          <p:cNvPr id="9" name="Footer Placeholder 10"/>
          <p:cNvSpPr>
            <a:spLocks noGrp="1"/>
          </p:cNvSpPr>
          <p:nvPr>
            <p:ph type="ftr" sz="quarter" idx="11"/>
          </p:nvPr>
        </p:nvSpPr>
        <p:spPr>
          <a:xfrm>
            <a:off x="304800" y="6324600"/>
            <a:ext cx="8229600" cy="365125"/>
          </a:xfrm>
        </p:spPr>
        <p:txBody>
          <a:bodyPr/>
          <a:lstStyle/>
          <a:p>
            <a:pPr>
              <a:defRPr/>
            </a:pPr>
            <a:r>
              <a:rPr lang="en-US" dirty="0"/>
              <a:t>Energy Policy Research Foundation, Inc. | 1031 31st  St, NW Washington, DC 20007 | 202.944.3339 | www.eprinc.org</a:t>
            </a:r>
          </a:p>
        </p:txBody>
      </p:sp>
      <p:cxnSp>
        <p:nvCxnSpPr>
          <p:cNvPr id="10" name="Straight Connector 9"/>
          <p:cNvCxnSpPr/>
          <p:nvPr/>
        </p:nvCxnSpPr>
        <p:spPr>
          <a:xfrm>
            <a:off x="76200" y="1446213"/>
            <a:ext cx="8991600" cy="1587"/>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pic>
        <p:nvPicPr>
          <p:cNvPr id="2055" name="Picture 11"/>
          <p:cNvPicPr>
            <a:picLocks noChangeAspect="1" noChangeArrowheads="1"/>
          </p:cNvPicPr>
          <p:nvPr/>
        </p:nvPicPr>
        <p:blipFill>
          <a:blip r:embed="rId3" cstate="print"/>
          <a:srcRect/>
          <a:stretch>
            <a:fillRect/>
          </a:stretch>
        </p:blipFill>
        <p:spPr bwMode="auto">
          <a:xfrm>
            <a:off x="0" y="0"/>
            <a:ext cx="9144000" cy="893763"/>
          </a:xfrm>
          <a:prstGeom prst="rect">
            <a:avLst/>
          </a:prstGeom>
          <a:noFill/>
          <a:ln w="9525">
            <a:noFill/>
            <a:miter lim="800000"/>
            <a:headEnd/>
            <a:tailEnd/>
          </a:ln>
        </p:spPr>
      </p:pic>
      <p:graphicFrame>
        <p:nvGraphicFramePr>
          <p:cNvPr id="8" name="Table 7"/>
          <p:cNvGraphicFramePr>
            <a:graphicFrameLocks noGrp="1"/>
          </p:cNvGraphicFramePr>
          <p:nvPr/>
        </p:nvGraphicFramePr>
        <p:xfrm>
          <a:off x="304800" y="1524000"/>
          <a:ext cx="8610600" cy="3772343"/>
        </p:xfrm>
        <a:graphic>
          <a:graphicData uri="http://schemas.openxmlformats.org/drawingml/2006/table">
            <a:tbl>
              <a:tblPr>
                <a:effectLst>
                  <a:outerShdw blurRad="50800" dist="38100" dir="2700000" algn="tl" rotWithShape="0">
                    <a:prstClr val="black">
                      <a:alpha val="40000"/>
                    </a:prstClr>
                  </a:outerShdw>
                </a:effectLst>
                <a:tableStyleId>{69C7853C-536D-4A76-A0AE-DD22124D55A5}</a:tableStyleId>
              </a:tblPr>
              <a:tblGrid>
                <a:gridCol w="6934200"/>
                <a:gridCol w="1676400"/>
              </a:tblGrid>
              <a:tr h="875856">
                <a:tc>
                  <a:txBody>
                    <a:bodyPr/>
                    <a:lstStyle/>
                    <a:p>
                      <a:pPr algn="l" fontAlgn="b"/>
                      <a:r>
                        <a:rPr lang="en-US" sz="2400" b="1" u="sng" strike="noStrike" dirty="0" smtClean="0"/>
                        <a:t>Total 2008</a:t>
                      </a:r>
                      <a:r>
                        <a:rPr lang="en-US" sz="2400" b="1" u="sng" strike="noStrike" baseline="0" dirty="0" smtClean="0"/>
                        <a:t> </a:t>
                      </a:r>
                      <a:r>
                        <a:rPr lang="en-US" sz="2400" b="1" u="sng" strike="noStrike" dirty="0" smtClean="0"/>
                        <a:t>Ethanol Subsidies:</a:t>
                      </a:r>
                      <a:endParaRPr lang="en-US" sz="2400" b="1" i="0" u="sng" strike="noStrike" dirty="0">
                        <a:solidFill>
                          <a:srgbClr val="000000"/>
                        </a:solidFill>
                        <a:latin typeface="Calibri"/>
                      </a:endParaRPr>
                    </a:p>
                  </a:txBody>
                  <a:tcPr marL="9525" marR="9525" marT="9525" marB="0" anchor="b"/>
                </a:tc>
                <a:tc>
                  <a:txBody>
                    <a:bodyPr/>
                    <a:lstStyle/>
                    <a:p>
                      <a:pPr algn="r" fontAlgn="b"/>
                      <a:r>
                        <a:rPr lang="en-US" sz="2400" b="1" u="sng" strike="noStrike" dirty="0" smtClean="0"/>
                        <a:t>$9.15</a:t>
                      </a:r>
                      <a:r>
                        <a:rPr lang="en-US" sz="2400" b="1" u="sng" strike="noStrike" baseline="0" dirty="0" smtClean="0"/>
                        <a:t> billion</a:t>
                      </a:r>
                      <a:endParaRPr lang="en-US" sz="2400" b="1" i="0" u="sng" strike="noStrike" dirty="0">
                        <a:solidFill>
                          <a:srgbClr val="000000"/>
                        </a:solidFill>
                        <a:latin typeface="Calibri"/>
                      </a:endParaRPr>
                    </a:p>
                  </a:txBody>
                  <a:tcPr marL="9525" marR="9525" marT="9525" marB="0" anchor="b"/>
                </a:tc>
              </a:tr>
              <a:tr h="875856">
                <a:tc>
                  <a:txBody>
                    <a:bodyPr/>
                    <a:lstStyle/>
                    <a:p>
                      <a:pPr algn="l" fontAlgn="b"/>
                      <a:r>
                        <a:rPr lang="en-US" sz="2400" u="none" strike="noStrike"/>
                        <a:t>Total Subsidy Per Gallon of Ethanol:</a:t>
                      </a:r>
                      <a:endParaRPr lang="en-US" sz="2400" b="0" i="0" u="none" strike="noStrike">
                        <a:solidFill>
                          <a:srgbClr val="000000"/>
                        </a:solidFill>
                        <a:latin typeface="Calibri"/>
                      </a:endParaRPr>
                    </a:p>
                  </a:txBody>
                  <a:tcPr marL="9525" marR="9525" marT="9525" marB="0" anchor="b"/>
                </a:tc>
                <a:tc>
                  <a:txBody>
                    <a:bodyPr/>
                    <a:lstStyle/>
                    <a:p>
                      <a:pPr algn="r" fontAlgn="b"/>
                      <a:r>
                        <a:rPr lang="en-US" sz="2400" u="none" strike="noStrike"/>
                        <a:t>$1.08</a:t>
                      </a:r>
                      <a:endParaRPr lang="en-US" sz="2400" b="0" i="0" u="none" strike="noStrike">
                        <a:solidFill>
                          <a:srgbClr val="000000"/>
                        </a:solidFill>
                        <a:latin typeface="Calibri"/>
                      </a:endParaRPr>
                    </a:p>
                  </a:txBody>
                  <a:tcPr marL="9525" marR="9525" marT="9525" marB="0" anchor="b"/>
                </a:tc>
              </a:tr>
              <a:tr h="875856">
                <a:tc>
                  <a:txBody>
                    <a:bodyPr/>
                    <a:lstStyle/>
                    <a:p>
                      <a:pPr algn="l" fontAlgn="b"/>
                      <a:r>
                        <a:rPr lang="en-US" sz="2400" u="none" strike="noStrike"/>
                        <a:t>TotalSubsidy Per Gallon of Gasoline Displaced, BTU Equivilent</a:t>
                      </a:r>
                      <a:endParaRPr lang="en-US" sz="2400" b="0" i="0" u="none" strike="noStrike">
                        <a:solidFill>
                          <a:srgbClr val="000000"/>
                        </a:solidFill>
                        <a:latin typeface="Calibri"/>
                      </a:endParaRPr>
                    </a:p>
                  </a:txBody>
                  <a:tcPr marL="9525" marR="9525" marT="9525" marB="0" anchor="b"/>
                </a:tc>
                <a:tc>
                  <a:txBody>
                    <a:bodyPr/>
                    <a:lstStyle/>
                    <a:p>
                      <a:pPr algn="r" fontAlgn="b"/>
                      <a:r>
                        <a:rPr lang="en-US" sz="2400" u="none" strike="noStrike"/>
                        <a:t>$1.63</a:t>
                      </a:r>
                      <a:endParaRPr lang="en-US" sz="2400" b="0" i="0" u="none" strike="noStrike">
                        <a:solidFill>
                          <a:srgbClr val="000000"/>
                        </a:solidFill>
                        <a:latin typeface="Calibri"/>
                      </a:endParaRPr>
                    </a:p>
                  </a:txBody>
                  <a:tcPr marL="9525" marR="9525" marT="9525" marB="0" anchor="b"/>
                </a:tc>
              </a:tr>
              <a:tr h="1144775">
                <a:tc gridSpan="2">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400" u="none" strike="noStrike" dirty="0" smtClean="0"/>
                        <a:t>(Total</a:t>
                      </a:r>
                      <a:r>
                        <a:rPr lang="en-US" sz="1400" u="none" strike="noStrike" baseline="0" dirty="0" smtClean="0"/>
                        <a:t> d</a:t>
                      </a:r>
                      <a:r>
                        <a:rPr lang="en-US" sz="1400" u="none" strike="noStrike" dirty="0" smtClean="0"/>
                        <a:t>oes not include cost of fuel, only the fuel subsidy), </a:t>
                      </a:r>
                      <a:r>
                        <a:rPr lang="en-US" sz="1800" u="none" strike="noStrike" dirty="0" smtClean="0"/>
                        <a:t>*</a:t>
                      </a:r>
                      <a:r>
                        <a:rPr lang="en-US" sz="1400" u="none" strike="noStrike" baseline="0" dirty="0" smtClean="0"/>
                        <a:t> = EPRINC Estimate, not all subsidies are listed</a:t>
                      </a:r>
                      <a:endParaRPr lang="en-US" sz="1400" b="0" i="0" u="none" strike="noStrike" dirty="0" smtClean="0">
                        <a:solidFill>
                          <a:srgbClr val="000000"/>
                        </a:solidFill>
                        <a:latin typeface="+mn-lt"/>
                      </a:endParaRPr>
                    </a:p>
                    <a:p>
                      <a:pPr algn="l" fontAlgn="b"/>
                      <a:endParaRPr lang="en-US" sz="1400" u="none" strike="noStrike" dirty="0" smtClean="0"/>
                    </a:p>
                    <a:p>
                      <a:pPr algn="l" fontAlgn="b"/>
                      <a:r>
                        <a:rPr lang="en-US" sz="1400" u="none" strike="noStrike" dirty="0" smtClean="0"/>
                        <a:t>Source</a:t>
                      </a:r>
                      <a:r>
                        <a:rPr lang="en-US" sz="1400" u="none" strike="noStrike" dirty="0"/>
                        <a:t>: http://www.globalsubsidies.org/files/assets/Brochure_-_US_Update.pdf , EPRINC calculated Blender's Credit</a:t>
                      </a:r>
                      <a:endParaRPr lang="en-US" sz="1400" b="0" i="0" u="none" strike="noStrike" dirty="0">
                        <a:solidFill>
                          <a:srgbClr val="000000"/>
                        </a:solidFill>
                        <a:latin typeface="Calibri"/>
                      </a:endParaRPr>
                    </a:p>
                  </a:txBody>
                  <a:tcPr marL="9525" marR="9525" marT="9525" marB="0" anchor="b"/>
                </a:tc>
                <a:tc hMerge="1">
                  <a:txBody>
                    <a:bodyPr/>
                    <a:lstStyle/>
                    <a:p>
                      <a:endParaRPr lang="en-US"/>
                    </a:p>
                  </a:txBody>
                  <a:tcPr/>
                </a:tc>
              </a:tr>
            </a:tbl>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3"/>
          <p:cNvSpPr>
            <a:spLocks noGrp="1" noChangeArrowheads="1"/>
          </p:cNvSpPr>
          <p:nvPr>
            <p:ph type="body" sz="half" idx="4294967295"/>
          </p:nvPr>
        </p:nvSpPr>
        <p:spPr>
          <a:xfrm>
            <a:off x="457200" y="1524000"/>
            <a:ext cx="8229600" cy="4800600"/>
          </a:xfrm>
        </p:spPr>
        <p:txBody>
          <a:bodyPr/>
          <a:lstStyle/>
          <a:p>
            <a:pPr>
              <a:lnSpc>
                <a:spcPct val="90000"/>
              </a:lnSpc>
              <a:buFont typeface="Wingdings" pitchFamily="2" charset="2"/>
              <a:buNone/>
            </a:pPr>
            <a:r>
              <a:rPr lang="en-US" sz="1200" b="1" i="1" smtClean="0"/>
              <a:t> </a:t>
            </a:r>
          </a:p>
        </p:txBody>
      </p:sp>
      <p:sp>
        <p:nvSpPr>
          <p:cNvPr id="6" name="Footer Placeholder 5"/>
          <p:cNvSpPr>
            <a:spLocks noGrp="1"/>
          </p:cNvSpPr>
          <p:nvPr>
            <p:ph type="ftr" sz="quarter" idx="11"/>
          </p:nvPr>
        </p:nvSpPr>
        <p:spPr>
          <a:xfrm>
            <a:off x="0" y="6356350"/>
            <a:ext cx="9144000" cy="365125"/>
          </a:xfrm>
        </p:spPr>
        <p:txBody>
          <a:bodyPr/>
          <a:lstStyle/>
          <a:p>
            <a:pPr>
              <a:defRPr/>
            </a:pPr>
            <a:r>
              <a:rPr lang="en-US" dirty="0"/>
              <a:t>Energy Policy Research Foundation, Inc. | 1031 31st  St, NW Washington, DC 20007 | 202.944.3339 | www.eprinc.org</a:t>
            </a:r>
          </a:p>
        </p:txBody>
      </p:sp>
      <p:cxnSp>
        <p:nvCxnSpPr>
          <p:cNvPr id="7" name="Straight Connector 6"/>
          <p:cNvCxnSpPr/>
          <p:nvPr/>
        </p:nvCxnSpPr>
        <p:spPr>
          <a:xfrm>
            <a:off x="76200" y="1446213"/>
            <a:ext cx="8991600" cy="1587"/>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Slide Number Placeholder 7"/>
          <p:cNvSpPr>
            <a:spLocks noGrp="1"/>
          </p:cNvSpPr>
          <p:nvPr>
            <p:ph type="sldNum" sz="quarter" idx="12"/>
          </p:nvPr>
        </p:nvSpPr>
        <p:spPr>
          <a:xfrm>
            <a:off x="6858000" y="6324600"/>
            <a:ext cx="2133600" cy="365125"/>
          </a:xfrm>
        </p:spPr>
        <p:txBody>
          <a:bodyPr/>
          <a:lstStyle/>
          <a:p>
            <a:pPr>
              <a:defRPr/>
            </a:pPr>
            <a:fld id="{43642EC2-A510-460D-AC57-7F88673A625A}" type="slidenum">
              <a:rPr lang="en-US"/>
              <a:pPr>
                <a:defRPr/>
              </a:pPr>
              <a:t>22</a:t>
            </a:fld>
            <a:endParaRPr lang="en-US" dirty="0"/>
          </a:p>
        </p:txBody>
      </p:sp>
      <p:pic>
        <p:nvPicPr>
          <p:cNvPr id="49157" name="Picture 11"/>
          <p:cNvPicPr>
            <a:picLocks noChangeAspect="1" noChangeArrowheads="1"/>
          </p:cNvPicPr>
          <p:nvPr/>
        </p:nvPicPr>
        <p:blipFill>
          <a:blip r:embed="rId3" cstate="print"/>
          <a:srcRect/>
          <a:stretch>
            <a:fillRect/>
          </a:stretch>
        </p:blipFill>
        <p:spPr bwMode="auto">
          <a:xfrm>
            <a:off x="0" y="0"/>
            <a:ext cx="9144000" cy="893763"/>
          </a:xfrm>
          <a:prstGeom prst="rect">
            <a:avLst/>
          </a:prstGeom>
          <a:noFill/>
          <a:ln w="9525">
            <a:noFill/>
            <a:miter lim="800000"/>
            <a:headEnd/>
            <a:tailEnd/>
          </a:ln>
        </p:spPr>
      </p:pic>
      <p:sp>
        <p:nvSpPr>
          <p:cNvPr id="49158" name="AutoShape 7"/>
          <p:cNvSpPr>
            <a:spLocks noChangeAspect="1" noChangeArrowheads="1"/>
          </p:cNvSpPr>
          <p:nvPr/>
        </p:nvSpPr>
        <p:spPr bwMode="auto">
          <a:xfrm>
            <a:off x="0" y="0"/>
            <a:ext cx="9144000" cy="838200"/>
          </a:xfrm>
          <a:prstGeom prst="rect">
            <a:avLst/>
          </a:prstGeom>
          <a:noFill/>
          <a:ln w="9525">
            <a:noFill/>
            <a:miter lim="800000"/>
            <a:headEnd/>
            <a:tailEnd/>
          </a:ln>
        </p:spPr>
        <p:txBody>
          <a:bodyPr/>
          <a:lstStyle/>
          <a:p>
            <a:endParaRPr lang="en-US">
              <a:latin typeface="Calibri" pitchFamily="34" charset="0"/>
            </a:endParaRPr>
          </a:p>
        </p:txBody>
      </p:sp>
      <p:sp>
        <p:nvSpPr>
          <p:cNvPr id="10" name="Title 1"/>
          <p:cNvSpPr txBox="1">
            <a:spLocks/>
          </p:cNvSpPr>
          <p:nvPr/>
        </p:nvSpPr>
        <p:spPr>
          <a:xfrm>
            <a:off x="457200" y="762000"/>
            <a:ext cx="8229600" cy="655638"/>
          </a:xfrm>
          <a:prstGeom prst="rect">
            <a:avLst/>
          </a:prstGeom>
        </p:spPr>
        <p:txBody>
          <a:bodyPr>
            <a:normAutofit fontScale="97500"/>
          </a:bodyPr>
          <a:lstStyle/>
          <a:p>
            <a:pPr algn="ctr" fontAlgn="auto">
              <a:spcBef>
                <a:spcPts val="0"/>
              </a:spcBef>
              <a:spcAft>
                <a:spcPts val="0"/>
              </a:spcAft>
              <a:defRPr sz="1800" b="1" i="0" u="none" strike="noStrike" kern="1200" baseline="0">
                <a:solidFill>
                  <a:prstClr val="black"/>
                </a:solidFill>
                <a:latin typeface="+mn-lt"/>
                <a:ea typeface="+mn-ea"/>
                <a:cs typeface="+mn-cs"/>
              </a:defRPr>
            </a:pPr>
            <a:endParaRPr lang="en-US" sz="3600" b="1" dirty="0">
              <a:solidFill>
                <a:prstClr val="black"/>
              </a:solidFill>
              <a:latin typeface="+mn-lt"/>
              <a:cs typeface="+mn-cs"/>
            </a:endParaRPr>
          </a:p>
        </p:txBody>
      </p:sp>
      <p:sp>
        <p:nvSpPr>
          <p:cNvPr id="49160" name="TextBox 12"/>
          <p:cNvSpPr txBox="1">
            <a:spLocks noChangeArrowheads="1"/>
          </p:cNvSpPr>
          <p:nvPr/>
        </p:nvSpPr>
        <p:spPr bwMode="auto">
          <a:xfrm>
            <a:off x="152400" y="6172200"/>
            <a:ext cx="3962400" cy="246221"/>
          </a:xfrm>
          <a:prstGeom prst="rect">
            <a:avLst/>
          </a:prstGeom>
          <a:noFill/>
          <a:ln w="9525">
            <a:noFill/>
            <a:miter lim="800000"/>
            <a:headEnd/>
            <a:tailEnd/>
          </a:ln>
        </p:spPr>
        <p:txBody>
          <a:bodyPr>
            <a:spAutoFit/>
          </a:bodyPr>
          <a:lstStyle/>
          <a:p>
            <a:r>
              <a:rPr lang="en-US" sz="800" dirty="0">
                <a:latin typeface="Calibri" pitchFamily="34" charset="0"/>
              </a:rPr>
              <a:t>Source: </a:t>
            </a:r>
            <a:r>
              <a:rPr lang="en-US" sz="1000" dirty="0">
                <a:latin typeface="Calibri" pitchFamily="34" charset="0"/>
              </a:rPr>
              <a:t>EIA</a:t>
            </a:r>
            <a:r>
              <a:rPr lang="en-US" sz="800" dirty="0">
                <a:latin typeface="Calibri" pitchFamily="34" charset="0"/>
              </a:rPr>
              <a:t> Data, DOE Data, EPRINC Calculations</a:t>
            </a:r>
          </a:p>
        </p:txBody>
      </p:sp>
      <p:sp>
        <p:nvSpPr>
          <p:cNvPr id="14" name="Title 1"/>
          <p:cNvSpPr txBox="1">
            <a:spLocks/>
          </p:cNvSpPr>
          <p:nvPr/>
        </p:nvSpPr>
        <p:spPr>
          <a:xfrm>
            <a:off x="457200" y="762000"/>
            <a:ext cx="8382000" cy="808038"/>
          </a:xfrm>
          <a:prstGeom prst="rect">
            <a:avLst/>
          </a:prstGeom>
        </p:spPr>
        <p:txBody>
          <a:bodyPr>
            <a:normAutofit fontScale="97500"/>
          </a:bodyPr>
          <a:lstStyle/>
          <a:p>
            <a:pPr algn="ctr" eaLnBrk="0" fontAlgn="auto" hangingPunct="0">
              <a:spcBef>
                <a:spcPts val="0"/>
              </a:spcBef>
              <a:spcAft>
                <a:spcPts val="0"/>
              </a:spcAft>
              <a:defRPr/>
            </a:pPr>
            <a:r>
              <a:rPr lang="en-US" sz="4400" dirty="0">
                <a:latin typeface="+mj-lt"/>
                <a:ea typeface="+mj-ea"/>
                <a:cs typeface="+mj-cs"/>
              </a:rPr>
              <a:t>FFVs and E85 Usage</a:t>
            </a:r>
          </a:p>
        </p:txBody>
      </p:sp>
      <p:graphicFrame>
        <p:nvGraphicFramePr>
          <p:cNvPr id="13" name="Chart 12"/>
          <p:cNvGraphicFramePr/>
          <p:nvPr/>
        </p:nvGraphicFramePr>
        <p:xfrm>
          <a:off x="685800" y="1676400"/>
          <a:ext cx="7848600" cy="434340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p:cNvSpPr>
          <p:nvPr>
            <p:ph type="title"/>
          </p:nvPr>
        </p:nvSpPr>
        <p:spPr>
          <a:xfrm>
            <a:off x="457200" y="685800"/>
            <a:ext cx="8229600" cy="990600"/>
          </a:xfrm>
        </p:spPr>
        <p:txBody>
          <a:bodyPr/>
          <a:lstStyle/>
          <a:p>
            <a:r>
              <a:rPr lang="en-US" sz="3600" smtClean="0"/>
              <a:t>The Blend Wall in a low RBOB World</a:t>
            </a:r>
          </a:p>
        </p:txBody>
      </p:sp>
      <p:sp>
        <p:nvSpPr>
          <p:cNvPr id="51202" name="Rectangle 3"/>
          <p:cNvSpPr>
            <a:spLocks noGrp="1"/>
          </p:cNvSpPr>
          <p:nvPr>
            <p:ph type="body" idx="1"/>
          </p:nvPr>
        </p:nvSpPr>
        <p:spPr/>
        <p:txBody>
          <a:bodyPr/>
          <a:lstStyle/>
          <a:p>
            <a:pPr>
              <a:buFont typeface="Arial" pitchFamily="34" charset="0"/>
              <a:buNone/>
            </a:pPr>
            <a:r>
              <a:rPr lang="en-US" b="1" smtClean="0"/>
              <a:t> </a:t>
            </a:r>
          </a:p>
        </p:txBody>
      </p:sp>
      <p:sp>
        <p:nvSpPr>
          <p:cNvPr id="51203" name="Slide Number Placeholder 2"/>
          <p:cNvSpPr>
            <a:spLocks noGrp="1"/>
          </p:cNvSpPr>
          <p:nvPr>
            <p:ph type="sldNum" sz="quarter" idx="12"/>
          </p:nvPr>
        </p:nvSpPr>
        <p:spPr bwMode="auto">
          <a:xfrm>
            <a:off x="8610600" y="6324600"/>
            <a:ext cx="381000" cy="365125"/>
          </a:xfrm>
          <a:noFill/>
          <a:ln>
            <a:miter lim="800000"/>
            <a:headEnd/>
            <a:tailEnd/>
          </a:ln>
        </p:spPr>
        <p:txBody>
          <a:bodyPr wrap="square" numCol="1" anchorCtr="0" compatLnSpc="1">
            <a:prstTxWarp prst="textNoShape">
              <a:avLst/>
            </a:prstTxWarp>
          </a:bodyPr>
          <a:lstStyle/>
          <a:p>
            <a:pPr algn="l" fontAlgn="base">
              <a:spcBef>
                <a:spcPct val="0"/>
              </a:spcBef>
              <a:spcAft>
                <a:spcPct val="0"/>
              </a:spcAft>
            </a:pPr>
            <a:fld id="{C811FD4C-64D4-4DB5-B61D-A006715E0F40}" type="slidenum">
              <a:rPr lang="en-US">
                <a:solidFill>
                  <a:schemeClr val="tx1"/>
                </a:solidFill>
                <a:cs typeface="Arial" pitchFamily="34" charset="0"/>
              </a:rPr>
              <a:pPr algn="l" fontAlgn="base">
                <a:spcBef>
                  <a:spcPct val="0"/>
                </a:spcBef>
                <a:spcAft>
                  <a:spcPct val="0"/>
                </a:spcAft>
              </a:pPr>
              <a:t>23</a:t>
            </a:fld>
            <a:endParaRPr lang="en-US">
              <a:solidFill>
                <a:schemeClr val="tx1"/>
              </a:solidFill>
              <a:cs typeface="Arial" pitchFamily="34" charset="0"/>
            </a:endParaRPr>
          </a:p>
        </p:txBody>
      </p:sp>
      <p:cxnSp>
        <p:nvCxnSpPr>
          <p:cNvPr id="10" name="Straight Connector 9"/>
          <p:cNvCxnSpPr/>
          <p:nvPr/>
        </p:nvCxnSpPr>
        <p:spPr>
          <a:xfrm>
            <a:off x="76200" y="1446213"/>
            <a:ext cx="8991600" cy="1587"/>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1205" name="Picture 11"/>
          <p:cNvPicPr>
            <a:picLocks noChangeAspect="1" noChangeArrowheads="1"/>
          </p:cNvPicPr>
          <p:nvPr/>
        </p:nvPicPr>
        <p:blipFill>
          <a:blip r:embed="rId3" cstate="print"/>
          <a:srcRect/>
          <a:stretch>
            <a:fillRect/>
          </a:stretch>
        </p:blipFill>
        <p:spPr bwMode="auto">
          <a:xfrm>
            <a:off x="0" y="0"/>
            <a:ext cx="9144000" cy="893763"/>
          </a:xfrm>
          <a:prstGeom prst="rect">
            <a:avLst/>
          </a:prstGeom>
          <a:noFill/>
          <a:ln w="9525">
            <a:noFill/>
            <a:miter lim="800000"/>
            <a:headEnd/>
            <a:tailEnd/>
          </a:ln>
        </p:spPr>
      </p:pic>
      <p:graphicFrame>
        <p:nvGraphicFramePr>
          <p:cNvPr id="11" name="Chart 10"/>
          <p:cNvGraphicFramePr/>
          <p:nvPr/>
        </p:nvGraphicFramePr>
        <p:xfrm>
          <a:off x="457200" y="1524000"/>
          <a:ext cx="8227695" cy="5012817"/>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3"/>
          <p:cNvSpPr>
            <a:spLocks noGrp="1" noChangeArrowheads="1"/>
          </p:cNvSpPr>
          <p:nvPr>
            <p:ph type="body" sz="half" idx="4294967295"/>
          </p:nvPr>
        </p:nvSpPr>
        <p:spPr>
          <a:xfrm>
            <a:off x="457200" y="1524000"/>
            <a:ext cx="8229600" cy="4800600"/>
          </a:xfrm>
        </p:spPr>
        <p:txBody>
          <a:bodyPr/>
          <a:lstStyle/>
          <a:p>
            <a:pPr>
              <a:lnSpc>
                <a:spcPct val="90000"/>
              </a:lnSpc>
              <a:buFont typeface="Wingdings" pitchFamily="2" charset="2"/>
              <a:buNone/>
            </a:pPr>
            <a:r>
              <a:rPr lang="en-US" sz="1200" b="1" i="1" dirty="0" smtClean="0"/>
              <a:t> </a:t>
            </a:r>
          </a:p>
        </p:txBody>
      </p:sp>
      <p:sp>
        <p:nvSpPr>
          <p:cNvPr id="6" name="Footer Placeholder 5"/>
          <p:cNvSpPr>
            <a:spLocks noGrp="1"/>
          </p:cNvSpPr>
          <p:nvPr>
            <p:ph type="ftr" sz="quarter" idx="11"/>
          </p:nvPr>
        </p:nvSpPr>
        <p:spPr>
          <a:xfrm>
            <a:off x="0" y="6356350"/>
            <a:ext cx="9144000" cy="365125"/>
          </a:xfrm>
        </p:spPr>
        <p:txBody>
          <a:bodyPr/>
          <a:lstStyle/>
          <a:p>
            <a:pPr>
              <a:defRPr/>
            </a:pPr>
            <a:r>
              <a:rPr lang="en-US" dirty="0"/>
              <a:t>Energy Policy Research Foundation, Inc. | 1031 31st  St, NW Washington, DC 20007 | 202.944.3339 | www.eprinc.org</a:t>
            </a:r>
          </a:p>
        </p:txBody>
      </p:sp>
      <p:cxnSp>
        <p:nvCxnSpPr>
          <p:cNvPr id="7" name="Straight Connector 6"/>
          <p:cNvCxnSpPr/>
          <p:nvPr/>
        </p:nvCxnSpPr>
        <p:spPr>
          <a:xfrm>
            <a:off x="76200" y="1446213"/>
            <a:ext cx="8991600" cy="1587"/>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Slide Number Placeholder 7"/>
          <p:cNvSpPr>
            <a:spLocks noGrp="1"/>
          </p:cNvSpPr>
          <p:nvPr>
            <p:ph type="sldNum" sz="quarter" idx="12"/>
          </p:nvPr>
        </p:nvSpPr>
        <p:spPr>
          <a:xfrm>
            <a:off x="6781800" y="6356350"/>
            <a:ext cx="2133600" cy="365125"/>
          </a:xfrm>
        </p:spPr>
        <p:txBody>
          <a:bodyPr/>
          <a:lstStyle/>
          <a:p>
            <a:pPr>
              <a:defRPr/>
            </a:pPr>
            <a:fld id="{D9A6C253-39CE-4A81-8295-1DDCA3C0CB88}" type="slidenum">
              <a:rPr lang="en-US"/>
              <a:pPr>
                <a:defRPr/>
              </a:pPr>
              <a:t>24</a:t>
            </a:fld>
            <a:endParaRPr lang="en-US"/>
          </a:p>
        </p:txBody>
      </p:sp>
      <p:pic>
        <p:nvPicPr>
          <p:cNvPr id="53253" name="Picture 11"/>
          <p:cNvPicPr>
            <a:picLocks noChangeAspect="1" noChangeArrowheads="1"/>
          </p:cNvPicPr>
          <p:nvPr/>
        </p:nvPicPr>
        <p:blipFill>
          <a:blip r:embed="rId3" cstate="print"/>
          <a:srcRect/>
          <a:stretch>
            <a:fillRect/>
          </a:stretch>
        </p:blipFill>
        <p:spPr bwMode="auto">
          <a:xfrm>
            <a:off x="0" y="0"/>
            <a:ext cx="9144000" cy="893763"/>
          </a:xfrm>
          <a:prstGeom prst="rect">
            <a:avLst/>
          </a:prstGeom>
          <a:noFill/>
          <a:ln w="9525">
            <a:noFill/>
            <a:miter lim="800000"/>
            <a:headEnd/>
            <a:tailEnd/>
          </a:ln>
        </p:spPr>
      </p:pic>
      <p:sp>
        <p:nvSpPr>
          <p:cNvPr id="53254" name="AutoShape 7"/>
          <p:cNvSpPr>
            <a:spLocks noChangeAspect="1" noChangeArrowheads="1"/>
          </p:cNvSpPr>
          <p:nvPr/>
        </p:nvSpPr>
        <p:spPr bwMode="auto">
          <a:xfrm>
            <a:off x="0" y="0"/>
            <a:ext cx="9144000" cy="838200"/>
          </a:xfrm>
          <a:prstGeom prst="rect">
            <a:avLst/>
          </a:prstGeom>
          <a:noFill/>
          <a:ln w="9525">
            <a:noFill/>
            <a:miter lim="800000"/>
            <a:headEnd/>
            <a:tailEnd/>
          </a:ln>
        </p:spPr>
        <p:txBody>
          <a:bodyPr/>
          <a:lstStyle/>
          <a:p>
            <a:endParaRPr lang="en-US">
              <a:latin typeface="Calibri" pitchFamily="34" charset="0"/>
            </a:endParaRPr>
          </a:p>
        </p:txBody>
      </p:sp>
      <p:sp>
        <p:nvSpPr>
          <p:cNvPr id="10" name="Title 1"/>
          <p:cNvSpPr txBox="1">
            <a:spLocks/>
          </p:cNvSpPr>
          <p:nvPr/>
        </p:nvSpPr>
        <p:spPr>
          <a:xfrm>
            <a:off x="457200" y="838200"/>
            <a:ext cx="8229600" cy="838200"/>
          </a:xfrm>
          <a:prstGeom prst="rect">
            <a:avLst/>
          </a:prstGeom>
        </p:spPr>
        <p:txBody>
          <a:bodyPr>
            <a:normAutofit fontScale="97500"/>
          </a:bodyPr>
          <a:lstStyle/>
          <a:p>
            <a:pPr algn="ctr" eaLnBrk="0" fontAlgn="auto" hangingPunct="0">
              <a:spcBef>
                <a:spcPts val="0"/>
              </a:spcBef>
              <a:spcAft>
                <a:spcPts val="0"/>
              </a:spcAft>
              <a:defRPr/>
            </a:pPr>
            <a:r>
              <a:rPr lang="en-US" sz="4400" b="1" dirty="0" smtClean="0">
                <a:latin typeface="+mn-lt"/>
              </a:rPr>
              <a:t>EIA AEO 2010 Biofuels Projection</a:t>
            </a:r>
            <a:endParaRPr lang="en-US" sz="4400" b="1" dirty="0">
              <a:latin typeface="+mn-lt"/>
              <a:ea typeface="+mj-ea"/>
              <a:cs typeface="+mj-cs"/>
            </a:endParaRPr>
          </a:p>
        </p:txBody>
      </p:sp>
      <p:sp>
        <p:nvSpPr>
          <p:cNvPr id="12" name="Rectangle 3"/>
          <p:cNvSpPr txBox="1">
            <a:spLocks noChangeArrowheads="1"/>
          </p:cNvSpPr>
          <p:nvPr/>
        </p:nvSpPr>
        <p:spPr bwMode="auto">
          <a:xfrm>
            <a:off x="152400" y="5334000"/>
            <a:ext cx="8763000" cy="1066800"/>
          </a:xfrm>
          <a:prstGeom prst="rect">
            <a:avLst/>
          </a:prstGeom>
          <a:noFill/>
          <a:ln w="28575">
            <a:solidFill>
              <a:srgbClr val="000099"/>
            </a:solidFill>
            <a:miter lim="800000"/>
            <a:headEnd/>
            <a:tailEnd/>
          </a:ln>
        </p:spPr>
        <p:txBody>
          <a:bodyPr vert="horz" wrap="square" lIns="82058" tIns="41029" rIns="82058" bIns="41029" numCol="1" anchor="t" anchorCtr="0" compatLnSpc="1">
            <a:prstTxWarp prst="textNoShape">
              <a:avLst/>
            </a:prstTxWarp>
          </a:bodyPr>
          <a:lstStyle/>
          <a:p>
            <a:pPr marL="342900" marR="0" lvl="0" indent="-342900" algn="l" defTabSz="914400" rtl="0" eaLnBrk="1" fontAlgn="base" latinLnBrk="0" hangingPunct="1">
              <a:lnSpc>
                <a:spcPct val="85000"/>
              </a:lnSpc>
              <a:spcBef>
                <a:spcPct val="20000"/>
              </a:spcBef>
              <a:spcAft>
                <a:spcPct val="0"/>
              </a:spcAft>
              <a:buClrTx/>
              <a:buSzTx/>
              <a:buFont typeface="Arial" pitchFamily="34" charset="0"/>
              <a:buChar char="•"/>
              <a:tabLst/>
              <a:defRPr/>
            </a:pPr>
            <a:endParaRPr kumimoji="0" lang="en-US" sz="1400" b="1" i="0" u="none" strike="noStrike" kern="1200" cap="none" spc="0" normalizeH="0" baseline="0" noProof="0" dirty="0" smtClean="0">
              <a:ln>
                <a:noFill/>
              </a:ln>
              <a:solidFill>
                <a:srgbClr val="000099"/>
              </a:solidFill>
              <a:effectLst/>
              <a:uLnTx/>
              <a:uFillTx/>
              <a:latin typeface="+mn-lt"/>
              <a:ea typeface="+mn-ea"/>
              <a:cs typeface="+mn-cs"/>
            </a:endParaRPr>
          </a:p>
          <a:p>
            <a:pPr marL="342900" marR="0" lvl="0" indent="-342900" algn="l" defTabSz="914400" rtl="0" eaLnBrk="1" fontAlgn="base" latinLnBrk="0" hangingPunct="1">
              <a:lnSpc>
                <a:spcPct val="85000"/>
              </a:lnSpc>
              <a:spcBef>
                <a:spcPct val="20000"/>
              </a:spcBef>
              <a:spcAft>
                <a:spcPct val="0"/>
              </a:spcAft>
              <a:buClrTx/>
              <a:buSzTx/>
              <a:buFont typeface="Arial" pitchFamily="34" charset="0"/>
              <a:buChar char="•"/>
              <a:tabLst/>
              <a:defRPr/>
            </a:pPr>
            <a:r>
              <a:rPr kumimoji="0" lang="en-US" sz="2000" b="1" i="0" u="none" strike="noStrike" kern="1200" cap="none" spc="0" normalizeH="0" baseline="0" noProof="0" dirty="0" smtClean="0">
                <a:ln>
                  <a:noFill/>
                </a:ln>
                <a:solidFill>
                  <a:srgbClr val="000099"/>
                </a:solidFill>
                <a:effectLst/>
                <a:uLnTx/>
                <a:uFillTx/>
                <a:latin typeface="+mn-lt"/>
                <a:ea typeface="+mn-ea"/>
                <a:cs typeface="+mn-cs"/>
              </a:rPr>
              <a:t>“Biofuels grow, but fall short of the 36 billion gallon RFS</a:t>
            </a:r>
            <a:r>
              <a:rPr kumimoji="0" lang="en-US" sz="2000" b="1" i="0" u="none" strike="noStrike" kern="1200" cap="none" spc="0" normalizeH="0" noProof="0" dirty="0" smtClean="0">
                <a:ln>
                  <a:noFill/>
                </a:ln>
                <a:solidFill>
                  <a:srgbClr val="000099"/>
                </a:solidFill>
                <a:effectLst/>
                <a:uLnTx/>
                <a:uFillTx/>
                <a:latin typeface="+mn-lt"/>
                <a:ea typeface="+mn-ea"/>
                <a:cs typeface="+mn-cs"/>
              </a:rPr>
              <a:t> target in 2022, exceed </a:t>
            </a:r>
            <a:r>
              <a:rPr lang="en-US" sz="2000" b="1" dirty="0" smtClean="0">
                <a:solidFill>
                  <a:srgbClr val="000099"/>
                </a:solidFill>
                <a:latin typeface="+mn-lt"/>
                <a:cs typeface="+mn-cs"/>
              </a:rPr>
              <a:t>it in 2035.”</a:t>
            </a:r>
          </a:p>
          <a:p>
            <a:pPr marL="800100" lvl="1" indent="-342900">
              <a:lnSpc>
                <a:spcPct val="85000"/>
              </a:lnSpc>
              <a:spcBef>
                <a:spcPct val="20000"/>
              </a:spcBef>
              <a:buFont typeface="Arial" pitchFamily="34" charset="0"/>
              <a:buChar char="•"/>
            </a:pPr>
            <a:r>
              <a:rPr kumimoji="0" lang="en-US" sz="1600" b="1" i="0" u="none" strike="noStrike" kern="1200" cap="none" spc="0" normalizeH="0" baseline="0" noProof="0" dirty="0" smtClean="0">
                <a:ln>
                  <a:noFill/>
                </a:ln>
                <a:solidFill>
                  <a:srgbClr val="000099"/>
                </a:solidFill>
                <a:effectLst/>
                <a:uLnTx/>
                <a:uFillTx/>
                <a:latin typeface="+mn-lt"/>
                <a:ea typeface="+mn-ea"/>
                <a:cs typeface="+mn-cs"/>
              </a:rPr>
              <a:t>Richard Newell, EIA, at</a:t>
            </a:r>
            <a:r>
              <a:rPr kumimoji="0" lang="en-US" sz="1600" b="1" i="0" u="none" strike="noStrike" kern="1200" cap="none" spc="0" normalizeH="0" noProof="0" dirty="0" smtClean="0">
                <a:ln>
                  <a:noFill/>
                </a:ln>
                <a:solidFill>
                  <a:srgbClr val="000099"/>
                </a:solidFill>
                <a:effectLst/>
                <a:uLnTx/>
                <a:uFillTx/>
                <a:latin typeface="+mn-lt"/>
                <a:ea typeface="+mn-ea"/>
                <a:cs typeface="+mn-cs"/>
              </a:rPr>
              <a:t> SAIS, December, 2009</a:t>
            </a:r>
            <a:endParaRPr kumimoji="0" lang="en-US" sz="1600" b="0" i="0" u="none" strike="noStrike" kern="1200" cap="none" spc="0" normalizeH="0" baseline="0" noProof="0" dirty="0" smtClean="0">
              <a:ln>
                <a:noFill/>
              </a:ln>
              <a:solidFill>
                <a:srgbClr val="000099"/>
              </a:solidFill>
              <a:effectLst/>
              <a:uLnTx/>
              <a:uFillTx/>
              <a:latin typeface="+mn-lt"/>
              <a:ea typeface="+mn-ea"/>
              <a:cs typeface="+mn-cs"/>
            </a:endParaRPr>
          </a:p>
          <a:p>
            <a:pPr marL="342900" marR="0" lvl="0" indent="-342900" algn="l" defTabSz="914400" rtl="0" eaLnBrk="1" fontAlgn="base" latinLnBrk="0" hangingPunct="1">
              <a:lnSpc>
                <a:spcPct val="85000"/>
              </a:lnSpc>
              <a:spcBef>
                <a:spcPct val="20000"/>
              </a:spcBef>
              <a:spcAft>
                <a:spcPct val="0"/>
              </a:spcAft>
              <a:buClrTx/>
              <a:buSzTx/>
              <a:buFont typeface="Arial" pitchFamily="34" charset="0"/>
              <a:buChar char="•"/>
              <a:tabLst/>
              <a:defRPr/>
            </a:pPr>
            <a:endParaRPr kumimoji="0" lang="en-US" sz="22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46083" name="Picture 3"/>
          <p:cNvPicPr>
            <a:picLocks noChangeAspect="1" noChangeArrowheads="1"/>
          </p:cNvPicPr>
          <p:nvPr/>
        </p:nvPicPr>
        <p:blipFill>
          <a:blip r:embed="rId4" cstate="print"/>
          <a:srcRect/>
          <a:stretch>
            <a:fillRect/>
          </a:stretch>
        </p:blipFill>
        <p:spPr bwMode="auto">
          <a:xfrm>
            <a:off x="1066800" y="1676400"/>
            <a:ext cx="6417684" cy="350520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3"/>
          <p:cNvSpPr>
            <a:spLocks noGrp="1" noChangeArrowheads="1"/>
          </p:cNvSpPr>
          <p:nvPr>
            <p:ph type="body" sz="half" idx="4294967295"/>
          </p:nvPr>
        </p:nvSpPr>
        <p:spPr>
          <a:xfrm>
            <a:off x="457200" y="1524000"/>
            <a:ext cx="8229600" cy="4800600"/>
          </a:xfrm>
        </p:spPr>
        <p:txBody>
          <a:bodyPr/>
          <a:lstStyle/>
          <a:p>
            <a:pPr lvl="1" eaLnBrk="1" hangingPunct="1">
              <a:lnSpc>
                <a:spcPct val="90000"/>
              </a:lnSpc>
              <a:buNone/>
            </a:pPr>
            <a:r>
              <a:rPr lang="en-US" dirty="0" smtClean="0"/>
              <a:t> </a:t>
            </a:r>
          </a:p>
        </p:txBody>
      </p:sp>
      <p:cxnSp>
        <p:nvCxnSpPr>
          <p:cNvPr id="7" name="Straight Connector 6"/>
          <p:cNvCxnSpPr/>
          <p:nvPr/>
        </p:nvCxnSpPr>
        <p:spPr>
          <a:xfrm>
            <a:off x="76200" y="1446213"/>
            <a:ext cx="8991600" cy="1587"/>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5300" name="Picture 11"/>
          <p:cNvPicPr>
            <a:picLocks noChangeAspect="1" noChangeArrowheads="1"/>
          </p:cNvPicPr>
          <p:nvPr/>
        </p:nvPicPr>
        <p:blipFill>
          <a:blip r:embed="rId3" cstate="print"/>
          <a:srcRect/>
          <a:stretch>
            <a:fillRect/>
          </a:stretch>
        </p:blipFill>
        <p:spPr bwMode="auto">
          <a:xfrm>
            <a:off x="0" y="0"/>
            <a:ext cx="9144000" cy="893763"/>
          </a:xfrm>
          <a:prstGeom prst="rect">
            <a:avLst/>
          </a:prstGeom>
          <a:noFill/>
          <a:ln w="9525">
            <a:noFill/>
            <a:miter lim="800000"/>
            <a:headEnd/>
            <a:tailEnd/>
          </a:ln>
        </p:spPr>
      </p:pic>
      <p:sp>
        <p:nvSpPr>
          <p:cNvPr id="55301" name="AutoShape 7"/>
          <p:cNvSpPr>
            <a:spLocks noChangeAspect="1" noChangeArrowheads="1"/>
          </p:cNvSpPr>
          <p:nvPr/>
        </p:nvSpPr>
        <p:spPr bwMode="auto">
          <a:xfrm>
            <a:off x="0" y="0"/>
            <a:ext cx="9144000" cy="838200"/>
          </a:xfrm>
          <a:prstGeom prst="rect">
            <a:avLst/>
          </a:prstGeom>
          <a:noFill/>
          <a:ln w="9525">
            <a:noFill/>
            <a:miter lim="800000"/>
            <a:headEnd/>
            <a:tailEnd/>
          </a:ln>
        </p:spPr>
        <p:txBody>
          <a:bodyPr/>
          <a:lstStyle/>
          <a:p>
            <a:endParaRPr lang="en-US"/>
          </a:p>
        </p:txBody>
      </p:sp>
      <p:sp>
        <p:nvSpPr>
          <p:cNvPr id="11" name="Slide Number Placeholder 1"/>
          <p:cNvSpPr txBox="1">
            <a:spLocks noGrp="1"/>
          </p:cNvSpPr>
          <p:nvPr/>
        </p:nvSpPr>
        <p:spPr>
          <a:xfrm>
            <a:off x="8610600" y="6356350"/>
            <a:ext cx="381000" cy="365125"/>
          </a:xfrm>
          <a:prstGeom prst="rect">
            <a:avLst/>
          </a:prstGeom>
          <a:noFill/>
        </p:spPr>
        <p:txBody>
          <a:bodyPr anchor="ctr"/>
          <a:lstStyle/>
          <a:p>
            <a:pPr>
              <a:defRPr/>
            </a:pPr>
            <a:fld id="{CCC6A3DA-C570-41C1-8CAF-CB39CF9051A3}" type="slidenum">
              <a:rPr lang="en-US" sz="1200">
                <a:solidFill>
                  <a:schemeClr val="tx1">
                    <a:tint val="75000"/>
                  </a:schemeClr>
                </a:solidFill>
              </a:rPr>
              <a:pPr>
                <a:defRPr/>
              </a:pPr>
              <a:t>25</a:t>
            </a:fld>
            <a:endParaRPr lang="en-US" sz="1200" dirty="0">
              <a:solidFill>
                <a:schemeClr val="tx1">
                  <a:tint val="75000"/>
                </a:schemeClr>
              </a:solidFill>
            </a:endParaRPr>
          </a:p>
        </p:txBody>
      </p:sp>
      <p:sp>
        <p:nvSpPr>
          <p:cNvPr id="12" name="Footer Placeholder 10"/>
          <p:cNvSpPr txBox="1">
            <a:spLocks noGrp="1"/>
          </p:cNvSpPr>
          <p:nvPr/>
        </p:nvSpPr>
        <p:spPr>
          <a:xfrm>
            <a:off x="304800" y="6324600"/>
            <a:ext cx="8229600" cy="365125"/>
          </a:xfrm>
          <a:prstGeom prst="rect">
            <a:avLst/>
          </a:prstGeom>
          <a:noFill/>
        </p:spPr>
        <p:txBody>
          <a:bodyPr anchor="ctr"/>
          <a:lstStyle/>
          <a:p>
            <a:pPr algn="ctr">
              <a:defRPr/>
            </a:pPr>
            <a:r>
              <a:rPr lang="en-US" sz="1200" dirty="0">
                <a:solidFill>
                  <a:schemeClr val="tx1">
                    <a:tint val="75000"/>
                  </a:schemeClr>
                </a:solidFill>
              </a:rPr>
              <a:t>Energy Policy Research Foundation, Inc. | 1031 31st  St, NW Washington, DC 20007 | 202.944.3339 | www.eprinc.org</a:t>
            </a:r>
          </a:p>
        </p:txBody>
      </p:sp>
      <p:sp>
        <p:nvSpPr>
          <p:cNvPr id="14" name="TextBox 13"/>
          <p:cNvSpPr txBox="1"/>
          <p:nvPr/>
        </p:nvSpPr>
        <p:spPr>
          <a:xfrm>
            <a:off x="152400" y="838200"/>
            <a:ext cx="8839200" cy="523220"/>
          </a:xfrm>
          <a:prstGeom prst="rect">
            <a:avLst/>
          </a:prstGeom>
          <a:noFill/>
        </p:spPr>
        <p:txBody>
          <a:bodyPr>
            <a:spAutoFit/>
          </a:bodyPr>
          <a:lstStyle/>
          <a:p>
            <a:pPr algn="ctr">
              <a:defRPr/>
            </a:pPr>
            <a:r>
              <a:rPr lang="en-US" sz="2800" dirty="0">
                <a:latin typeface="+mn-lt"/>
              </a:rPr>
              <a:t>Cost and Effectiveness of Cash for Guzzlers Program</a:t>
            </a:r>
          </a:p>
        </p:txBody>
      </p:sp>
      <p:graphicFrame>
        <p:nvGraphicFramePr>
          <p:cNvPr id="10" name="Table 9"/>
          <p:cNvGraphicFramePr>
            <a:graphicFrameLocks noGrp="1"/>
          </p:cNvGraphicFramePr>
          <p:nvPr/>
        </p:nvGraphicFramePr>
        <p:xfrm>
          <a:off x="304799" y="1676401"/>
          <a:ext cx="8610600" cy="4251854"/>
        </p:xfrm>
        <a:graphic>
          <a:graphicData uri="http://schemas.openxmlformats.org/drawingml/2006/table">
            <a:tbl>
              <a:tblPr/>
              <a:tblGrid>
                <a:gridCol w="1828801"/>
                <a:gridCol w="781658"/>
                <a:gridCol w="1152027"/>
                <a:gridCol w="1008024"/>
                <a:gridCol w="1520035"/>
                <a:gridCol w="1088025"/>
                <a:gridCol w="1232030"/>
              </a:tblGrid>
              <a:tr h="1432444">
                <a:tc>
                  <a:txBody>
                    <a:bodyPr/>
                    <a:lstStyle/>
                    <a:p>
                      <a:pPr marL="0" marR="0">
                        <a:lnSpc>
                          <a:spcPct val="115000"/>
                        </a:lnSpc>
                        <a:spcBef>
                          <a:spcPts val="0"/>
                        </a:spcBef>
                        <a:spcAft>
                          <a:spcPts val="0"/>
                        </a:spcAft>
                      </a:pPr>
                      <a:r>
                        <a:rPr lang="en-US" sz="1400" b="1" i="1" dirty="0">
                          <a:solidFill>
                            <a:srgbClr val="000000"/>
                          </a:solidFill>
                          <a:latin typeface="Calibri"/>
                          <a:ea typeface="Times New Roman"/>
                          <a:cs typeface="Times New Roman"/>
                        </a:rPr>
                        <a:t>Baseline=18 mpg, 12,000 VMT</a:t>
                      </a:r>
                      <a:endParaRPr lang="en-US" sz="1800" dirty="0">
                        <a:latin typeface="Calibri"/>
                        <a:ea typeface="Calibri"/>
                        <a:cs typeface="Times New Roman"/>
                      </a:endParaRPr>
                    </a:p>
                  </a:txBody>
                  <a:tcPr marL="61170" marR="61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504D"/>
                    </a:solidFill>
                  </a:tcPr>
                </a:tc>
                <a:tc>
                  <a:txBody>
                    <a:bodyPr/>
                    <a:lstStyle/>
                    <a:p>
                      <a:pPr marL="0" marR="0">
                        <a:lnSpc>
                          <a:spcPct val="115000"/>
                        </a:lnSpc>
                        <a:spcBef>
                          <a:spcPts val="0"/>
                        </a:spcBef>
                        <a:spcAft>
                          <a:spcPts val="0"/>
                        </a:spcAft>
                      </a:pPr>
                      <a:r>
                        <a:rPr lang="en-US" sz="1400" b="1" dirty="0">
                          <a:solidFill>
                            <a:srgbClr val="000000"/>
                          </a:solidFill>
                          <a:latin typeface="Calibri"/>
                          <a:ea typeface="Times New Roman"/>
                          <a:cs typeface="Times New Roman"/>
                        </a:rPr>
                        <a:t>Voucher Value</a:t>
                      </a:r>
                      <a:endParaRPr lang="en-US" sz="1800" dirty="0">
                        <a:latin typeface="Calibri"/>
                        <a:ea typeface="Calibri"/>
                        <a:cs typeface="Times New Roman"/>
                      </a:endParaRPr>
                    </a:p>
                  </a:txBody>
                  <a:tcPr marL="61170" marR="61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504D"/>
                    </a:solidFill>
                  </a:tcPr>
                </a:tc>
                <a:tc>
                  <a:txBody>
                    <a:bodyPr/>
                    <a:lstStyle/>
                    <a:p>
                      <a:pPr marL="0" marR="0">
                        <a:lnSpc>
                          <a:spcPct val="115000"/>
                        </a:lnSpc>
                        <a:spcBef>
                          <a:spcPts val="0"/>
                        </a:spcBef>
                        <a:spcAft>
                          <a:spcPts val="0"/>
                        </a:spcAft>
                      </a:pPr>
                      <a:r>
                        <a:rPr lang="en-US" sz="1400" b="1">
                          <a:solidFill>
                            <a:srgbClr val="000000"/>
                          </a:solidFill>
                          <a:latin typeface="Calibri"/>
                          <a:ea typeface="Times New Roman"/>
                          <a:cs typeface="Times New Roman"/>
                        </a:rPr>
                        <a:t>Program Cost for One Million Vehicles</a:t>
                      </a:r>
                      <a:endParaRPr lang="en-US" sz="1800">
                        <a:latin typeface="Calibri"/>
                        <a:ea typeface="Calibri"/>
                        <a:cs typeface="Times New Roman"/>
                      </a:endParaRPr>
                    </a:p>
                  </a:txBody>
                  <a:tcPr marL="61170" marR="61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504D"/>
                    </a:solidFill>
                  </a:tcPr>
                </a:tc>
                <a:tc>
                  <a:txBody>
                    <a:bodyPr/>
                    <a:lstStyle/>
                    <a:p>
                      <a:pPr marL="0" marR="0">
                        <a:lnSpc>
                          <a:spcPct val="115000"/>
                        </a:lnSpc>
                        <a:spcBef>
                          <a:spcPts val="0"/>
                        </a:spcBef>
                        <a:spcAft>
                          <a:spcPts val="0"/>
                        </a:spcAft>
                      </a:pPr>
                      <a:r>
                        <a:rPr lang="en-US" sz="1400" b="1">
                          <a:solidFill>
                            <a:srgbClr val="000000"/>
                          </a:solidFill>
                          <a:latin typeface="Calibri"/>
                          <a:ea typeface="Times New Roman"/>
                          <a:cs typeface="Times New Roman"/>
                        </a:rPr>
                        <a:t>Gallons Saved Per Vehicle, Annually</a:t>
                      </a:r>
                      <a:endParaRPr lang="en-US" sz="1800">
                        <a:latin typeface="Calibri"/>
                        <a:ea typeface="Calibri"/>
                        <a:cs typeface="Times New Roman"/>
                      </a:endParaRPr>
                    </a:p>
                  </a:txBody>
                  <a:tcPr marL="61170" marR="61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504D"/>
                    </a:solidFill>
                  </a:tcPr>
                </a:tc>
                <a:tc>
                  <a:txBody>
                    <a:bodyPr/>
                    <a:lstStyle/>
                    <a:p>
                      <a:pPr marL="0" marR="0">
                        <a:lnSpc>
                          <a:spcPct val="115000"/>
                        </a:lnSpc>
                        <a:spcBef>
                          <a:spcPts val="0"/>
                        </a:spcBef>
                        <a:spcAft>
                          <a:spcPts val="0"/>
                        </a:spcAft>
                      </a:pPr>
                      <a:r>
                        <a:rPr lang="en-US" sz="1400" b="1">
                          <a:solidFill>
                            <a:srgbClr val="000000"/>
                          </a:solidFill>
                          <a:latin typeface="Calibri"/>
                          <a:ea typeface="Times New Roman"/>
                          <a:cs typeface="Times New Roman"/>
                        </a:rPr>
                        <a:t>Total Fuel Savings for One Million Vehicles Over Eight Years, Gallons</a:t>
                      </a:r>
                      <a:endParaRPr lang="en-US" sz="1800">
                        <a:latin typeface="Calibri"/>
                        <a:ea typeface="Calibri"/>
                        <a:cs typeface="Times New Roman"/>
                      </a:endParaRPr>
                    </a:p>
                  </a:txBody>
                  <a:tcPr marL="61170" marR="61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504D"/>
                    </a:solidFill>
                  </a:tcPr>
                </a:tc>
                <a:tc>
                  <a:txBody>
                    <a:bodyPr/>
                    <a:lstStyle/>
                    <a:p>
                      <a:pPr marL="0" marR="0">
                        <a:lnSpc>
                          <a:spcPct val="115000"/>
                        </a:lnSpc>
                        <a:spcBef>
                          <a:spcPts val="0"/>
                        </a:spcBef>
                        <a:spcAft>
                          <a:spcPts val="0"/>
                        </a:spcAft>
                      </a:pPr>
                      <a:r>
                        <a:rPr lang="en-US" sz="1400" b="1">
                          <a:solidFill>
                            <a:srgbClr val="000000"/>
                          </a:solidFill>
                          <a:latin typeface="Calibri"/>
                          <a:ea typeface="Times New Roman"/>
                          <a:cs typeface="Times New Roman"/>
                        </a:rPr>
                        <a:t>Cost Per Gallon Saved Over Eight Years</a:t>
                      </a:r>
                      <a:endParaRPr lang="en-US" sz="1800">
                        <a:latin typeface="Calibri"/>
                        <a:ea typeface="Calibri"/>
                        <a:cs typeface="Times New Roman"/>
                      </a:endParaRPr>
                    </a:p>
                  </a:txBody>
                  <a:tcPr marL="61170" marR="61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504D"/>
                    </a:solidFill>
                  </a:tcPr>
                </a:tc>
                <a:tc>
                  <a:txBody>
                    <a:bodyPr/>
                    <a:lstStyle/>
                    <a:p>
                      <a:pPr marL="0" marR="0">
                        <a:lnSpc>
                          <a:spcPct val="115000"/>
                        </a:lnSpc>
                        <a:spcBef>
                          <a:spcPts val="0"/>
                        </a:spcBef>
                        <a:spcAft>
                          <a:spcPts val="0"/>
                        </a:spcAft>
                      </a:pPr>
                      <a:r>
                        <a:rPr lang="en-US" sz="1400" b="1">
                          <a:solidFill>
                            <a:srgbClr val="000000"/>
                          </a:solidFill>
                          <a:latin typeface="Calibri"/>
                          <a:ea typeface="Times New Roman"/>
                          <a:cs typeface="Times New Roman"/>
                        </a:rPr>
                        <a:t>Fleet Fuel Consumption Reduction Compared to 2008 Rate</a:t>
                      </a:r>
                      <a:endParaRPr lang="en-US" sz="1800">
                        <a:latin typeface="Calibri"/>
                        <a:ea typeface="Calibri"/>
                        <a:cs typeface="Times New Roman"/>
                      </a:endParaRPr>
                    </a:p>
                  </a:txBody>
                  <a:tcPr marL="61170" marR="61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504D"/>
                    </a:solidFill>
                  </a:tcPr>
                </a:tc>
              </a:tr>
              <a:tr h="346000">
                <a:tc>
                  <a:txBody>
                    <a:bodyPr/>
                    <a:lstStyle/>
                    <a:p>
                      <a:pPr marL="0" marR="0">
                        <a:lnSpc>
                          <a:spcPct val="115000"/>
                        </a:lnSpc>
                        <a:spcBef>
                          <a:spcPts val="0"/>
                        </a:spcBef>
                        <a:spcAft>
                          <a:spcPts val="0"/>
                        </a:spcAft>
                      </a:pPr>
                      <a:r>
                        <a:rPr lang="en-US" sz="1400" b="1">
                          <a:solidFill>
                            <a:srgbClr val="000000"/>
                          </a:solidFill>
                          <a:latin typeface="Calibri"/>
                          <a:ea typeface="Times New Roman"/>
                          <a:cs typeface="Times New Roman"/>
                        </a:rPr>
                        <a:t>New Car, +4 MPG</a:t>
                      </a:r>
                      <a:endParaRPr lang="en-US" sz="1800">
                        <a:latin typeface="Calibri"/>
                        <a:ea typeface="Calibri"/>
                        <a:cs typeface="Times New Roman"/>
                      </a:endParaRPr>
                    </a:p>
                  </a:txBody>
                  <a:tcPr marL="61170" marR="61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D3D2"/>
                    </a:solidFill>
                  </a:tcPr>
                </a:tc>
                <a:tc>
                  <a:txBody>
                    <a:bodyPr/>
                    <a:lstStyle/>
                    <a:p>
                      <a:pPr marL="0" marR="0" algn="r">
                        <a:lnSpc>
                          <a:spcPct val="115000"/>
                        </a:lnSpc>
                        <a:spcBef>
                          <a:spcPts val="0"/>
                        </a:spcBef>
                        <a:spcAft>
                          <a:spcPts val="0"/>
                        </a:spcAft>
                      </a:pPr>
                      <a:r>
                        <a:rPr lang="en-US" sz="1400">
                          <a:solidFill>
                            <a:srgbClr val="000000"/>
                          </a:solidFill>
                          <a:latin typeface="Calibri"/>
                          <a:ea typeface="Times New Roman"/>
                          <a:cs typeface="Times New Roman"/>
                        </a:rPr>
                        <a:t>$3,500</a:t>
                      </a:r>
                      <a:endParaRPr lang="en-US" sz="1800">
                        <a:latin typeface="Calibri"/>
                        <a:ea typeface="Calibri"/>
                        <a:cs typeface="Times New Roman"/>
                      </a:endParaRPr>
                    </a:p>
                  </a:txBody>
                  <a:tcPr marL="61170" marR="61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D3D2"/>
                    </a:solidFill>
                  </a:tcPr>
                </a:tc>
                <a:tc>
                  <a:txBody>
                    <a:bodyPr/>
                    <a:lstStyle/>
                    <a:p>
                      <a:pPr marL="0" marR="0" algn="r">
                        <a:lnSpc>
                          <a:spcPct val="115000"/>
                        </a:lnSpc>
                        <a:spcBef>
                          <a:spcPts val="0"/>
                        </a:spcBef>
                        <a:spcAft>
                          <a:spcPts val="0"/>
                        </a:spcAft>
                      </a:pPr>
                      <a:r>
                        <a:rPr lang="en-US" sz="1400">
                          <a:solidFill>
                            <a:srgbClr val="000000"/>
                          </a:solidFill>
                          <a:latin typeface="Calibri"/>
                          <a:ea typeface="Times New Roman"/>
                          <a:cs typeface="Times New Roman"/>
                        </a:rPr>
                        <a:t>$3,500,000,000</a:t>
                      </a:r>
                      <a:endParaRPr lang="en-US" sz="1800">
                        <a:latin typeface="Calibri"/>
                        <a:ea typeface="Calibri"/>
                        <a:cs typeface="Times New Roman"/>
                      </a:endParaRPr>
                    </a:p>
                  </a:txBody>
                  <a:tcPr marL="61170" marR="61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D3D2"/>
                    </a:solidFill>
                  </a:tcPr>
                </a:tc>
                <a:tc>
                  <a:txBody>
                    <a:bodyPr/>
                    <a:lstStyle/>
                    <a:p>
                      <a:pPr marL="0" marR="0" algn="r">
                        <a:lnSpc>
                          <a:spcPct val="115000"/>
                        </a:lnSpc>
                        <a:spcBef>
                          <a:spcPts val="0"/>
                        </a:spcBef>
                        <a:spcAft>
                          <a:spcPts val="0"/>
                        </a:spcAft>
                      </a:pPr>
                      <a:r>
                        <a:rPr lang="en-US" sz="1400">
                          <a:solidFill>
                            <a:srgbClr val="000000"/>
                          </a:solidFill>
                          <a:latin typeface="Calibri"/>
                          <a:ea typeface="Times New Roman"/>
                          <a:cs typeface="Times New Roman"/>
                        </a:rPr>
                        <a:t>121.2</a:t>
                      </a:r>
                      <a:endParaRPr lang="en-US" sz="1800">
                        <a:latin typeface="Calibri"/>
                        <a:ea typeface="Calibri"/>
                        <a:cs typeface="Times New Roman"/>
                      </a:endParaRPr>
                    </a:p>
                  </a:txBody>
                  <a:tcPr marL="61170" marR="61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D3D2"/>
                    </a:solidFill>
                  </a:tcPr>
                </a:tc>
                <a:tc>
                  <a:txBody>
                    <a:bodyPr/>
                    <a:lstStyle/>
                    <a:p>
                      <a:pPr marL="0" marR="0" algn="r">
                        <a:lnSpc>
                          <a:spcPct val="115000"/>
                        </a:lnSpc>
                        <a:spcBef>
                          <a:spcPts val="0"/>
                        </a:spcBef>
                        <a:spcAft>
                          <a:spcPts val="0"/>
                        </a:spcAft>
                      </a:pPr>
                      <a:r>
                        <a:rPr lang="en-US" sz="1400">
                          <a:solidFill>
                            <a:srgbClr val="000000"/>
                          </a:solidFill>
                          <a:latin typeface="Calibri"/>
                          <a:ea typeface="Calibri"/>
                          <a:cs typeface="Times New Roman"/>
                        </a:rPr>
                        <a:t>969,600,000</a:t>
                      </a:r>
                      <a:endParaRPr lang="en-US" sz="1800">
                        <a:latin typeface="Calibri"/>
                        <a:ea typeface="Calibri"/>
                        <a:cs typeface="Times New Roman"/>
                      </a:endParaRPr>
                    </a:p>
                  </a:txBody>
                  <a:tcPr marL="61170" marR="61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D3D2"/>
                    </a:solidFill>
                  </a:tcPr>
                </a:tc>
                <a:tc>
                  <a:txBody>
                    <a:bodyPr/>
                    <a:lstStyle/>
                    <a:p>
                      <a:pPr marL="0" marR="0" algn="r">
                        <a:lnSpc>
                          <a:spcPct val="115000"/>
                        </a:lnSpc>
                        <a:spcBef>
                          <a:spcPts val="0"/>
                        </a:spcBef>
                        <a:spcAft>
                          <a:spcPts val="0"/>
                        </a:spcAft>
                      </a:pPr>
                      <a:r>
                        <a:rPr lang="en-US" sz="1400">
                          <a:solidFill>
                            <a:srgbClr val="000000"/>
                          </a:solidFill>
                          <a:latin typeface="Calibri"/>
                          <a:ea typeface="Calibri"/>
                          <a:cs typeface="Times New Roman"/>
                        </a:rPr>
                        <a:t>$3.61</a:t>
                      </a:r>
                      <a:endParaRPr lang="en-US" sz="1800">
                        <a:latin typeface="Calibri"/>
                        <a:ea typeface="Calibri"/>
                        <a:cs typeface="Times New Roman"/>
                      </a:endParaRPr>
                    </a:p>
                  </a:txBody>
                  <a:tcPr marL="61170" marR="61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D3D2"/>
                    </a:solidFill>
                  </a:tcPr>
                </a:tc>
                <a:tc>
                  <a:txBody>
                    <a:bodyPr/>
                    <a:lstStyle/>
                    <a:p>
                      <a:pPr marL="0" marR="0" algn="r">
                        <a:lnSpc>
                          <a:spcPct val="115000"/>
                        </a:lnSpc>
                        <a:spcBef>
                          <a:spcPts val="0"/>
                        </a:spcBef>
                        <a:spcAft>
                          <a:spcPts val="0"/>
                        </a:spcAft>
                      </a:pPr>
                      <a:r>
                        <a:rPr lang="en-US" sz="1400">
                          <a:solidFill>
                            <a:srgbClr val="000000"/>
                          </a:solidFill>
                          <a:latin typeface="Calibri"/>
                          <a:ea typeface="Times New Roman"/>
                          <a:cs typeface="Times New Roman"/>
                        </a:rPr>
                        <a:t>0.0882%</a:t>
                      </a:r>
                      <a:endParaRPr lang="en-US" sz="1800">
                        <a:latin typeface="Calibri"/>
                        <a:ea typeface="Calibri"/>
                        <a:cs typeface="Times New Roman"/>
                      </a:endParaRPr>
                    </a:p>
                  </a:txBody>
                  <a:tcPr marL="61170" marR="61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D3D2"/>
                    </a:solidFill>
                  </a:tcPr>
                </a:tc>
              </a:tr>
              <a:tr h="346000">
                <a:tc>
                  <a:txBody>
                    <a:bodyPr/>
                    <a:lstStyle/>
                    <a:p>
                      <a:pPr marL="0" marR="0">
                        <a:lnSpc>
                          <a:spcPct val="115000"/>
                        </a:lnSpc>
                        <a:spcBef>
                          <a:spcPts val="0"/>
                        </a:spcBef>
                        <a:spcAft>
                          <a:spcPts val="0"/>
                        </a:spcAft>
                      </a:pPr>
                      <a:r>
                        <a:rPr lang="en-US" sz="1400" b="1">
                          <a:solidFill>
                            <a:srgbClr val="000000"/>
                          </a:solidFill>
                          <a:latin typeface="Calibri"/>
                          <a:ea typeface="Times New Roman"/>
                          <a:cs typeface="Times New Roman"/>
                        </a:rPr>
                        <a:t>New Car, +10 MPG</a:t>
                      </a:r>
                      <a:endParaRPr lang="en-US" sz="1800">
                        <a:latin typeface="Calibri"/>
                        <a:ea typeface="Calibri"/>
                        <a:cs typeface="Times New Roman"/>
                      </a:endParaRPr>
                    </a:p>
                  </a:txBody>
                  <a:tcPr marL="61170" marR="61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400">
                          <a:solidFill>
                            <a:srgbClr val="000000"/>
                          </a:solidFill>
                          <a:latin typeface="Calibri"/>
                          <a:ea typeface="Times New Roman"/>
                          <a:cs typeface="Times New Roman"/>
                        </a:rPr>
                        <a:t>$4,500</a:t>
                      </a:r>
                      <a:endParaRPr lang="en-US" sz="1800">
                        <a:latin typeface="Calibri"/>
                        <a:ea typeface="Calibri"/>
                        <a:cs typeface="Times New Roman"/>
                      </a:endParaRPr>
                    </a:p>
                  </a:txBody>
                  <a:tcPr marL="61170" marR="61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400">
                          <a:solidFill>
                            <a:srgbClr val="000000"/>
                          </a:solidFill>
                          <a:latin typeface="Calibri"/>
                          <a:ea typeface="Times New Roman"/>
                          <a:cs typeface="Times New Roman"/>
                        </a:rPr>
                        <a:t>$4,500,000,000</a:t>
                      </a:r>
                      <a:endParaRPr lang="en-US" sz="1800">
                        <a:latin typeface="Calibri"/>
                        <a:ea typeface="Calibri"/>
                        <a:cs typeface="Times New Roman"/>
                      </a:endParaRPr>
                    </a:p>
                  </a:txBody>
                  <a:tcPr marL="61170" marR="61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400">
                          <a:solidFill>
                            <a:srgbClr val="000000"/>
                          </a:solidFill>
                          <a:latin typeface="Calibri"/>
                          <a:ea typeface="Times New Roman"/>
                          <a:cs typeface="Times New Roman"/>
                        </a:rPr>
                        <a:t>238.1</a:t>
                      </a:r>
                      <a:endParaRPr lang="en-US" sz="1800">
                        <a:latin typeface="Calibri"/>
                        <a:ea typeface="Calibri"/>
                        <a:cs typeface="Times New Roman"/>
                      </a:endParaRPr>
                    </a:p>
                  </a:txBody>
                  <a:tcPr marL="61170" marR="61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400">
                          <a:solidFill>
                            <a:srgbClr val="000000"/>
                          </a:solidFill>
                          <a:latin typeface="Calibri"/>
                          <a:ea typeface="Calibri"/>
                          <a:cs typeface="Times New Roman"/>
                        </a:rPr>
                        <a:t>1,904,800,000</a:t>
                      </a:r>
                      <a:endParaRPr lang="en-US" sz="1800">
                        <a:latin typeface="Calibri"/>
                        <a:ea typeface="Calibri"/>
                        <a:cs typeface="Times New Roman"/>
                      </a:endParaRPr>
                    </a:p>
                  </a:txBody>
                  <a:tcPr marL="61170" marR="61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400">
                          <a:solidFill>
                            <a:srgbClr val="000000"/>
                          </a:solidFill>
                          <a:latin typeface="Calibri"/>
                          <a:ea typeface="Calibri"/>
                          <a:cs typeface="Times New Roman"/>
                        </a:rPr>
                        <a:t>$2.36</a:t>
                      </a:r>
                      <a:endParaRPr lang="en-US" sz="1800">
                        <a:latin typeface="Calibri"/>
                        <a:ea typeface="Calibri"/>
                        <a:cs typeface="Times New Roman"/>
                      </a:endParaRPr>
                    </a:p>
                  </a:txBody>
                  <a:tcPr marL="61170" marR="61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400">
                          <a:solidFill>
                            <a:srgbClr val="000000"/>
                          </a:solidFill>
                          <a:latin typeface="Calibri"/>
                          <a:ea typeface="Times New Roman"/>
                          <a:cs typeface="Times New Roman"/>
                        </a:rPr>
                        <a:t>0.1733%</a:t>
                      </a:r>
                      <a:endParaRPr lang="en-US" sz="1800">
                        <a:latin typeface="Calibri"/>
                        <a:ea typeface="Calibri"/>
                        <a:cs typeface="Times New Roman"/>
                      </a:endParaRPr>
                    </a:p>
                  </a:txBody>
                  <a:tcPr marL="61170" marR="61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2977">
                <a:tc>
                  <a:txBody>
                    <a:bodyPr/>
                    <a:lstStyle/>
                    <a:p>
                      <a:pPr marL="0" marR="0">
                        <a:lnSpc>
                          <a:spcPct val="115000"/>
                        </a:lnSpc>
                        <a:spcBef>
                          <a:spcPts val="0"/>
                        </a:spcBef>
                        <a:spcAft>
                          <a:spcPts val="0"/>
                        </a:spcAft>
                      </a:pPr>
                      <a:r>
                        <a:rPr lang="en-US" sz="1400" b="1">
                          <a:solidFill>
                            <a:srgbClr val="000000"/>
                          </a:solidFill>
                          <a:latin typeface="Calibri"/>
                          <a:ea typeface="Times New Roman"/>
                          <a:cs typeface="Times New Roman"/>
                        </a:rPr>
                        <a:t>New Light Truck/SUV, +2 MPG</a:t>
                      </a:r>
                      <a:endParaRPr lang="en-US" sz="1800">
                        <a:latin typeface="Calibri"/>
                        <a:ea typeface="Calibri"/>
                        <a:cs typeface="Times New Roman"/>
                      </a:endParaRPr>
                    </a:p>
                  </a:txBody>
                  <a:tcPr marL="61170" marR="61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D3D2"/>
                    </a:solidFill>
                  </a:tcPr>
                </a:tc>
                <a:tc>
                  <a:txBody>
                    <a:bodyPr/>
                    <a:lstStyle/>
                    <a:p>
                      <a:pPr marL="0" marR="0" algn="r">
                        <a:lnSpc>
                          <a:spcPct val="115000"/>
                        </a:lnSpc>
                        <a:spcBef>
                          <a:spcPts val="0"/>
                        </a:spcBef>
                        <a:spcAft>
                          <a:spcPts val="0"/>
                        </a:spcAft>
                      </a:pPr>
                      <a:r>
                        <a:rPr lang="en-US" sz="1400">
                          <a:solidFill>
                            <a:srgbClr val="000000"/>
                          </a:solidFill>
                          <a:latin typeface="Calibri"/>
                          <a:ea typeface="Times New Roman"/>
                          <a:cs typeface="Times New Roman"/>
                        </a:rPr>
                        <a:t>$3,500</a:t>
                      </a:r>
                      <a:endParaRPr lang="en-US" sz="1800">
                        <a:latin typeface="Calibri"/>
                        <a:ea typeface="Calibri"/>
                        <a:cs typeface="Times New Roman"/>
                      </a:endParaRPr>
                    </a:p>
                  </a:txBody>
                  <a:tcPr marL="61170" marR="61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D3D2"/>
                    </a:solidFill>
                  </a:tcPr>
                </a:tc>
                <a:tc>
                  <a:txBody>
                    <a:bodyPr/>
                    <a:lstStyle/>
                    <a:p>
                      <a:pPr marL="0" marR="0" algn="r">
                        <a:lnSpc>
                          <a:spcPct val="115000"/>
                        </a:lnSpc>
                        <a:spcBef>
                          <a:spcPts val="0"/>
                        </a:spcBef>
                        <a:spcAft>
                          <a:spcPts val="0"/>
                        </a:spcAft>
                      </a:pPr>
                      <a:r>
                        <a:rPr lang="en-US" sz="1400">
                          <a:solidFill>
                            <a:srgbClr val="000000"/>
                          </a:solidFill>
                          <a:latin typeface="Calibri"/>
                          <a:ea typeface="Times New Roman"/>
                          <a:cs typeface="Times New Roman"/>
                        </a:rPr>
                        <a:t>$3,500,000,000</a:t>
                      </a:r>
                      <a:endParaRPr lang="en-US" sz="1800">
                        <a:latin typeface="Calibri"/>
                        <a:ea typeface="Calibri"/>
                        <a:cs typeface="Times New Roman"/>
                      </a:endParaRPr>
                    </a:p>
                  </a:txBody>
                  <a:tcPr marL="61170" marR="61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D3D2"/>
                    </a:solidFill>
                  </a:tcPr>
                </a:tc>
                <a:tc>
                  <a:txBody>
                    <a:bodyPr/>
                    <a:lstStyle/>
                    <a:p>
                      <a:pPr marL="0" marR="0" algn="r">
                        <a:lnSpc>
                          <a:spcPct val="115000"/>
                        </a:lnSpc>
                        <a:spcBef>
                          <a:spcPts val="0"/>
                        </a:spcBef>
                        <a:spcAft>
                          <a:spcPts val="0"/>
                        </a:spcAft>
                      </a:pPr>
                      <a:r>
                        <a:rPr lang="en-US" sz="1400">
                          <a:solidFill>
                            <a:srgbClr val="000000"/>
                          </a:solidFill>
                          <a:latin typeface="Calibri"/>
                          <a:ea typeface="Times New Roman"/>
                          <a:cs typeface="Times New Roman"/>
                        </a:rPr>
                        <a:t>66.7</a:t>
                      </a:r>
                      <a:endParaRPr lang="en-US" sz="1800">
                        <a:latin typeface="Calibri"/>
                        <a:ea typeface="Calibri"/>
                        <a:cs typeface="Times New Roman"/>
                      </a:endParaRPr>
                    </a:p>
                  </a:txBody>
                  <a:tcPr marL="61170" marR="61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D3D2"/>
                    </a:solidFill>
                  </a:tcPr>
                </a:tc>
                <a:tc>
                  <a:txBody>
                    <a:bodyPr/>
                    <a:lstStyle/>
                    <a:p>
                      <a:pPr marL="0" marR="0" algn="r">
                        <a:lnSpc>
                          <a:spcPct val="115000"/>
                        </a:lnSpc>
                        <a:spcBef>
                          <a:spcPts val="0"/>
                        </a:spcBef>
                        <a:spcAft>
                          <a:spcPts val="0"/>
                        </a:spcAft>
                      </a:pPr>
                      <a:r>
                        <a:rPr lang="en-US" sz="1400">
                          <a:solidFill>
                            <a:srgbClr val="000000"/>
                          </a:solidFill>
                          <a:latin typeface="Calibri"/>
                          <a:ea typeface="Calibri"/>
                          <a:cs typeface="Times New Roman"/>
                        </a:rPr>
                        <a:t>533,600,000</a:t>
                      </a:r>
                      <a:endParaRPr lang="en-US" sz="1800">
                        <a:latin typeface="Calibri"/>
                        <a:ea typeface="Calibri"/>
                        <a:cs typeface="Times New Roman"/>
                      </a:endParaRPr>
                    </a:p>
                  </a:txBody>
                  <a:tcPr marL="61170" marR="61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D3D2"/>
                    </a:solidFill>
                  </a:tcPr>
                </a:tc>
                <a:tc>
                  <a:txBody>
                    <a:bodyPr/>
                    <a:lstStyle/>
                    <a:p>
                      <a:pPr marL="0" marR="0" algn="r">
                        <a:lnSpc>
                          <a:spcPct val="115000"/>
                        </a:lnSpc>
                        <a:spcBef>
                          <a:spcPts val="0"/>
                        </a:spcBef>
                        <a:spcAft>
                          <a:spcPts val="0"/>
                        </a:spcAft>
                      </a:pPr>
                      <a:r>
                        <a:rPr lang="en-US" sz="1400">
                          <a:solidFill>
                            <a:srgbClr val="000000"/>
                          </a:solidFill>
                          <a:latin typeface="Calibri"/>
                          <a:ea typeface="Calibri"/>
                          <a:cs typeface="Times New Roman"/>
                        </a:rPr>
                        <a:t>$6.56</a:t>
                      </a:r>
                      <a:endParaRPr lang="en-US" sz="1800">
                        <a:latin typeface="Calibri"/>
                        <a:ea typeface="Calibri"/>
                        <a:cs typeface="Times New Roman"/>
                      </a:endParaRPr>
                    </a:p>
                  </a:txBody>
                  <a:tcPr marL="61170" marR="61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D3D2"/>
                    </a:solidFill>
                  </a:tcPr>
                </a:tc>
                <a:tc>
                  <a:txBody>
                    <a:bodyPr/>
                    <a:lstStyle/>
                    <a:p>
                      <a:pPr marL="0" marR="0" algn="r">
                        <a:lnSpc>
                          <a:spcPct val="115000"/>
                        </a:lnSpc>
                        <a:spcBef>
                          <a:spcPts val="0"/>
                        </a:spcBef>
                        <a:spcAft>
                          <a:spcPts val="0"/>
                        </a:spcAft>
                      </a:pPr>
                      <a:r>
                        <a:rPr lang="en-US" sz="1400">
                          <a:solidFill>
                            <a:srgbClr val="000000"/>
                          </a:solidFill>
                          <a:latin typeface="Calibri"/>
                          <a:ea typeface="Times New Roman"/>
                          <a:cs typeface="Times New Roman"/>
                        </a:rPr>
                        <a:t>0.0485%</a:t>
                      </a:r>
                      <a:endParaRPr lang="en-US" sz="1800">
                        <a:latin typeface="Calibri"/>
                        <a:ea typeface="Calibri"/>
                        <a:cs typeface="Times New Roman"/>
                      </a:endParaRPr>
                    </a:p>
                  </a:txBody>
                  <a:tcPr marL="61170" marR="61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D3D2"/>
                    </a:solidFill>
                  </a:tcPr>
                </a:tc>
              </a:tr>
              <a:tr h="572977">
                <a:tc>
                  <a:txBody>
                    <a:bodyPr/>
                    <a:lstStyle/>
                    <a:p>
                      <a:pPr marL="0" marR="0">
                        <a:lnSpc>
                          <a:spcPct val="115000"/>
                        </a:lnSpc>
                        <a:spcBef>
                          <a:spcPts val="0"/>
                        </a:spcBef>
                        <a:spcAft>
                          <a:spcPts val="0"/>
                        </a:spcAft>
                      </a:pPr>
                      <a:r>
                        <a:rPr lang="en-US" sz="1400" b="1">
                          <a:solidFill>
                            <a:srgbClr val="000000"/>
                          </a:solidFill>
                          <a:latin typeface="Calibri"/>
                          <a:ea typeface="Times New Roman"/>
                          <a:cs typeface="Times New Roman"/>
                        </a:rPr>
                        <a:t>New Light Truck/SUV, +5 MPG</a:t>
                      </a:r>
                      <a:endParaRPr lang="en-US" sz="1800">
                        <a:latin typeface="Calibri"/>
                        <a:ea typeface="Calibri"/>
                        <a:cs typeface="Times New Roman"/>
                      </a:endParaRPr>
                    </a:p>
                  </a:txBody>
                  <a:tcPr marL="61170" marR="61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400">
                          <a:solidFill>
                            <a:srgbClr val="000000"/>
                          </a:solidFill>
                          <a:latin typeface="Calibri"/>
                          <a:ea typeface="Times New Roman"/>
                          <a:cs typeface="Times New Roman"/>
                        </a:rPr>
                        <a:t>$4,500</a:t>
                      </a:r>
                      <a:endParaRPr lang="en-US" sz="1800">
                        <a:latin typeface="Calibri"/>
                        <a:ea typeface="Calibri"/>
                        <a:cs typeface="Times New Roman"/>
                      </a:endParaRPr>
                    </a:p>
                  </a:txBody>
                  <a:tcPr marL="61170" marR="61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400">
                          <a:solidFill>
                            <a:srgbClr val="000000"/>
                          </a:solidFill>
                          <a:latin typeface="Calibri"/>
                          <a:ea typeface="Times New Roman"/>
                          <a:cs typeface="Times New Roman"/>
                        </a:rPr>
                        <a:t>$4,500,000,000</a:t>
                      </a:r>
                      <a:endParaRPr lang="en-US" sz="1800">
                        <a:latin typeface="Calibri"/>
                        <a:ea typeface="Calibri"/>
                        <a:cs typeface="Times New Roman"/>
                      </a:endParaRPr>
                    </a:p>
                  </a:txBody>
                  <a:tcPr marL="61170" marR="61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400">
                          <a:solidFill>
                            <a:srgbClr val="000000"/>
                          </a:solidFill>
                          <a:latin typeface="Calibri"/>
                          <a:ea typeface="Times New Roman"/>
                          <a:cs typeface="Times New Roman"/>
                        </a:rPr>
                        <a:t>144.9</a:t>
                      </a:r>
                      <a:endParaRPr lang="en-US" sz="1800">
                        <a:latin typeface="Calibri"/>
                        <a:ea typeface="Calibri"/>
                        <a:cs typeface="Times New Roman"/>
                      </a:endParaRPr>
                    </a:p>
                  </a:txBody>
                  <a:tcPr marL="61170" marR="61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400">
                          <a:solidFill>
                            <a:srgbClr val="000000"/>
                          </a:solidFill>
                          <a:latin typeface="Calibri"/>
                          <a:ea typeface="Calibri"/>
                          <a:cs typeface="Times New Roman"/>
                        </a:rPr>
                        <a:t>1,159,200,000</a:t>
                      </a:r>
                      <a:endParaRPr lang="en-US" sz="1800">
                        <a:latin typeface="Calibri"/>
                        <a:ea typeface="Calibri"/>
                        <a:cs typeface="Times New Roman"/>
                      </a:endParaRPr>
                    </a:p>
                  </a:txBody>
                  <a:tcPr marL="61170" marR="61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400">
                          <a:solidFill>
                            <a:srgbClr val="000000"/>
                          </a:solidFill>
                          <a:latin typeface="Calibri"/>
                          <a:ea typeface="Calibri"/>
                          <a:cs typeface="Times New Roman"/>
                        </a:rPr>
                        <a:t>$3.88</a:t>
                      </a:r>
                      <a:endParaRPr lang="en-US" sz="1800">
                        <a:latin typeface="Calibri"/>
                        <a:ea typeface="Calibri"/>
                        <a:cs typeface="Times New Roman"/>
                      </a:endParaRPr>
                    </a:p>
                  </a:txBody>
                  <a:tcPr marL="61170" marR="61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400">
                          <a:solidFill>
                            <a:srgbClr val="000000"/>
                          </a:solidFill>
                          <a:latin typeface="Calibri"/>
                          <a:ea typeface="Times New Roman"/>
                          <a:cs typeface="Times New Roman"/>
                        </a:rPr>
                        <a:t>0.1054%</a:t>
                      </a:r>
                      <a:endParaRPr lang="en-US" sz="1800">
                        <a:latin typeface="Calibri"/>
                        <a:ea typeface="Calibri"/>
                        <a:cs typeface="Times New Roman"/>
                      </a:endParaRPr>
                    </a:p>
                  </a:txBody>
                  <a:tcPr marL="61170" marR="61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6000">
                <a:tc>
                  <a:txBody>
                    <a:bodyPr/>
                    <a:lstStyle/>
                    <a:p>
                      <a:endParaRPr lang="en-US" sz="1800">
                        <a:latin typeface="Calibri"/>
                        <a:ea typeface="Times New Roman"/>
                        <a:cs typeface="Times New Roman"/>
                      </a:endParaRPr>
                    </a:p>
                  </a:txBody>
                  <a:tcPr marL="61170" marR="61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D3D2"/>
                    </a:solidFill>
                  </a:tcPr>
                </a:tc>
                <a:tc>
                  <a:txBody>
                    <a:bodyPr/>
                    <a:lstStyle/>
                    <a:p>
                      <a:endParaRPr lang="en-US" sz="1800">
                        <a:latin typeface="Calibri"/>
                        <a:ea typeface="Times New Roman"/>
                        <a:cs typeface="Times New Roman"/>
                      </a:endParaRPr>
                    </a:p>
                  </a:txBody>
                  <a:tcPr marL="61170" marR="61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D3D2"/>
                    </a:solidFill>
                  </a:tcPr>
                </a:tc>
                <a:tc>
                  <a:txBody>
                    <a:bodyPr/>
                    <a:lstStyle/>
                    <a:p>
                      <a:endParaRPr lang="en-US" sz="1800">
                        <a:latin typeface="Calibri"/>
                        <a:ea typeface="Times New Roman"/>
                        <a:cs typeface="Times New Roman"/>
                      </a:endParaRPr>
                    </a:p>
                  </a:txBody>
                  <a:tcPr marL="61170" marR="61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D3D2"/>
                    </a:solidFill>
                  </a:tcPr>
                </a:tc>
                <a:tc>
                  <a:txBody>
                    <a:bodyPr/>
                    <a:lstStyle/>
                    <a:p>
                      <a:endParaRPr lang="en-US" sz="1800">
                        <a:latin typeface="Calibri"/>
                        <a:ea typeface="Times New Roman"/>
                        <a:cs typeface="Times New Roman"/>
                      </a:endParaRPr>
                    </a:p>
                  </a:txBody>
                  <a:tcPr marL="61170" marR="61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D3D2"/>
                    </a:solidFill>
                  </a:tcPr>
                </a:tc>
                <a:tc>
                  <a:txBody>
                    <a:bodyPr/>
                    <a:lstStyle/>
                    <a:p>
                      <a:endParaRPr lang="en-US" sz="1800">
                        <a:latin typeface="Calibri"/>
                        <a:ea typeface="Times New Roman"/>
                        <a:cs typeface="Times New Roman"/>
                      </a:endParaRPr>
                    </a:p>
                  </a:txBody>
                  <a:tcPr marL="61170" marR="61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D3D2"/>
                    </a:solidFill>
                  </a:tcPr>
                </a:tc>
                <a:tc>
                  <a:txBody>
                    <a:bodyPr/>
                    <a:lstStyle/>
                    <a:p>
                      <a:endParaRPr lang="en-US" sz="1800">
                        <a:latin typeface="Calibri"/>
                        <a:ea typeface="Times New Roman"/>
                        <a:cs typeface="Times New Roman"/>
                      </a:endParaRPr>
                    </a:p>
                  </a:txBody>
                  <a:tcPr marL="61170" marR="61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D3D2"/>
                    </a:solidFill>
                  </a:tcPr>
                </a:tc>
                <a:tc>
                  <a:txBody>
                    <a:bodyPr/>
                    <a:lstStyle/>
                    <a:p>
                      <a:endParaRPr lang="en-US" sz="1800">
                        <a:latin typeface="Calibri"/>
                        <a:ea typeface="Times New Roman"/>
                        <a:cs typeface="Times New Roman"/>
                      </a:endParaRPr>
                    </a:p>
                  </a:txBody>
                  <a:tcPr marL="61170" marR="61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D3D2"/>
                    </a:solidFill>
                  </a:tcPr>
                </a:tc>
              </a:tr>
              <a:tr h="346000">
                <a:tc gridSpan="3">
                  <a:txBody>
                    <a:bodyPr/>
                    <a:lstStyle/>
                    <a:p>
                      <a:pPr marL="0" marR="0">
                        <a:lnSpc>
                          <a:spcPct val="115000"/>
                        </a:lnSpc>
                        <a:spcBef>
                          <a:spcPts val="0"/>
                        </a:spcBef>
                        <a:spcAft>
                          <a:spcPts val="0"/>
                        </a:spcAft>
                      </a:pPr>
                      <a:r>
                        <a:rPr lang="en-US" sz="1400" b="1">
                          <a:solidFill>
                            <a:srgbClr val="000000"/>
                          </a:solidFill>
                          <a:latin typeface="Calibri"/>
                          <a:ea typeface="Times New Roman"/>
                          <a:cs typeface="Times New Roman"/>
                        </a:rPr>
                        <a:t>Sources: EIA Data, EPA Data, EPRINC Calculations</a:t>
                      </a:r>
                      <a:endParaRPr lang="en-US" sz="1800">
                        <a:latin typeface="Calibri"/>
                        <a:ea typeface="Calibri"/>
                        <a:cs typeface="Times New Roman"/>
                      </a:endParaRPr>
                    </a:p>
                  </a:txBody>
                  <a:tcPr marL="61170" marR="61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endParaRPr lang="en-US" sz="1800">
                        <a:latin typeface="Calibri"/>
                        <a:ea typeface="Times New Roman"/>
                        <a:cs typeface="Times New Roman"/>
                      </a:endParaRPr>
                    </a:p>
                  </a:txBody>
                  <a:tcPr marL="61170" marR="61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800">
                        <a:latin typeface="Calibri"/>
                        <a:ea typeface="Times New Roman"/>
                        <a:cs typeface="Times New Roman"/>
                      </a:endParaRPr>
                    </a:p>
                  </a:txBody>
                  <a:tcPr marL="61170" marR="61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800">
                        <a:latin typeface="Calibri"/>
                        <a:ea typeface="Times New Roman"/>
                        <a:cs typeface="Times New Roman"/>
                      </a:endParaRPr>
                    </a:p>
                  </a:txBody>
                  <a:tcPr marL="61170" marR="61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800" dirty="0">
                        <a:latin typeface="Calibri"/>
                        <a:ea typeface="Times New Roman"/>
                        <a:cs typeface="Times New Roman"/>
                      </a:endParaRPr>
                    </a:p>
                  </a:txBody>
                  <a:tcPr marL="61170" marR="61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3"/>
          <p:cNvSpPr>
            <a:spLocks noGrp="1" noChangeArrowheads="1"/>
          </p:cNvSpPr>
          <p:nvPr>
            <p:ph type="body" sz="half" idx="4294967295"/>
          </p:nvPr>
        </p:nvSpPr>
        <p:spPr>
          <a:xfrm>
            <a:off x="457200" y="1524000"/>
            <a:ext cx="8229600" cy="4800600"/>
          </a:xfrm>
        </p:spPr>
        <p:txBody>
          <a:bodyPr/>
          <a:lstStyle/>
          <a:p>
            <a:pPr>
              <a:lnSpc>
                <a:spcPct val="90000"/>
              </a:lnSpc>
              <a:buFont typeface="Wingdings" pitchFamily="2" charset="2"/>
              <a:buNone/>
            </a:pPr>
            <a:r>
              <a:rPr lang="en-US" sz="1200" b="1" i="1" smtClean="0"/>
              <a:t> </a:t>
            </a:r>
          </a:p>
        </p:txBody>
      </p:sp>
      <p:sp>
        <p:nvSpPr>
          <p:cNvPr id="6" name="Footer Placeholder 5"/>
          <p:cNvSpPr>
            <a:spLocks noGrp="1"/>
          </p:cNvSpPr>
          <p:nvPr>
            <p:ph type="ftr" sz="quarter" idx="11"/>
          </p:nvPr>
        </p:nvSpPr>
        <p:spPr>
          <a:xfrm>
            <a:off x="0" y="6356350"/>
            <a:ext cx="9144000" cy="365125"/>
          </a:xfrm>
        </p:spPr>
        <p:txBody>
          <a:bodyPr/>
          <a:lstStyle/>
          <a:p>
            <a:pPr>
              <a:defRPr/>
            </a:pPr>
            <a:r>
              <a:rPr lang="en-US" dirty="0"/>
              <a:t>Energy Policy Research Foundation, Inc. | 1031 31st  St, NW Washington, DC 20007 | 202.944.3339 | www.eprinc.org</a:t>
            </a:r>
          </a:p>
        </p:txBody>
      </p:sp>
      <p:cxnSp>
        <p:nvCxnSpPr>
          <p:cNvPr id="7" name="Straight Connector 6"/>
          <p:cNvCxnSpPr/>
          <p:nvPr/>
        </p:nvCxnSpPr>
        <p:spPr>
          <a:xfrm>
            <a:off x="76200" y="1446213"/>
            <a:ext cx="8991600" cy="1587"/>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Slide Number Placeholder 7"/>
          <p:cNvSpPr>
            <a:spLocks noGrp="1"/>
          </p:cNvSpPr>
          <p:nvPr>
            <p:ph type="sldNum" sz="quarter" idx="12"/>
          </p:nvPr>
        </p:nvSpPr>
        <p:spPr>
          <a:xfrm>
            <a:off x="6781800" y="6356350"/>
            <a:ext cx="2133600" cy="365125"/>
          </a:xfrm>
        </p:spPr>
        <p:txBody>
          <a:bodyPr/>
          <a:lstStyle/>
          <a:p>
            <a:pPr>
              <a:defRPr/>
            </a:pPr>
            <a:fld id="{D9A6C253-39CE-4A81-8295-1DDCA3C0CB88}" type="slidenum">
              <a:rPr lang="en-US"/>
              <a:pPr>
                <a:defRPr/>
              </a:pPr>
              <a:t>26</a:t>
            </a:fld>
            <a:endParaRPr lang="en-US"/>
          </a:p>
        </p:txBody>
      </p:sp>
      <p:pic>
        <p:nvPicPr>
          <p:cNvPr id="53253" name="Picture 11"/>
          <p:cNvPicPr>
            <a:picLocks noChangeAspect="1" noChangeArrowheads="1"/>
          </p:cNvPicPr>
          <p:nvPr/>
        </p:nvPicPr>
        <p:blipFill>
          <a:blip r:embed="rId4" cstate="print"/>
          <a:srcRect/>
          <a:stretch>
            <a:fillRect/>
          </a:stretch>
        </p:blipFill>
        <p:spPr bwMode="auto">
          <a:xfrm>
            <a:off x="0" y="0"/>
            <a:ext cx="9144000" cy="893763"/>
          </a:xfrm>
          <a:prstGeom prst="rect">
            <a:avLst/>
          </a:prstGeom>
          <a:noFill/>
          <a:ln w="9525">
            <a:noFill/>
            <a:miter lim="800000"/>
            <a:headEnd/>
            <a:tailEnd/>
          </a:ln>
        </p:spPr>
      </p:pic>
      <p:sp>
        <p:nvSpPr>
          <p:cNvPr id="53254" name="AutoShape 7"/>
          <p:cNvSpPr>
            <a:spLocks noChangeAspect="1" noChangeArrowheads="1"/>
          </p:cNvSpPr>
          <p:nvPr/>
        </p:nvSpPr>
        <p:spPr bwMode="auto">
          <a:xfrm>
            <a:off x="0" y="0"/>
            <a:ext cx="9144000" cy="838200"/>
          </a:xfrm>
          <a:prstGeom prst="rect">
            <a:avLst/>
          </a:prstGeom>
          <a:noFill/>
          <a:ln w="9525">
            <a:noFill/>
            <a:miter lim="800000"/>
            <a:headEnd/>
            <a:tailEnd/>
          </a:ln>
        </p:spPr>
        <p:txBody>
          <a:bodyPr/>
          <a:lstStyle/>
          <a:p>
            <a:endParaRPr lang="en-US">
              <a:latin typeface="Calibri" pitchFamily="34" charset="0"/>
            </a:endParaRPr>
          </a:p>
        </p:txBody>
      </p:sp>
      <p:sp>
        <p:nvSpPr>
          <p:cNvPr id="10" name="Title 1"/>
          <p:cNvSpPr txBox="1">
            <a:spLocks/>
          </p:cNvSpPr>
          <p:nvPr/>
        </p:nvSpPr>
        <p:spPr>
          <a:xfrm>
            <a:off x="457200" y="838200"/>
            <a:ext cx="8229600" cy="838200"/>
          </a:xfrm>
          <a:prstGeom prst="rect">
            <a:avLst/>
          </a:prstGeom>
        </p:spPr>
        <p:txBody>
          <a:bodyPr>
            <a:normAutofit fontScale="60000" lnSpcReduction="20000"/>
          </a:bodyPr>
          <a:lstStyle/>
          <a:p>
            <a:pPr algn="ctr" eaLnBrk="0" fontAlgn="auto" hangingPunct="0">
              <a:spcBef>
                <a:spcPts val="0"/>
              </a:spcBef>
              <a:spcAft>
                <a:spcPts val="0"/>
              </a:spcAft>
              <a:defRPr/>
            </a:pPr>
            <a:r>
              <a:rPr lang="en-US" sz="4400" b="1" dirty="0" smtClean="0">
                <a:latin typeface="+mn-lt"/>
              </a:rPr>
              <a:t>The RFS Already Maximizes U.S. Low-GHG Biofuel Use Through 2025</a:t>
            </a:r>
            <a:r>
              <a:rPr lang="en-US" sz="4800" b="1" dirty="0" smtClean="0">
                <a:latin typeface="+mn-lt"/>
              </a:rPr>
              <a:t> </a:t>
            </a:r>
            <a:endParaRPr lang="en-US" sz="4400" b="1" dirty="0">
              <a:latin typeface="+mn-lt"/>
              <a:ea typeface="+mj-ea"/>
              <a:cs typeface="+mj-cs"/>
            </a:endParaRPr>
          </a:p>
        </p:txBody>
      </p:sp>
      <p:graphicFrame>
        <p:nvGraphicFramePr>
          <p:cNvPr id="44034" name="Chart 2"/>
          <p:cNvGraphicFramePr>
            <a:graphicFrameLocks/>
          </p:cNvGraphicFramePr>
          <p:nvPr/>
        </p:nvGraphicFramePr>
        <p:xfrm>
          <a:off x="228600" y="1584325"/>
          <a:ext cx="8686800" cy="3597275"/>
        </p:xfrm>
        <a:graphic>
          <a:graphicData uri="http://schemas.openxmlformats.org/presentationml/2006/ole">
            <p:oleObj spid="_x0000_s80898" name="Chart" r:id="rId5" imgW="8686586" imgH="4067008" progId="Excel.Sheet.8">
              <p:embed/>
            </p:oleObj>
          </a:graphicData>
        </a:graphic>
      </p:graphicFrame>
      <p:sp>
        <p:nvSpPr>
          <p:cNvPr id="12" name="Rectangle 3"/>
          <p:cNvSpPr txBox="1">
            <a:spLocks noChangeArrowheads="1"/>
          </p:cNvSpPr>
          <p:nvPr/>
        </p:nvSpPr>
        <p:spPr bwMode="auto">
          <a:xfrm>
            <a:off x="152400" y="5181600"/>
            <a:ext cx="8763000" cy="1524000"/>
          </a:xfrm>
          <a:prstGeom prst="rect">
            <a:avLst/>
          </a:prstGeom>
          <a:noFill/>
          <a:ln w="28575">
            <a:solidFill>
              <a:srgbClr val="000099"/>
            </a:solidFill>
            <a:miter lim="800000"/>
            <a:headEnd/>
            <a:tailEnd/>
          </a:ln>
        </p:spPr>
        <p:txBody>
          <a:bodyPr vert="horz" wrap="square" lIns="82058" tIns="41029" rIns="82058" bIns="41029" numCol="1" anchor="t" anchorCtr="0" compatLnSpc="1">
            <a:prstTxWarp prst="textNoShape">
              <a:avLst/>
            </a:prstTxWarp>
          </a:bodyPr>
          <a:lstStyle/>
          <a:p>
            <a:pPr marL="342900" marR="0" lvl="0" indent="-342900" algn="l" defTabSz="914400" rtl="0" eaLnBrk="1" fontAlgn="base" latinLnBrk="0" hangingPunct="1">
              <a:lnSpc>
                <a:spcPct val="85000"/>
              </a:lnSpc>
              <a:spcBef>
                <a:spcPct val="20000"/>
              </a:spcBef>
              <a:spcAft>
                <a:spcPct val="0"/>
              </a:spcAft>
              <a:buClrTx/>
              <a:buSzTx/>
              <a:buFont typeface="Arial" pitchFamily="34" charset="0"/>
              <a:buChar char="•"/>
              <a:tabLst/>
              <a:defRPr/>
            </a:pPr>
            <a:endParaRPr kumimoji="0" lang="en-US" sz="1400" b="1" i="0" u="none" strike="noStrike" kern="1200" cap="none" spc="0" normalizeH="0" baseline="0" noProof="0" dirty="0" smtClean="0">
              <a:ln>
                <a:noFill/>
              </a:ln>
              <a:solidFill>
                <a:srgbClr val="000099"/>
              </a:solidFill>
              <a:effectLst/>
              <a:uLnTx/>
              <a:uFillTx/>
              <a:latin typeface="+mn-lt"/>
              <a:ea typeface="+mn-ea"/>
              <a:cs typeface="+mn-cs"/>
            </a:endParaRPr>
          </a:p>
          <a:p>
            <a:pPr marL="342900" marR="0" lvl="0" indent="-342900" algn="l" defTabSz="914400" rtl="0" eaLnBrk="1" fontAlgn="base" latinLnBrk="0" hangingPunct="1">
              <a:lnSpc>
                <a:spcPct val="85000"/>
              </a:lnSpc>
              <a:spcBef>
                <a:spcPct val="20000"/>
              </a:spcBef>
              <a:spcAft>
                <a:spcPct val="0"/>
              </a:spcAft>
              <a:buClrTx/>
              <a:buSzTx/>
              <a:buFont typeface="Arial" pitchFamily="34" charset="0"/>
              <a:buChar char="•"/>
              <a:tabLst/>
              <a:defRPr/>
            </a:pPr>
            <a:r>
              <a:rPr kumimoji="0" lang="en-US" sz="2000" b="1" i="0" u="none" strike="noStrike" kern="1200" cap="none" spc="0" normalizeH="0" baseline="0" noProof="0" dirty="0" smtClean="0">
                <a:ln>
                  <a:noFill/>
                </a:ln>
                <a:solidFill>
                  <a:srgbClr val="000099"/>
                </a:solidFill>
                <a:effectLst/>
                <a:uLnTx/>
                <a:uFillTx/>
                <a:latin typeface="+mn-lt"/>
                <a:ea typeface="+mn-ea"/>
                <a:cs typeface="+mn-cs"/>
              </a:rPr>
              <a:t>The 2008 AEO &amp; a 2008 DOE Policy Analysis Office study project that RFS2 cellulosic biofuel waivers will be required  through 2030 (AEO) or 2025 (Policy Analysis Office). Since then, the recession has further delayed investment</a:t>
            </a:r>
            <a:r>
              <a:rPr kumimoji="0" lang="en-US" sz="2000" b="0" i="0" u="none" strike="noStrike" kern="1200" cap="none" spc="0" normalizeH="0" baseline="0" noProof="0" dirty="0" smtClean="0">
                <a:ln>
                  <a:noFill/>
                </a:ln>
                <a:solidFill>
                  <a:srgbClr val="000099"/>
                </a:solidFill>
                <a:effectLst/>
                <a:uLnTx/>
                <a:uFillTx/>
                <a:latin typeface="+mn-lt"/>
                <a:ea typeface="+mn-ea"/>
                <a:cs typeface="+mn-cs"/>
              </a:rPr>
              <a:t>.</a:t>
            </a:r>
          </a:p>
          <a:p>
            <a:pPr marL="342900" marR="0" lvl="0" indent="-342900" algn="l" defTabSz="914400" rtl="0" eaLnBrk="1" fontAlgn="base" latinLnBrk="0" hangingPunct="1">
              <a:lnSpc>
                <a:spcPct val="85000"/>
              </a:lnSpc>
              <a:spcBef>
                <a:spcPct val="20000"/>
              </a:spcBef>
              <a:spcAft>
                <a:spcPct val="0"/>
              </a:spcAft>
              <a:buClrTx/>
              <a:buSzTx/>
              <a:buFont typeface="Arial" pitchFamily="34" charset="0"/>
              <a:buChar char="•"/>
              <a:tabLst/>
              <a:defRPr/>
            </a:pPr>
            <a:endParaRPr kumimoji="0" lang="en-US" sz="22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3"/>
          <p:cNvSpPr>
            <a:spLocks noGrp="1" noChangeArrowheads="1"/>
          </p:cNvSpPr>
          <p:nvPr>
            <p:ph type="body" sz="half" idx="4294967295"/>
          </p:nvPr>
        </p:nvSpPr>
        <p:spPr>
          <a:xfrm>
            <a:off x="457200" y="1524000"/>
            <a:ext cx="8229600" cy="4800600"/>
          </a:xfrm>
        </p:spPr>
        <p:txBody>
          <a:bodyPr/>
          <a:lstStyle/>
          <a:p>
            <a:pPr>
              <a:lnSpc>
                <a:spcPct val="90000"/>
              </a:lnSpc>
              <a:buFont typeface="Wingdings" pitchFamily="2" charset="2"/>
              <a:buNone/>
            </a:pPr>
            <a:r>
              <a:rPr lang="en-US" sz="1200" b="1" i="1" smtClean="0"/>
              <a:t> </a:t>
            </a:r>
          </a:p>
        </p:txBody>
      </p:sp>
      <p:sp>
        <p:nvSpPr>
          <p:cNvPr id="6" name="Footer Placeholder 5"/>
          <p:cNvSpPr>
            <a:spLocks noGrp="1"/>
          </p:cNvSpPr>
          <p:nvPr>
            <p:ph type="ftr" sz="quarter" idx="11"/>
          </p:nvPr>
        </p:nvSpPr>
        <p:spPr>
          <a:xfrm>
            <a:off x="0" y="6356350"/>
            <a:ext cx="9144000" cy="365125"/>
          </a:xfrm>
        </p:spPr>
        <p:txBody>
          <a:bodyPr/>
          <a:lstStyle/>
          <a:p>
            <a:pPr>
              <a:defRPr/>
            </a:pPr>
            <a:r>
              <a:rPr lang="en-US" dirty="0"/>
              <a:t>Energy Policy Research Foundation, Inc. | 1031 31st  St, NW Washington, DC 20007 | 202.944.3339 | www.eprinc.org</a:t>
            </a:r>
          </a:p>
        </p:txBody>
      </p:sp>
      <p:cxnSp>
        <p:nvCxnSpPr>
          <p:cNvPr id="7" name="Straight Connector 6"/>
          <p:cNvCxnSpPr/>
          <p:nvPr/>
        </p:nvCxnSpPr>
        <p:spPr>
          <a:xfrm>
            <a:off x="76200" y="1446213"/>
            <a:ext cx="8991600" cy="1587"/>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Slide Number Placeholder 7"/>
          <p:cNvSpPr>
            <a:spLocks noGrp="1"/>
          </p:cNvSpPr>
          <p:nvPr>
            <p:ph type="sldNum" sz="quarter" idx="12"/>
          </p:nvPr>
        </p:nvSpPr>
        <p:spPr>
          <a:xfrm>
            <a:off x="6858000" y="6324600"/>
            <a:ext cx="2133600" cy="365125"/>
          </a:xfrm>
        </p:spPr>
        <p:txBody>
          <a:bodyPr/>
          <a:lstStyle/>
          <a:p>
            <a:pPr>
              <a:defRPr/>
            </a:pPr>
            <a:fld id="{43642EC2-A510-460D-AC57-7F88673A625A}" type="slidenum">
              <a:rPr lang="en-US"/>
              <a:pPr>
                <a:defRPr/>
              </a:pPr>
              <a:t>27</a:t>
            </a:fld>
            <a:endParaRPr lang="en-US" dirty="0"/>
          </a:p>
        </p:txBody>
      </p:sp>
      <p:pic>
        <p:nvPicPr>
          <p:cNvPr id="49157" name="Picture 11"/>
          <p:cNvPicPr>
            <a:picLocks noChangeAspect="1" noChangeArrowheads="1"/>
          </p:cNvPicPr>
          <p:nvPr/>
        </p:nvPicPr>
        <p:blipFill>
          <a:blip r:embed="rId3" cstate="print"/>
          <a:srcRect/>
          <a:stretch>
            <a:fillRect/>
          </a:stretch>
        </p:blipFill>
        <p:spPr bwMode="auto">
          <a:xfrm>
            <a:off x="0" y="0"/>
            <a:ext cx="9144000" cy="893763"/>
          </a:xfrm>
          <a:prstGeom prst="rect">
            <a:avLst/>
          </a:prstGeom>
          <a:noFill/>
          <a:ln w="9525">
            <a:noFill/>
            <a:miter lim="800000"/>
            <a:headEnd/>
            <a:tailEnd/>
          </a:ln>
        </p:spPr>
      </p:pic>
      <p:sp>
        <p:nvSpPr>
          <p:cNvPr id="49158" name="AutoShape 7"/>
          <p:cNvSpPr>
            <a:spLocks noChangeAspect="1" noChangeArrowheads="1"/>
          </p:cNvSpPr>
          <p:nvPr/>
        </p:nvSpPr>
        <p:spPr bwMode="auto">
          <a:xfrm>
            <a:off x="0" y="0"/>
            <a:ext cx="9144000" cy="838200"/>
          </a:xfrm>
          <a:prstGeom prst="rect">
            <a:avLst/>
          </a:prstGeom>
          <a:noFill/>
          <a:ln w="9525">
            <a:noFill/>
            <a:miter lim="800000"/>
            <a:headEnd/>
            <a:tailEnd/>
          </a:ln>
        </p:spPr>
        <p:txBody>
          <a:bodyPr/>
          <a:lstStyle/>
          <a:p>
            <a:endParaRPr lang="en-US">
              <a:latin typeface="Calibri" pitchFamily="34" charset="0"/>
            </a:endParaRPr>
          </a:p>
        </p:txBody>
      </p:sp>
      <p:sp>
        <p:nvSpPr>
          <p:cNvPr id="10" name="Title 1"/>
          <p:cNvSpPr txBox="1">
            <a:spLocks/>
          </p:cNvSpPr>
          <p:nvPr/>
        </p:nvSpPr>
        <p:spPr>
          <a:xfrm>
            <a:off x="457200" y="762000"/>
            <a:ext cx="8229600" cy="655638"/>
          </a:xfrm>
          <a:prstGeom prst="rect">
            <a:avLst/>
          </a:prstGeom>
        </p:spPr>
        <p:txBody>
          <a:bodyPr>
            <a:normAutofit fontScale="97500"/>
          </a:bodyPr>
          <a:lstStyle/>
          <a:p>
            <a:pPr algn="ctr" fontAlgn="auto">
              <a:spcBef>
                <a:spcPts val="0"/>
              </a:spcBef>
              <a:spcAft>
                <a:spcPts val="0"/>
              </a:spcAft>
              <a:defRPr sz="1800" b="1" i="0" u="none" strike="noStrike" kern="1200" baseline="0">
                <a:solidFill>
                  <a:prstClr val="black"/>
                </a:solidFill>
                <a:latin typeface="+mn-lt"/>
                <a:ea typeface="+mn-ea"/>
                <a:cs typeface="+mn-cs"/>
              </a:defRPr>
            </a:pPr>
            <a:endParaRPr lang="en-US" sz="3600" b="1" dirty="0">
              <a:solidFill>
                <a:prstClr val="black"/>
              </a:solidFill>
              <a:latin typeface="+mn-lt"/>
              <a:cs typeface="+mn-cs"/>
            </a:endParaRPr>
          </a:p>
        </p:txBody>
      </p:sp>
      <p:sp>
        <p:nvSpPr>
          <p:cNvPr id="49160" name="TextBox 12"/>
          <p:cNvSpPr txBox="1">
            <a:spLocks noChangeArrowheads="1"/>
          </p:cNvSpPr>
          <p:nvPr/>
        </p:nvSpPr>
        <p:spPr bwMode="auto">
          <a:xfrm>
            <a:off x="152400" y="6172200"/>
            <a:ext cx="3962400" cy="215900"/>
          </a:xfrm>
          <a:prstGeom prst="rect">
            <a:avLst/>
          </a:prstGeom>
          <a:noFill/>
          <a:ln w="9525">
            <a:noFill/>
            <a:miter lim="800000"/>
            <a:headEnd/>
            <a:tailEnd/>
          </a:ln>
        </p:spPr>
        <p:txBody>
          <a:bodyPr>
            <a:spAutoFit/>
          </a:bodyPr>
          <a:lstStyle/>
          <a:p>
            <a:r>
              <a:rPr lang="en-US" sz="800" dirty="0">
                <a:latin typeface="Calibri" pitchFamily="34" charset="0"/>
              </a:rPr>
              <a:t>Source: EIA </a:t>
            </a:r>
            <a:r>
              <a:rPr lang="en-US" sz="800" dirty="0" smtClean="0">
                <a:latin typeface="Calibri" pitchFamily="34" charset="0"/>
              </a:rPr>
              <a:t>Forecasts</a:t>
            </a:r>
            <a:endParaRPr lang="en-US" sz="800" dirty="0">
              <a:latin typeface="Calibri" pitchFamily="34" charset="0"/>
            </a:endParaRPr>
          </a:p>
        </p:txBody>
      </p:sp>
      <p:sp>
        <p:nvSpPr>
          <p:cNvPr id="14" name="Title 1"/>
          <p:cNvSpPr txBox="1">
            <a:spLocks/>
          </p:cNvSpPr>
          <p:nvPr/>
        </p:nvSpPr>
        <p:spPr>
          <a:xfrm>
            <a:off x="457200" y="762000"/>
            <a:ext cx="8382000" cy="808038"/>
          </a:xfrm>
          <a:prstGeom prst="rect">
            <a:avLst/>
          </a:prstGeom>
        </p:spPr>
        <p:txBody>
          <a:bodyPr>
            <a:normAutofit fontScale="97500"/>
          </a:bodyPr>
          <a:lstStyle/>
          <a:p>
            <a:pPr algn="ctr" eaLnBrk="0" fontAlgn="auto" hangingPunct="0">
              <a:spcBef>
                <a:spcPts val="0"/>
              </a:spcBef>
              <a:spcAft>
                <a:spcPts val="0"/>
              </a:spcAft>
              <a:defRPr/>
            </a:pPr>
            <a:r>
              <a:rPr lang="en-US" sz="3600" dirty="0" smtClean="0">
                <a:latin typeface="+mn-lt"/>
              </a:rPr>
              <a:t>EIA W-M Base Case Petroleum Demand</a:t>
            </a:r>
            <a:endParaRPr lang="en-US" sz="3600" dirty="0">
              <a:latin typeface="+mn-lt"/>
              <a:ea typeface="+mj-ea"/>
              <a:cs typeface="+mj-cs"/>
            </a:endParaRPr>
          </a:p>
        </p:txBody>
      </p:sp>
      <p:graphicFrame>
        <p:nvGraphicFramePr>
          <p:cNvPr id="12" name="Chart 11"/>
          <p:cNvGraphicFramePr/>
          <p:nvPr/>
        </p:nvGraphicFramePr>
        <p:xfrm>
          <a:off x="533400" y="1676400"/>
          <a:ext cx="8077200" cy="441960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1"/>
          <p:cNvPicPr>
            <a:picLocks noChangeAspect="1" noChangeArrowheads="1"/>
          </p:cNvPicPr>
          <p:nvPr/>
        </p:nvPicPr>
        <p:blipFill>
          <a:blip r:embed="rId3" cstate="print"/>
          <a:srcRect/>
          <a:stretch>
            <a:fillRect/>
          </a:stretch>
        </p:blipFill>
        <p:spPr bwMode="auto">
          <a:xfrm>
            <a:off x="0" y="0"/>
            <a:ext cx="9144000" cy="893763"/>
          </a:xfrm>
          <a:prstGeom prst="rect">
            <a:avLst/>
          </a:prstGeom>
          <a:noFill/>
          <a:ln w="9525">
            <a:noFill/>
            <a:miter lim="800000"/>
            <a:headEnd/>
            <a:tailEnd/>
          </a:ln>
        </p:spPr>
      </p:pic>
      <p:sp>
        <p:nvSpPr>
          <p:cNvPr id="6" name="Slide Number Placeholder 1"/>
          <p:cNvSpPr txBox="1">
            <a:spLocks noGrp="1"/>
          </p:cNvSpPr>
          <p:nvPr/>
        </p:nvSpPr>
        <p:spPr>
          <a:xfrm>
            <a:off x="8610600" y="6356350"/>
            <a:ext cx="381000" cy="365125"/>
          </a:xfrm>
          <a:prstGeom prst="rect">
            <a:avLst/>
          </a:prstGeom>
          <a:noFill/>
        </p:spPr>
        <p:txBody>
          <a:bodyPr anchor="ctr"/>
          <a:lstStyle/>
          <a:p>
            <a:pPr>
              <a:defRPr/>
            </a:pPr>
            <a:fld id="{16CA1D2E-4599-4F6C-828D-87D80E1BE190}" type="slidenum">
              <a:rPr lang="en-US" sz="1200">
                <a:solidFill>
                  <a:schemeClr val="tx1">
                    <a:tint val="75000"/>
                  </a:schemeClr>
                </a:solidFill>
              </a:rPr>
              <a:pPr>
                <a:defRPr/>
              </a:pPr>
              <a:t>28</a:t>
            </a:fld>
            <a:endParaRPr lang="en-US" sz="1200" dirty="0">
              <a:solidFill>
                <a:schemeClr val="tx1">
                  <a:tint val="75000"/>
                </a:schemeClr>
              </a:solidFill>
            </a:endParaRPr>
          </a:p>
        </p:txBody>
      </p:sp>
      <p:sp>
        <p:nvSpPr>
          <p:cNvPr id="8" name="Title 7"/>
          <p:cNvSpPr>
            <a:spLocks noGrp="1"/>
          </p:cNvSpPr>
          <p:nvPr>
            <p:ph type="title"/>
          </p:nvPr>
        </p:nvSpPr>
        <p:spPr/>
        <p:txBody>
          <a:bodyPr/>
          <a:lstStyle/>
          <a:p>
            <a:r>
              <a:rPr lang="en-US" dirty="0" smtClean="0"/>
              <a:t> </a:t>
            </a:r>
            <a:endParaRPr lang="en-US" dirty="0"/>
          </a:p>
        </p:txBody>
      </p:sp>
      <p:sp>
        <p:nvSpPr>
          <p:cNvPr id="9" name="Content Placeholder 8"/>
          <p:cNvSpPr>
            <a:spLocks noGrp="1"/>
          </p:cNvSpPr>
          <p:nvPr>
            <p:ph idx="1"/>
          </p:nvPr>
        </p:nvSpPr>
        <p:spPr/>
        <p:txBody>
          <a:bodyPr/>
          <a:lstStyle/>
          <a:p>
            <a:pPr>
              <a:buNone/>
            </a:pPr>
            <a:r>
              <a:rPr lang="en-US" dirty="0" smtClean="0"/>
              <a:t> </a:t>
            </a:r>
            <a:endParaRPr lang="en-US" dirty="0"/>
          </a:p>
        </p:txBody>
      </p:sp>
      <p:pic>
        <p:nvPicPr>
          <p:cNvPr id="181250" name="Picture 2"/>
          <p:cNvPicPr>
            <a:picLocks noChangeAspect="1" noChangeArrowheads="1"/>
          </p:cNvPicPr>
          <p:nvPr/>
        </p:nvPicPr>
        <p:blipFill>
          <a:blip r:embed="rId4" cstate="print"/>
          <a:srcRect/>
          <a:stretch>
            <a:fillRect/>
          </a:stretch>
        </p:blipFill>
        <p:spPr bwMode="auto">
          <a:xfrm>
            <a:off x="762000" y="990600"/>
            <a:ext cx="7543800" cy="5308004"/>
          </a:xfrm>
          <a:prstGeom prst="rect">
            <a:avLst/>
          </a:prstGeom>
          <a:noFill/>
          <a:ln w="9525">
            <a:noFill/>
            <a:miter lim="800000"/>
            <a:headEnd/>
            <a:tailEnd/>
          </a:ln>
          <a:effectLst/>
        </p:spPr>
      </p:pic>
      <p:sp>
        <p:nvSpPr>
          <p:cNvPr id="12" name="Footer Placeholder 10"/>
          <p:cNvSpPr txBox="1">
            <a:spLocks noGrp="1"/>
          </p:cNvSpPr>
          <p:nvPr/>
        </p:nvSpPr>
        <p:spPr>
          <a:xfrm>
            <a:off x="304800" y="6324600"/>
            <a:ext cx="8229600" cy="365125"/>
          </a:xfrm>
          <a:prstGeom prst="rect">
            <a:avLst/>
          </a:prstGeom>
          <a:noFill/>
        </p:spPr>
        <p:txBody>
          <a:bodyPr anchor="ctr"/>
          <a:lstStyle/>
          <a:p>
            <a:pPr algn="ctr">
              <a:defRPr/>
            </a:pPr>
            <a:r>
              <a:rPr lang="en-US" sz="1200" dirty="0">
                <a:solidFill>
                  <a:schemeClr val="tx1">
                    <a:tint val="75000"/>
                  </a:schemeClr>
                </a:solidFill>
              </a:rPr>
              <a:t>Energy Policy Research Foundation, Inc. | 1031 31st  St, NW Washington, DC 20007 | 202.944.3339 | www.eprinc.org</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p:cNvSpPr>
          <p:nvPr>
            <p:ph type="title"/>
          </p:nvPr>
        </p:nvSpPr>
        <p:spPr>
          <a:xfrm>
            <a:off x="457200" y="685800"/>
            <a:ext cx="8229600" cy="990600"/>
          </a:xfrm>
        </p:spPr>
        <p:txBody>
          <a:bodyPr/>
          <a:lstStyle/>
          <a:p>
            <a:pPr eaLnBrk="1" hangingPunct="1"/>
            <a:r>
              <a:rPr lang="en-US" dirty="0" smtClean="0"/>
              <a:t>Product Prices and Share</a:t>
            </a:r>
          </a:p>
        </p:txBody>
      </p:sp>
      <p:sp>
        <p:nvSpPr>
          <p:cNvPr id="2051" name="Rectangle 3"/>
          <p:cNvSpPr>
            <a:spLocks noGrp="1"/>
          </p:cNvSpPr>
          <p:nvPr>
            <p:ph type="body" idx="1"/>
          </p:nvPr>
        </p:nvSpPr>
        <p:spPr/>
        <p:txBody>
          <a:bodyPr/>
          <a:lstStyle/>
          <a:p>
            <a:pPr eaLnBrk="1" hangingPunct="1">
              <a:buFont typeface="Arial" charset="0"/>
              <a:buNone/>
            </a:pPr>
            <a:r>
              <a:rPr lang="en-US" b="1" dirty="0" smtClean="0"/>
              <a:t> </a:t>
            </a:r>
          </a:p>
        </p:txBody>
      </p:sp>
      <p:sp>
        <p:nvSpPr>
          <p:cNvPr id="7" name="Slide Number Placeholder 2"/>
          <p:cNvSpPr>
            <a:spLocks noGrp="1"/>
          </p:cNvSpPr>
          <p:nvPr>
            <p:ph type="sldNum" sz="quarter" idx="12"/>
          </p:nvPr>
        </p:nvSpPr>
        <p:spPr>
          <a:xfrm>
            <a:off x="8610600" y="6324600"/>
            <a:ext cx="381000" cy="365125"/>
          </a:xfrm>
        </p:spPr>
        <p:txBody>
          <a:bodyPr/>
          <a:lstStyle/>
          <a:p>
            <a:pPr algn="l">
              <a:defRPr/>
            </a:pPr>
            <a:fld id="{C8795C08-6C0A-4CD6-9C19-96D28D68EFCA}" type="slidenum">
              <a:rPr lang="en-US">
                <a:solidFill>
                  <a:schemeClr val="tx1"/>
                </a:solidFill>
                <a:latin typeface="+mn-lt"/>
              </a:rPr>
              <a:pPr algn="l">
                <a:defRPr/>
              </a:pPr>
              <a:t>29</a:t>
            </a:fld>
            <a:endParaRPr lang="en-US" dirty="0">
              <a:solidFill>
                <a:schemeClr val="tx1"/>
              </a:solidFill>
              <a:latin typeface="+mn-lt"/>
            </a:endParaRPr>
          </a:p>
        </p:txBody>
      </p:sp>
      <p:sp>
        <p:nvSpPr>
          <p:cNvPr id="9" name="Footer Placeholder 10"/>
          <p:cNvSpPr>
            <a:spLocks noGrp="1"/>
          </p:cNvSpPr>
          <p:nvPr>
            <p:ph type="ftr" sz="quarter" idx="11"/>
          </p:nvPr>
        </p:nvSpPr>
        <p:spPr>
          <a:xfrm>
            <a:off x="304800" y="6324600"/>
            <a:ext cx="8229600" cy="365125"/>
          </a:xfrm>
        </p:spPr>
        <p:txBody>
          <a:bodyPr/>
          <a:lstStyle/>
          <a:p>
            <a:pPr>
              <a:defRPr/>
            </a:pPr>
            <a:r>
              <a:rPr lang="en-US" dirty="0"/>
              <a:t>Energy Policy Research Foundation, Inc. | 1031 31st  St, NW Washington, DC 20007 | 202.944.3339 | www.eprinc.org</a:t>
            </a:r>
          </a:p>
        </p:txBody>
      </p:sp>
      <p:cxnSp>
        <p:nvCxnSpPr>
          <p:cNvPr id="10" name="Straight Connector 9"/>
          <p:cNvCxnSpPr/>
          <p:nvPr/>
        </p:nvCxnSpPr>
        <p:spPr>
          <a:xfrm>
            <a:off x="76200" y="1446213"/>
            <a:ext cx="8991600" cy="1587"/>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pic>
        <p:nvPicPr>
          <p:cNvPr id="2055" name="Picture 11"/>
          <p:cNvPicPr>
            <a:picLocks noChangeAspect="1" noChangeArrowheads="1"/>
          </p:cNvPicPr>
          <p:nvPr/>
        </p:nvPicPr>
        <p:blipFill>
          <a:blip r:embed="rId3" cstate="print"/>
          <a:srcRect/>
          <a:stretch>
            <a:fillRect/>
          </a:stretch>
        </p:blipFill>
        <p:spPr bwMode="auto">
          <a:xfrm>
            <a:off x="0" y="0"/>
            <a:ext cx="9144000" cy="893763"/>
          </a:xfrm>
          <a:prstGeom prst="rect">
            <a:avLst/>
          </a:prstGeom>
          <a:noFill/>
          <a:ln w="9525">
            <a:noFill/>
            <a:miter lim="800000"/>
            <a:headEnd/>
            <a:tailEnd/>
          </a:ln>
        </p:spPr>
      </p:pic>
      <p:sp>
        <p:nvSpPr>
          <p:cNvPr id="3789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1" name="Chart 10"/>
          <p:cNvGraphicFramePr/>
          <p:nvPr/>
        </p:nvGraphicFramePr>
        <p:xfrm>
          <a:off x="381000" y="1676400"/>
          <a:ext cx="8382000" cy="4419600"/>
        </p:xfrm>
        <a:graphic>
          <a:graphicData uri="http://schemas.openxmlformats.org/drawingml/2006/chart">
            <c:chart xmlns:c="http://schemas.openxmlformats.org/drawingml/2006/chart" xmlns:r="http://schemas.openxmlformats.org/officeDocument/2006/relationships" r:id="rId4"/>
          </a:graphicData>
        </a:graphic>
      </p:graphicFrame>
      <p:sp>
        <p:nvSpPr>
          <p:cNvPr id="12" name="Rectangle 11"/>
          <p:cNvSpPr/>
          <p:nvPr/>
        </p:nvSpPr>
        <p:spPr>
          <a:xfrm>
            <a:off x="304800" y="5943600"/>
            <a:ext cx="7964040" cy="253916"/>
          </a:xfrm>
          <a:prstGeom prst="rect">
            <a:avLst/>
          </a:prstGeom>
        </p:spPr>
        <p:txBody>
          <a:bodyPr wrap="none">
            <a:spAutoFit/>
          </a:bodyPr>
          <a:lstStyle/>
          <a:p>
            <a:pPr fontAlgn="b"/>
            <a:r>
              <a:rPr lang="en-US" sz="1050" u="none" strike="noStrike" dirty="0" smtClean="0"/>
              <a:t>Source: EIA Data, CME Group, EPRINC Calculations.  All prices are for front month futures contracts. Prices are not BTU adjusted.</a:t>
            </a:r>
            <a:endParaRPr lang="en-US" sz="1050" b="0" i="0" u="none" strike="noStrike" dirty="0">
              <a:solidFill>
                <a:srgbClr val="000000"/>
              </a:solidFill>
              <a:latin typeface="Calibri"/>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a:xfrm>
            <a:off x="304800" y="914400"/>
            <a:ext cx="8534400" cy="838200"/>
          </a:xfrm>
        </p:spPr>
        <p:txBody>
          <a:bodyPr>
            <a:normAutofit fontScale="90000"/>
          </a:bodyPr>
          <a:lstStyle/>
          <a:p>
            <a:r>
              <a:rPr lang="en-US" sz="2800" dirty="0" smtClean="0"/>
              <a:t>Total Gasoline Imports Share of Finished Motor Gasoline Product Supplied</a:t>
            </a:r>
            <a:endParaRPr lang="en-US" sz="2000" dirty="0" smtClean="0">
              <a:latin typeface="Franklin Gothic Medium Cond" pitchFamily="34" charset="0"/>
            </a:endParaRPr>
          </a:p>
        </p:txBody>
      </p:sp>
      <p:pic>
        <p:nvPicPr>
          <p:cNvPr id="39939" name="Picture 11"/>
          <p:cNvPicPr>
            <a:picLocks noChangeAspect="1" noChangeArrowheads="1"/>
          </p:cNvPicPr>
          <p:nvPr/>
        </p:nvPicPr>
        <p:blipFill>
          <a:blip r:embed="rId2" cstate="print"/>
          <a:srcRect/>
          <a:stretch>
            <a:fillRect/>
          </a:stretch>
        </p:blipFill>
        <p:spPr bwMode="auto">
          <a:xfrm>
            <a:off x="0" y="0"/>
            <a:ext cx="9144000" cy="838200"/>
          </a:xfrm>
          <a:prstGeom prst="rect">
            <a:avLst/>
          </a:prstGeom>
          <a:noFill/>
          <a:ln w="9525">
            <a:noFill/>
            <a:miter lim="800000"/>
            <a:headEnd/>
            <a:tailEnd/>
          </a:ln>
        </p:spPr>
      </p:pic>
      <p:sp>
        <p:nvSpPr>
          <p:cNvPr id="39940" name="TextBox 4"/>
          <p:cNvSpPr txBox="1">
            <a:spLocks noChangeArrowheads="1"/>
          </p:cNvSpPr>
          <p:nvPr/>
        </p:nvSpPr>
        <p:spPr bwMode="auto">
          <a:xfrm>
            <a:off x="990600" y="5791200"/>
            <a:ext cx="6858000" cy="246221"/>
          </a:xfrm>
          <a:prstGeom prst="rect">
            <a:avLst/>
          </a:prstGeom>
          <a:noFill/>
          <a:ln w="9525">
            <a:noFill/>
            <a:miter lim="800000"/>
            <a:headEnd/>
            <a:tailEnd/>
          </a:ln>
        </p:spPr>
        <p:txBody>
          <a:bodyPr>
            <a:spAutoFit/>
          </a:bodyPr>
          <a:lstStyle/>
          <a:p>
            <a:r>
              <a:rPr lang="en-US" sz="1000" b="1" i="1" dirty="0">
                <a:latin typeface="Calibri" pitchFamily="34" charset="0"/>
              </a:rPr>
              <a:t>Source:  EIA data, EPRINC calculations </a:t>
            </a:r>
          </a:p>
        </p:txBody>
      </p:sp>
      <p:graphicFrame>
        <p:nvGraphicFramePr>
          <p:cNvPr id="6" name="Chart 5"/>
          <p:cNvGraphicFramePr/>
          <p:nvPr/>
        </p:nvGraphicFramePr>
        <p:xfrm>
          <a:off x="381000" y="1828800"/>
          <a:ext cx="8458200" cy="3733800"/>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Straight Connector 6"/>
          <p:cNvCxnSpPr/>
          <p:nvPr/>
        </p:nvCxnSpPr>
        <p:spPr>
          <a:xfrm>
            <a:off x="76200" y="1751013"/>
            <a:ext cx="8991600" cy="1587"/>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p:cNvSpPr>
          <p:nvPr>
            <p:ph type="title"/>
          </p:nvPr>
        </p:nvSpPr>
        <p:spPr>
          <a:xfrm>
            <a:off x="457200" y="685800"/>
            <a:ext cx="8229600" cy="990600"/>
          </a:xfrm>
        </p:spPr>
        <p:txBody>
          <a:bodyPr/>
          <a:lstStyle/>
          <a:p>
            <a:pPr eaLnBrk="1" hangingPunct="1"/>
            <a:r>
              <a:rPr lang="en-US" dirty="0" smtClean="0"/>
              <a:t>Lifecycle GHG Emissions</a:t>
            </a:r>
          </a:p>
        </p:txBody>
      </p:sp>
      <p:sp>
        <p:nvSpPr>
          <p:cNvPr id="7" name="Slide Number Placeholder 2"/>
          <p:cNvSpPr>
            <a:spLocks noGrp="1"/>
          </p:cNvSpPr>
          <p:nvPr>
            <p:ph type="sldNum" sz="quarter" idx="12"/>
          </p:nvPr>
        </p:nvSpPr>
        <p:spPr>
          <a:xfrm>
            <a:off x="8610600" y="6324600"/>
            <a:ext cx="381000" cy="365125"/>
          </a:xfrm>
        </p:spPr>
        <p:txBody>
          <a:bodyPr/>
          <a:lstStyle/>
          <a:p>
            <a:pPr algn="l">
              <a:defRPr/>
            </a:pPr>
            <a:fld id="{C8795C08-6C0A-4CD6-9C19-96D28D68EFCA}" type="slidenum">
              <a:rPr lang="en-US">
                <a:solidFill>
                  <a:schemeClr val="tx1"/>
                </a:solidFill>
                <a:latin typeface="+mn-lt"/>
              </a:rPr>
              <a:pPr algn="l">
                <a:defRPr/>
              </a:pPr>
              <a:t>30</a:t>
            </a:fld>
            <a:endParaRPr lang="en-US" dirty="0">
              <a:solidFill>
                <a:schemeClr val="tx1"/>
              </a:solidFill>
              <a:latin typeface="+mn-lt"/>
            </a:endParaRPr>
          </a:p>
        </p:txBody>
      </p:sp>
      <p:sp>
        <p:nvSpPr>
          <p:cNvPr id="9" name="Footer Placeholder 10"/>
          <p:cNvSpPr>
            <a:spLocks noGrp="1"/>
          </p:cNvSpPr>
          <p:nvPr>
            <p:ph type="ftr" sz="quarter" idx="11"/>
          </p:nvPr>
        </p:nvSpPr>
        <p:spPr>
          <a:xfrm>
            <a:off x="304800" y="6324600"/>
            <a:ext cx="8229600" cy="365125"/>
          </a:xfrm>
        </p:spPr>
        <p:txBody>
          <a:bodyPr/>
          <a:lstStyle/>
          <a:p>
            <a:pPr>
              <a:defRPr/>
            </a:pPr>
            <a:r>
              <a:rPr lang="en-US" dirty="0"/>
              <a:t>Energy Policy Research Foundation, Inc. | 1031 31st  St, NW Washington, DC 20007 | 202.944.3339 | www.eprinc.org</a:t>
            </a:r>
          </a:p>
        </p:txBody>
      </p:sp>
      <p:cxnSp>
        <p:nvCxnSpPr>
          <p:cNvPr id="10" name="Straight Connector 9"/>
          <p:cNvCxnSpPr/>
          <p:nvPr/>
        </p:nvCxnSpPr>
        <p:spPr>
          <a:xfrm>
            <a:off x="76200" y="1446213"/>
            <a:ext cx="8991600" cy="1587"/>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pic>
        <p:nvPicPr>
          <p:cNvPr id="2055" name="Picture 11"/>
          <p:cNvPicPr>
            <a:picLocks noChangeAspect="1" noChangeArrowheads="1"/>
          </p:cNvPicPr>
          <p:nvPr/>
        </p:nvPicPr>
        <p:blipFill>
          <a:blip r:embed="rId3" cstate="print"/>
          <a:srcRect/>
          <a:stretch>
            <a:fillRect/>
          </a:stretch>
        </p:blipFill>
        <p:spPr bwMode="auto">
          <a:xfrm>
            <a:off x="0" y="0"/>
            <a:ext cx="9144000" cy="893763"/>
          </a:xfrm>
          <a:prstGeom prst="rect">
            <a:avLst/>
          </a:prstGeom>
          <a:noFill/>
          <a:ln w="9525">
            <a:noFill/>
            <a:miter lim="800000"/>
            <a:headEnd/>
            <a:tailEnd/>
          </a:ln>
        </p:spPr>
      </p:pic>
      <p:pic>
        <p:nvPicPr>
          <p:cNvPr id="20481" name="Picture 1"/>
          <p:cNvPicPr>
            <a:picLocks noChangeAspect="1" noChangeArrowheads="1"/>
          </p:cNvPicPr>
          <p:nvPr/>
        </p:nvPicPr>
        <p:blipFill>
          <a:blip r:embed="rId4" cstate="print"/>
          <a:srcRect/>
          <a:stretch>
            <a:fillRect/>
          </a:stretch>
        </p:blipFill>
        <p:spPr bwMode="auto">
          <a:xfrm>
            <a:off x="381000" y="1600199"/>
            <a:ext cx="8382000" cy="4404137"/>
          </a:xfrm>
          <a:prstGeom prst="rect">
            <a:avLst/>
          </a:prstGeom>
          <a:noFill/>
          <a:ln w="9525">
            <a:noFill/>
            <a:miter lim="800000"/>
            <a:headEnd/>
            <a:tailEnd/>
          </a:ln>
        </p:spPr>
      </p:pic>
      <p:sp>
        <p:nvSpPr>
          <p:cNvPr id="11" name="TextBox 10"/>
          <p:cNvSpPr txBox="1"/>
          <p:nvPr/>
        </p:nvSpPr>
        <p:spPr>
          <a:xfrm>
            <a:off x="381000" y="6019800"/>
            <a:ext cx="5715000" cy="253916"/>
          </a:xfrm>
          <a:prstGeom prst="rect">
            <a:avLst/>
          </a:prstGeom>
          <a:noFill/>
        </p:spPr>
        <p:txBody>
          <a:bodyPr wrap="square" rtlCol="0">
            <a:spAutoFit/>
          </a:bodyPr>
          <a:lstStyle/>
          <a:p>
            <a:r>
              <a:rPr lang="en-US" sz="1050" dirty="0" smtClean="0"/>
              <a:t>Source: EPA, http://www.epa.gov/OMS/renewablefuels/420f09024.htm</a:t>
            </a:r>
            <a:endParaRPr lang="en-US" sz="105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p:cNvSpPr>
          <p:nvPr>
            <p:ph type="title"/>
          </p:nvPr>
        </p:nvSpPr>
        <p:spPr>
          <a:xfrm>
            <a:off x="457200" y="685800"/>
            <a:ext cx="8229600" cy="990600"/>
          </a:xfrm>
        </p:spPr>
        <p:txBody>
          <a:bodyPr/>
          <a:lstStyle/>
          <a:p>
            <a:pPr eaLnBrk="1" hangingPunct="1"/>
            <a:r>
              <a:rPr lang="en-US" dirty="0" smtClean="0"/>
              <a:t> </a:t>
            </a:r>
          </a:p>
        </p:txBody>
      </p:sp>
      <p:sp>
        <p:nvSpPr>
          <p:cNvPr id="2051" name="Rectangle 3"/>
          <p:cNvSpPr>
            <a:spLocks noGrp="1"/>
          </p:cNvSpPr>
          <p:nvPr>
            <p:ph type="body" idx="1"/>
          </p:nvPr>
        </p:nvSpPr>
        <p:spPr/>
        <p:txBody>
          <a:bodyPr/>
          <a:lstStyle/>
          <a:p>
            <a:pPr eaLnBrk="1" hangingPunct="1">
              <a:buFont typeface="Arial" charset="0"/>
              <a:buNone/>
            </a:pPr>
            <a:r>
              <a:rPr lang="en-US" b="1" dirty="0" smtClean="0"/>
              <a:t> </a:t>
            </a:r>
          </a:p>
        </p:txBody>
      </p:sp>
      <p:sp>
        <p:nvSpPr>
          <p:cNvPr id="7" name="Slide Number Placeholder 2"/>
          <p:cNvSpPr>
            <a:spLocks noGrp="1"/>
          </p:cNvSpPr>
          <p:nvPr>
            <p:ph type="sldNum" sz="quarter" idx="12"/>
          </p:nvPr>
        </p:nvSpPr>
        <p:spPr>
          <a:xfrm>
            <a:off x="8610600" y="6324600"/>
            <a:ext cx="381000" cy="365125"/>
          </a:xfrm>
        </p:spPr>
        <p:txBody>
          <a:bodyPr/>
          <a:lstStyle/>
          <a:p>
            <a:pPr algn="l">
              <a:defRPr/>
            </a:pPr>
            <a:fld id="{C8795C08-6C0A-4CD6-9C19-96D28D68EFCA}" type="slidenum">
              <a:rPr lang="en-US">
                <a:solidFill>
                  <a:schemeClr val="tx1"/>
                </a:solidFill>
                <a:latin typeface="+mn-lt"/>
              </a:rPr>
              <a:pPr algn="l">
                <a:defRPr/>
              </a:pPr>
              <a:t>31</a:t>
            </a:fld>
            <a:endParaRPr lang="en-US" dirty="0">
              <a:solidFill>
                <a:schemeClr val="tx1"/>
              </a:solidFill>
              <a:latin typeface="+mn-lt"/>
            </a:endParaRPr>
          </a:p>
        </p:txBody>
      </p:sp>
      <p:sp>
        <p:nvSpPr>
          <p:cNvPr id="9" name="Footer Placeholder 10"/>
          <p:cNvSpPr>
            <a:spLocks noGrp="1"/>
          </p:cNvSpPr>
          <p:nvPr>
            <p:ph type="ftr" sz="quarter" idx="11"/>
          </p:nvPr>
        </p:nvSpPr>
        <p:spPr>
          <a:xfrm>
            <a:off x="304800" y="6324600"/>
            <a:ext cx="8229600" cy="365125"/>
          </a:xfrm>
        </p:spPr>
        <p:txBody>
          <a:bodyPr/>
          <a:lstStyle/>
          <a:p>
            <a:pPr>
              <a:defRPr/>
            </a:pPr>
            <a:r>
              <a:rPr lang="en-US" dirty="0"/>
              <a:t>Energy Policy Research Foundation, Inc. | 1031 31st  St, NW Washington, DC 20007 | 202.944.3339 | www.eprinc.org</a:t>
            </a:r>
          </a:p>
        </p:txBody>
      </p:sp>
      <p:cxnSp>
        <p:nvCxnSpPr>
          <p:cNvPr id="10" name="Straight Connector 9"/>
          <p:cNvCxnSpPr/>
          <p:nvPr/>
        </p:nvCxnSpPr>
        <p:spPr>
          <a:xfrm>
            <a:off x="76200" y="1446213"/>
            <a:ext cx="8991600" cy="1587"/>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pic>
        <p:nvPicPr>
          <p:cNvPr id="2055" name="Picture 11"/>
          <p:cNvPicPr>
            <a:picLocks noChangeAspect="1" noChangeArrowheads="1"/>
          </p:cNvPicPr>
          <p:nvPr/>
        </p:nvPicPr>
        <p:blipFill>
          <a:blip r:embed="rId3" cstate="print"/>
          <a:srcRect/>
          <a:stretch>
            <a:fillRect/>
          </a:stretch>
        </p:blipFill>
        <p:spPr bwMode="auto">
          <a:xfrm>
            <a:off x="0" y="0"/>
            <a:ext cx="9144000" cy="893763"/>
          </a:xfrm>
          <a:prstGeom prst="rect">
            <a:avLst/>
          </a:prstGeom>
          <a:noFill/>
          <a:ln w="9525">
            <a:noFill/>
            <a:miter lim="800000"/>
            <a:headEnd/>
            <a:tailEnd/>
          </a:ln>
        </p:spPr>
      </p:pic>
      <p:pic>
        <p:nvPicPr>
          <p:cNvPr id="33794" name="Picture 2"/>
          <p:cNvPicPr>
            <a:picLocks noChangeAspect="1" noChangeArrowheads="1"/>
          </p:cNvPicPr>
          <p:nvPr/>
        </p:nvPicPr>
        <p:blipFill>
          <a:blip r:embed="rId4" cstate="print"/>
          <a:srcRect/>
          <a:stretch>
            <a:fillRect/>
          </a:stretch>
        </p:blipFill>
        <p:spPr bwMode="auto">
          <a:xfrm>
            <a:off x="609600" y="762000"/>
            <a:ext cx="7943701" cy="5562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p:cNvSpPr>
          <p:nvPr>
            <p:ph type="title"/>
          </p:nvPr>
        </p:nvSpPr>
        <p:spPr>
          <a:xfrm>
            <a:off x="457200" y="685800"/>
            <a:ext cx="8229600" cy="990600"/>
          </a:xfrm>
        </p:spPr>
        <p:txBody>
          <a:bodyPr/>
          <a:lstStyle/>
          <a:p>
            <a:pPr eaLnBrk="1" hangingPunct="1"/>
            <a:r>
              <a:rPr lang="en-US" dirty="0" smtClean="0"/>
              <a:t> </a:t>
            </a:r>
          </a:p>
        </p:txBody>
      </p:sp>
      <p:sp>
        <p:nvSpPr>
          <p:cNvPr id="2051" name="Rectangle 3"/>
          <p:cNvSpPr>
            <a:spLocks noGrp="1"/>
          </p:cNvSpPr>
          <p:nvPr>
            <p:ph type="body" idx="1"/>
          </p:nvPr>
        </p:nvSpPr>
        <p:spPr/>
        <p:txBody>
          <a:bodyPr/>
          <a:lstStyle/>
          <a:p>
            <a:pPr eaLnBrk="1" hangingPunct="1">
              <a:buFont typeface="Arial" charset="0"/>
              <a:buNone/>
            </a:pPr>
            <a:r>
              <a:rPr lang="en-US" b="1" dirty="0" smtClean="0"/>
              <a:t> </a:t>
            </a:r>
          </a:p>
        </p:txBody>
      </p:sp>
      <p:sp>
        <p:nvSpPr>
          <p:cNvPr id="7" name="Slide Number Placeholder 2"/>
          <p:cNvSpPr>
            <a:spLocks noGrp="1"/>
          </p:cNvSpPr>
          <p:nvPr>
            <p:ph type="sldNum" sz="quarter" idx="12"/>
          </p:nvPr>
        </p:nvSpPr>
        <p:spPr>
          <a:xfrm>
            <a:off x="8610600" y="6324600"/>
            <a:ext cx="381000" cy="365125"/>
          </a:xfrm>
        </p:spPr>
        <p:txBody>
          <a:bodyPr/>
          <a:lstStyle/>
          <a:p>
            <a:pPr algn="l">
              <a:defRPr/>
            </a:pPr>
            <a:fld id="{C8795C08-6C0A-4CD6-9C19-96D28D68EFCA}" type="slidenum">
              <a:rPr lang="en-US">
                <a:solidFill>
                  <a:schemeClr val="tx1"/>
                </a:solidFill>
                <a:latin typeface="+mn-lt"/>
              </a:rPr>
              <a:pPr algn="l">
                <a:defRPr/>
              </a:pPr>
              <a:t>32</a:t>
            </a:fld>
            <a:endParaRPr lang="en-US" dirty="0">
              <a:solidFill>
                <a:schemeClr val="tx1"/>
              </a:solidFill>
              <a:latin typeface="+mn-lt"/>
            </a:endParaRPr>
          </a:p>
        </p:txBody>
      </p:sp>
      <p:sp>
        <p:nvSpPr>
          <p:cNvPr id="9" name="Footer Placeholder 10"/>
          <p:cNvSpPr>
            <a:spLocks noGrp="1"/>
          </p:cNvSpPr>
          <p:nvPr>
            <p:ph type="ftr" sz="quarter" idx="11"/>
          </p:nvPr>
        </p:nvSpPr>
        <p:spPr>
          <a:xfrm>
            <a:off x="304800" y="6324600"/>
            <a:ext cx="8229600" cy="365125"/>
          </a:xfrm>
        </p:spPr>
        <p:txBody>
          <a:bodyPr/>
          <a:lstStyle/>
          <a:p>
            <a:pPr>
              <a:defRPr/>
            </a:pPr>
            <a:r>
              <a:rPr lang="en-US" dirty="0"/>
              <a:t>Energy Policy Research Foundation, Inc. | 1031 31st  St, NW Washington, DC 20007 | 202.944.3339 | www.eprinc.org</a:t>
            </a:r>
          </a:p>
        </p:txBody>
      </p:sp>
      <p:cxnSp>
        <p:nvCxnSpPr>
          <p:cNvPr id="10" name="Straight Connector 9"/>
          <p:cNvCxnSpPr/>
          <p:nvPr/>
        </p:nvCxnSpPr>
        <p:spPr>
          <a:xfrm>
            <a:off x="76200" y="1446213"/>
            <a:ext cx="8991600" cy="1587"/>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pic>
        <p:nvPicPr>
          <p:cNvPr id="2055" name="Picture 11"/>
          <p:cNvPicPr>
            <a:picLocks noChangeAspect="1" noChangeArrowheads="1"/>
          </p:cNvPicPr>
          <p:nvPr/>
        </p:nvPicPr>
        <p:blipFill>
          <a:blip r:embed="rId3" cstate="print"/>
          <a:srcRect/>
          <a:stretch>
            <a:fillRect/>
          </a:stretch>
        </p:blipFill>
        <p:spPr bwMode="auto">
          <a:xfrm>
            <a:off x="0" y="0"/>
            <a:ext cx="9144000" cy="893763"/>
          </a:xfrm>
          <a:prstGeom prst="rect">
            <a:avLst/>
          </a:prstGeom>
          <a:noFill/>
          <a:ln w="9525">
            <a:noFill/>
            <a:miter lim="800000"/>
            <a:headEnd/>
            <a:tailEnd/>
          </a:ln>
        </p:spPr>
      </p:pic>
      <p:pic>
        <p:nvPicPr>
          <p:cNvPr id="18433" name="Picture 1"/>
          <p:cNvPicPr>
            <a:picLocks noChangeAspect="1" noChangeArrowheads="1"/>
          </p:cNvPicPr>
          <p:nvPr/>
        </p:nvPicPr>
        <p:blipFill>
          <a:blip r:embed="rId4" cstate="print"/>
          <a:srcRect/>
          <a:stretch>
            <a:fillRect/>
          </a:stretch>
        </p:blipFill>
        <p:spPr bwMode="auto">
          <a:xfrm>
            <a:off x="609600" y="762000"/>
            <a:ext cx="7964984" cy="5562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p:cNvSpPr>
          <p:nvPr>
            <p:ph type="title"/>
          </p:nvPr>
        </p:nvSpPr>
        <p:spPr>
          <a:xfrm>
            <a:off x="457200" y="685800"/>
            <a:ext cx="8229600" cy="990600"/>
          </a:xfrm>
        </p:spPr>
        <p:txBody>
          <a:bodyPr/>
          <a:lstStyle/>
          <a:p>
            <a:pPr eaLnBrk="1" hangingPunct="1"/>
            <a:r>
              <a:rPr lang="en-US" dirty="0" smtClean="0"/>
              <a:t>A Selection of Ethanol Subsidies</a:t>
            </a:r>
          </a:p>
        </p:txBody>
      </p:sp>
      <p:sp>
        <p:nvSpPr>
          <p:cNvPr id="7" name="Slide Number Placeholder 2"/>
          <p:cNvSpPr>
            <a:spLocks noGrp="1"/>
          </p:cNvSpPr>
          <p:nvPr>
            <p:ph type="sldNum" sz="quarter" idx="12"/>
          </p:nvPr>
        </p:nvSpPr>
        <p:spPr>
          <a:xfrm>
            <a:off x="8610600" y="6324600"/>
            <a:ext cx="381000" cy="365125"/>
          </a:xfrm>
        </p:spPr>
        <p:txBody>
          <a:bodyPr/>
          <a:lstStyle/>
          <a:p>
            <a:pPr algn="l">
              <a:defRPr/>
            </a:pPr>
            <a:fld id="{C8795C08-6C0A-4CD6-9C19-96D28D68EFCA}" type="slidenum">
              <a:rPr lang="en-US">
                <a:solidFill>
                  <a:schemeClr val="tx1"/>
                </a:solidFill>
                <a:latin typeface="+mn-lt"/>
              </a:rPr>
              <a:pPr algn="l">
                <a:defRPr/>
              </a:pPr>
              <a:t>33</a:t>
            </a:fld>
            <a:endParaRPr lang="en-US" dirty="0">
              <a:solidFill>
                <a:schemeClr val="tx1"/>
              </a:solidFill>
              <a:latin typeface="+mn-lt"/>
            </a:endParaRPr>
          </a:p>
        </p:txBody>
      </p:sp>
      <p:sp>
        <p:nvSpPr>
          <p:cNvPr id="9" name="Footer Placeholder 10"/>
          <p:cNvSpPr>
            <a:spLocks noGrp="1"/>
          </p:cNvSpPr>
          <p:nvPr>
            <p:ph type="ftr" sz="quarter" idx="11"/>
          </p:nvPr>
        </p:nvSpPr>
        <p:spPr>
          <a:xfrm>
            <a:off x="304800" y="6324600"/>
            <a:ext cx="8229600" cy="365125"/>
          </a:xfrm>
        </p:spPr>
        <p:txBody>
          <a:bodyPr/>
          <a:lstStyle/>
          <a:p>
            <a:pPr>
              <a:defRPr/>
            </a:pPr>
            <a:r>
              <a:rPr lang="en-US" dirty="0"/>
              <a:t>Energy Policy Research Foundation, Inc. | 1031 31st  St, NW Washington, DC 20007 | 202.944.3339 | www.eprinc.org</a:t>
            </a:r>
          </a:p>
        </p:txBody>
      </p:sp>
      <p:cxnSp>
        <p:nvCxnSpPr>
          <p:cNvPr id="10" name="Straight Connector 9"/>
          <p:cNvCxnSpPr/>
          <p:nvPr/>
        </p:nvCxnSpPr>
        <p:spPr>
          <a:xfrm>
            <a:off x="76200" y="1446213"/>
            <a:ext cx="8991600" cy="1587"/>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pic>
        <p:nvPicPr>
          <p:cNvPr id="2055" name="Picture 11"/>
          <p:cNvPicPr>
            <a:picLocks noChangeAspect="1" noChangeArrowheads="1"/>
          </p:cNvPicPr>
          <p:nvPr/>
        </p:nvPicPr>
        <p:blipFill>
          <a:blip r:embed="rId3" cstate="print"/>
          <a:srcRect/>
          <a:stretch>
            <a:fillRect/>
          </a:stretch>
        </p:blipFill>
        <p:spPr bwMode="auto">
          <a:xfrm>
            <a:off x="0" y="0"/>
            <a:ext cx="9144000" cy="893763"/>
          </a:xfrm>
          <a:prstGeom prst="rect">
            <a:avLst/>
          </a:prstGeom>
          <a:noFill/>
          <a:ln w="9525">
            <a:noFill/>
            <a:miter lim="800000"/>
            <a:headEnd/>
            <a:tailEnd/>
          </a:ln>
        </p:spPr>
      </p:pic>
      <p:graphicFrame>
        <p:nvGraphicFramePr>
          <p:cNvPr id="8" name="Table 7"/>
          <p:cNvGraphicFramePr>
            <a:graphicFrameLocks noGrp="1"/>
          </p:cNvGraphicFramePr>
          <p:nvPr/>
        </p:nvGraphicFramePr>
        <p:xfrm>
          <a:off x="304800" y="1676400"/>
          <a:ext cx="8610600" cy="4343404"/>
        </p:xfrm>
        <a:graphic>
          <a:graphicData uri="http://schemas.openxmlformats.org/drawingml/2006/table">
            <a:tbl>
              <a:tblPr>
                <a:effectLst>
                  <a:outerShdw blurRad="50800" dist="38100" dir="2700000" algn="tl" rotWithShape="0">
                    <a:prstClr val="black">
                      <a:alpha val="40000"/>
                    </a:prstClr>
                  </a:outerShdw>
                </a:effectLst>
                <a:tableStyleId>{69C7853C-536D-4A76-A0AE-DD22124D55A5}</a:tableStyleId>
              </a:tblPr>
              <a:tblGrid>
                <a:gridCol w="7409994"/>
                <a:gridCol w="1200606"/>
              </a:tblGrid>
              <a:tr h="334108">
                <a:tc>
                  <a:txBody>
                    <a:bodyPr/>
                    <a:lstStyle/>
                    <a:p>
                      <a:pPr algn="l" fontAlgn="b"/>
                      <a:r>
                        <a:rPr lang="en-US" sz="2000" b="1" u="sng" strike="noStrike" dirty="0"/>
                        <a:t>2008 Ethanol Subsidies</a:t>
                      </a:r>
                      <a:endParaRPr lang="en-US" sz="2000" b="1" i="0" u="sng" strike="noStrike" dirty="0">
                        <a:solidFill>
                          <a:srgbClr val="000000"/>
                        </a:solidFill>
                        <a:latin typeface="Calibri"/>
                      </a:endParaRPr>
                    </a:p>
                  </a:txBody>
                  <a:tcPr marL="9525" marR="9525" marT="9525" marB="0" anchor="b"/>
                </a:tc>
                <a:tc>
                  <a:txBody>
                    <a:bodyPr/>
                    <a:lstStyle/>
                    <a:p>
                      <a:pPr algn="l" fontAlgn="b"/>
                      <a:r>
                        <a:rPr lang="en-US" sz="2000" b="1" u="sng" strike="noStrike" dirty="0"/>
                        <a:t>$ Million</a:t>
                      </a:r>
                      <a:endParaRPr lang="en-US" sz="2000" b="1" i="0" u="sng" strike="noStrike" dirty="0">
                        <a:solidFill>
                          <a:srgbClr val="000000"/>
                        </a:solidFill>
                        <a:latin typeface="Calibri"/>
                      </a:endParaRPr>
                    </a:p>
                  </a:txBody>
                  <a:tcPr marL="9525" marR="9525" marT="9525" marB="0" anchor="b"/>
                </a:tc>
              </a:tr>
              <a:tr h="334108">
                <a:tc>
                  <a:txBody>
                    <a:bodyPr/>
                    <a:lstStyle/>
                    <a:p>
                      <a:pPr algn="l" fontAlgn="b"/>
                      <a:r>
                        <a:rPr lang="en-US" sz="2000" u="none" strike="noStrike" dirty="0"/>
                        <a:t>Market Price Support on Domestic Production</a:t>
                      </a:r>
                      <a:endParaRPr lang="en-US" sz="2000" b="0" i="0" u="none" strike="noStrike" dirty="0">
                        <a:solidFill>
                          <a:srgbClr val="000000"/>
                        </a:solidFill>
                        <a:latin typeface="Calibri"/>
                      </a:endParaRPr>
                    </a:p>
                  </a:txBody>
                  <a:tcPr marL="9525" marR="9525" marT="9525" marB="0" anchor="b"/>
                </a:tc>
                <a:tc>
                  <a:txBody>
                    <a:bodyPr/>
                    <a:lstStyle/>
                    <a:p>
                      <a:pPr algn="r" fontAlgn="b"/>
                      <a:r>
                        <a:rPr lang="en-US" sz="2000" u="none" strike="noStrike" dirty="0" smtClean="0"/>
                        <a:t>2,240</a:t>
                      </a:r>
                      <a:endParaRPr lang="en-US" sz="2000" b="0" i="0" u="none" strike="noStrike" dirty="0">
                        <a:solidFill>
                          <a:srgbClr val="000000"/>
                        </a:solidFill>
                        <a:latin typeface="Calibri"/>
                      </a:endParaRPr>
                    </a:p>
                  </a:txBody>
                  <a:tcPr marL="9525" marR="9525" marT="9525" marB="0" anchor="b"/>
                </a:tc>
              </a:tr>
              <a:tr h="334108">
                <a:tc>
                  <a:txBody>
                    <a:bodyPr/>
                    <a:lstStyle/>
                    <a:p>
                      <a:pPr algn="l" fontAlgn="b"/>
                      <a:r>
                        <a:rPr lang="en-US" sz="2000" u="none" strike="noStrike"/>
                        <a:t>Market Price Support on Exports</a:t>
                      </a:r>
                      <a:endParaRPr lang="en-US" sz="2000" b="0" i="0" u="none" strike="noStrike">
                        <a:solidFill>
                          <a:srgbClr val="000000"/>
                        </a:solidFill>
                        <a:latin typeface="Calibri"/>
                      </a:endParaRPr>
                    </a:p>
                  </a:txBody>
                  <a:tcPr marL="9525" marR="9525" marT="9525" marB="0" anchor="b"/>
                </a:tc>
                <a:tc>
                  <a:txBody>
                    <a:bodyPr/>
                    <a:lstStyle/>
                    <a:p>
                      <a:pPr algn="r" fontAlgn="b"/>
                      <a:r>
                        <a:rPr lang="en-US" sz="2000" u="none" strike="noStrike"/>
                        <a:t>30</a:t>
                      </a:r>
                      <a:endParaRPr lang="en-US" sz="2000" b="0" i="0" u="none" strike="noStrike">
                        <a:solidFill>
                          <a:srgbClr val="000000"/>
                        </a:solidFill>
                        <a:latin typeface="Calibri"/>
                      </a:endParaRPr>
                    </a:p>
                  </a:txBody>
                  <a:tcPr marL="9525" marR="9525" marT="9525" marB="0" anchor="b"/>
                </a:tc>
              </a:tr>
              <a:tr h="334108">
                <a:tc>
                  <a:txBody>
                    <a:bodyPr/>
                    <a:lstStyle/>
                    <a:p>
                      <a:pPr algn="l" fontAlgn="b"/>
                      <a:r>
                        <a:rPr lang="en-US" sz="2000" u="none" strike="noStrike" dirty="0"/>
                        <a:t>Volumetric Excise Tax Credit (Blender's Credit</a:t>
                      </a:r>
                      <a:r>
                        <a:rPr lang="en-US" sz="2000" u="none" strike="noStrike" dirty="0" smtClean="0"/>
                        <a:t>)*</a:t>
                      </a:r>
                      <a:endParaRPr lang="en-US" sz="2000" b="0" i="0" u="none" strike="noStrike" dirty="0">
                        <a:solidFill>
                          <a:srgbClr val="000000"/>
                        </a:solidFill>
                        <a:latin typeface="Calibri"/>
                      </a:endParaRPr>
                    </a:p>
                  </a:txBody>
                  <a:tcPr marL="9525" marR="9525" marT="9525" marB="0" anchor="b"/>
                </a:tc>
                <a:tc>
                  <a:txBody>
                    <a:bodyPr/>
                    <a:lstStyle/>
                    <a:p>
                      <a:pPr algn="r" fontAlgn="b"/>
                      <a:r>
                        <a:rPr lang="en-US" sz="2000" u="none" strike="noStrike" dirty="0" smtClean="0"/>
                        <a:t>4,335</a:t>
                      </a:r>
                      <a:endParaRPr lang="en-US" sz="2000" b="0" i="0" u="none" strike="noStrike" dirty="0">
                        <a:solidFill>
                          <a:srgbClr val="000000"/>
                        </a:solidFill>
                        <a:latin typeface="Calibri"/>
                      </a:endParaRPr>
                    </a:p>
                  </a:txBody>
                  <a:tcPr marL="9525" marR="9525" marT="9525" marB="0" anchor="b"/>
                </a:tc>
              </a:tr>
              <a:tr h="334108">
                <a:tc>
                  <a:txBody>
                    <a:bodyPr/>
                    <a:lstStyle/>
                    <a:p>
                      <a:pPr algn="l" fontAlgn="b"/>
                      <a:r>
                        <a:rPr lang="en-US" sz="2000" u="none" strike="noStrike"/>
                        <a:t>Reductions in State Motor Fuels Tax</a:t>
                      </a:r>
                      <a:endParaRPr lang="en-US" sz="2000" b="0" i="0" u="none" strike="noStrike">
                        <a:solidFill>
                          <a:srgbClr val="000000"/>
                        </a:solidFill>
                        <a:latin typeface="Calibri"/>
                      </a:endParaRPr>
                    </a:p>
                  </a:txBody>
                  <a:tcPr marL="9525" marR="9525" marT="9525" marB="0" anchor="b"/>
                </a:tc>
                <a:tc>
                  <a:txBody>
                    <a:bodyPr/>
                    <a:lstStyle/>
                    <a:p>
                      <a:pPr algn="r" fontAlgn="b"/>
                      <a:r>
                        <a:rPr lang="en-US" sz="2000" u="none" strike="noStrike"/>
                        <a:t>440</a:t>
                      </a:r>
                      <a:endParaRPr lang="en-US" sz="2000" b="0" i="0" u="none" strike="noStrike">
                        <a:solidFill>
                          <a:srgbClr val="000000"/>
                        </a:solidFill>
                        <a:latin typeface="Calibri"/>
                      </a:endParaRPr>
                    </a:p>
                  </a:txBody>
                  <a:tcPr marL="9525" marR="9525" marT="9525" marB="0" anchor="b"/>
                </a:tc>
              </a:tr>
              <a:tr h="334108">
                <a:tc>
                  <a:txBody>
                    <a:bodyPr/>
                    <a:lstStyle/>
                    <a:p>
                      <a:pPr algn="l" fontAlgn="b"/>
                      <a:r>
                        <a:rPr lang="en-US" sz="2000" u="none" strike="noStrike" dirty="0"/>
                        <a:t>Federal Small Producer Tax Credit</a:t>
                      </a:r>
                      <a:endParaRPr lang="en-US" sz="2000" b="0" i="0" u="none" strike="noStrike" dirty="0">
                        <a:solidFill>
                          <a:srgbClr val="000000"/>
                        </a:solidFill>
                        <a:latin typeface="Calibri"/>
                      </a:endParaRPr>
                    </a:p>
                  </a:txBody>
                  <a:tcPr marL="9525" marR="9525" marT="9525" marB="0" anchor="b"/>
                </a:tc>
                <a:tc>
                  <a:txBody>
                    <a:bodyPr/>
                    <a:lstStyle/>
                    <a:p>
                      <a:pPr algn="r" fontAlgn="b"/>
                      <a:r>
                        <a:rPr lang="en-US" sz="2000" u="none" strike="noStrike"/>
                        <a:t>170</a:t>
                      </a:r>
                      <a:endParaRPr lang="en-US" sz="2000" b="0" i="0" u="none" strike="noStrike">
                        <a:solidFill>
                          <a:srgbClr val="000000"/>
                        </a:solidFill>
                        <a:latin typeface="Calibri"/>
                      </a:endParaRPr>
                    </a:p>
                  </a:txBody>
                  <a:tcPr marL="9525" marR="9525" marT="9525" marB="0" anchor="b"/>
                </a:tc>
              </a:tr>
              <a:tr h="334108">
                <a:tc>
                  <a:txBody>
                    <a:bodyPr/>
                    <a:lstStyle/>
                    <a:p>
                      <a:pPr algn="l" fontAlgn="b"/>
                      <a:r>
                        <a:rPr lang="en-US" sz="2000" u="none" strike="noStrike"/>
                        <a:t>Excess of Acclerrated Over Cost Depreciation</a:t>
                      </a:r>
                      <a:endParaRPr lang="en-US" sz="2000" b="0" i="0" u="none" strike="noStrike">
                        <a:solidFill>
                          <a:srgbClr val="000000"/>
                        </a:solidFill>
                        <a:latin typeface="Calibri"/>
                      </a:endParaRPr>
                    </a:p>
                  </a:txBody>
                  <a:tcPr marL="9525" marR="9525" marT="9525" marB="0" anchor="b"/>
                </a:tc>
                <a:tc>
                  <a:txBody>
                    <a:bodyPr/>
                    <a:lstStyle/>
                    <a:p>
                      <a:pPr algn="r" fontAlgn="b"/>
                      <a:r>
                        <a:rPr lang="en-US" sz="2000" u="none" strike="noStrike" dirty="0"/>
                        <a:t>680</a:t>
                      </a:r>
                      <a:endParaRPr lang="en-US" sz="2000" b="0" i="0" u="none" strike="noStrike" dirty="0">
                        <a:solidFill>
                          <a:srgbClr val="000000"/>
                        </a:solidFill>
                        <a:latin typeface="Calibri"/>
                      </a:endParaRPr>
                    </a:p>
                  </a:txBody>
                  <a:tcPr marL="9525" marR="9525" marT="9525" marB="0" anchor="b"/>
                </a:tc>
              </a:tr>
              <a:tr h="334108">
                <a:tc>
                  <a:txBody>
                    <a:bodyPr/>
                    <a:lstStyle/>
                    <a:p>
                      <a:pPr algn="l" fontAlgn="b"/>
                      <a:r>
                        <a:rPr lang="en-US" sz="2000" u="none" strike="noStrike" dirty="0"/>
                        <a:t>Federal Grants, Demonstration Projects, R&amp;D</a:t>
                      </a:r>
                      <a:endParaRPr lang="en-US" sz="2000" b="0" i="0" u="none" strike="noStrike" dirty="0">
                        <a:solidFill>
                          <a:srgbClr val="000000"/>
                        </a:solidFill>
                        <a:latin typeface="Calibri"/>
                      </a:endParaRPr>
                    </a:p>
                  </a:txBody>
                  <a:tcPr marL="9525" marR="9525" marT="9525" marB="0" anchor="b"/>
                </a:tc>
                <a:tc>
                  <a:txBody>
                    <a:bodyPr/>
                    <a:lstStyle/>
                    <a:p>
                      <a:pPr algn="r" fontAlgn="b"/>
                      <a:r>
                        <a:rPr lang="en-US" sz="2000" u="none" strike="noStrike"/>
                        <a:t>350</a:t>
                      </a:r>
                      <a:endParaRPr lang="en-US" sz="2000" b="0" i="0" u="none" strike="noStrike">
                        <a:solidFill>
                          <a:srgbClr val="000000"/>
                        </a:solidFill>
                        <a:latin typeface="Calibri"/>
                      </a:endParaRPr>
                    </a:p>
                  </a:txBody>
                  <a:tcPr marL="9525" marR="9525" marT="9525" marB="0" anchor="b"/>
                </a:tc>
              </a:tr>
              <a:tr h="334108">
                <a:tc>
                  <a:txBody>
                    <a:bodyPr/>
                    <a:lstStyle/>
                    <a:p>
                      <a:pPr algn="l" fontAlgn="b"/>
                      <a:r>
                        <a:rPr lang="en-US" sz="2000" u="none" strike="noStrike"/>
                        <a:t>Access to Tax-Exempt Solid Waste Bonds</a:t>
                      </a:r>
                      <a:endParaRPr lang="en-US" sz="2000" b="0" i="0" u="none" strike="noStrike">
                        <a:solidFill>
                          <a:srgbClr val="000000"/>
                        </a:solidFill>
                        <a:latin typeface="Calibri"/>
                      </a:endParaRPr>
                    </a:p>
                  </a:txBody>
                  <a:tcPr marL="9525" marR="9525" marT="9525" marB="0" anchor="b"/>
                </a:tc>
                <a:tc>
                  <a:txBody>
                    <a:bodyPr/>
                    <a:lstStyle/>
                    <a:p>
                      <a:pPr algn="r" fontAlgn="b"/>
                      <a:r>
                        <a:rPr lang="en-US" sz="2000" u="none" strike="noStrike"/>
                        <a:t>110</a:t>
                      </a:r>
                      <a:endParaRPr lang="en-US" sz="2000" b="0" i="0" u="none" strike="noStrike">
                        <a:solidFill>
                          <a:srgbClr val="000000"/>
                        </a:solidFill>
                        <a:latin typeface="Calibri"/>
                      </a:endParaRPr>
                    </a:p>
                  </a:txBody>
                  <a:tcPr marL="9525" marR="9525" marT="9525" marB="0" anchor="b"/>
                </a:tc>
              </a:tr>
              <a:tr h="334108">
                <a:tc>
                  <a:txBody>
                    <a:bodyPr/>
                    <a:lstStyle/>
                    <a:p>
                      <a:pPr algn="l" fontAlgn="b"/>
                      <a:r>
                        <a:rPr lang="en-US" sz="2000" u="none" strike="noStrike" dirty="0"/>
                        <a:t>Deferral of gain on sale of farm refineries to coops</a:t>
                      </a:r>
                      <a:endParaRPr lang="en-US" sz="2000" b="0" i="0" u="none" strike="noStrike" dirty="0">
                        <a:solidFill>
                          <a:srgbClr val="000000"/>
                        </a:solidFill>
                        <a:latin typeface="Calibri"/>
                      </a:endParaRPr>
                    </a:p>
                  </a:txBody>
                  <a:tcPr marL="9525" marR="9525" marT="9525" marB="0" anchor="b"/>
                </a:tc>
                <a:tc>
                  <a:txBody>
                    <a:bodyPr/>
                    <a:lstStyle/>
                    <a:p>
                      <a:pPr algn="r" fontAlgn="b"/>
                      <a:r>
                        <a:rPr lang="en-US" sz="2000" u="none" strike="noStrike"/>
                        <a:t>20</a:t>
                      </a:r>
                      <a:endParaRPr lang="en-US" sz="2000" b="0" i="0" u="none" strike="noStrike">
                        <a:solidFill>
                          <a:srgbClr val="000000"/>
                        </a:solidFill>
                        <a:latin typeface="Calibri"/>
                      </a:endParaRPr>
                    </a:p>
                  </a:txBody>
                  <a:tcPr marL="9525" marR="9525" marT="9525" marB="0" anchor="b"/>
                </a:tc>
              </a:tr>
              <a:tr h="334108">
                <a:tc>
                  <a:txBody>
                    <a:bodyPr/>
                    <a:lstStyle/>
                    <a:p>
                      <a:pPr algn="l" fontAlgn="b"/>
                      <a:r>
                        <a:rPr lang="en-US" sz="2000" u="none" strike="noStrike" dirty="0"/>
                        <a:t>Crop Support to Corn</a:t>
                      </a:r>
                      <a:endParaRPr lang="en-US" sz="2000" b="0" i="0" u="none" strike="noStrike" dirty="0">
                        <a:solidFill>
                          <a:srgbClr val="000000"/>
                        </a:solidFill>
                        <a:latin typeface="Calibri"/>
                      </a:endParaRPr>
                    </a:p>
                  </a:txBody>
                  <a:tcPr marL="9525" marR="9525" marT="9525" marB="0" anchor="b"/>
                </a:tc>
                <a:tc>
                  <a:txBody>
                    <a:bodyPr/>
                    <a:lstStyle/>
                    <a:p>
                      <a:pPr algn="r" fontAlgn="b"/>
                      <a:r>
                        <a:rPr lang="en-US" sz="2000" u="none" strike="noStrike"/>
                        <a:t>730</a:t>
                      </a:r>
                      <a:endParaRPr lang="en-US" sz="2000" b="0" i="0" u="none" strike="noStrike">
                        <a:solidFill>
                          <a:srgbClr val="000000"/>
                        </a:solidFill>
                        <a:latin typeface="Calibri"/>
                      </a:endParaRPr>
                    </a:p>
                  </a:txBody>
                  <a:tcPr marL="9525" marR="9525" marT="9525" marB="0" anchor="b"/>
                </a:tc>
              </a:tr>
              <a:tr h="334108">
                <a:tc>
                  <a:txBody>
                    <a:bodyPr/>
                    <a:lstStyle/>
                    <a:p>
                      <a:pPr algn="l" fontAlgn="b"/>
                      <a:r>
                        <a:rPr lang="en-US" sz="2000" u="none" strike="noStrike" dirty="0"/>
                        <a:t>Crop Support to Sorghum</a:t>
                      </a:r>
                      <a:endParaRPr lang="en-US" sz="2000" b="0" i="0" u="none" strike="noStrike" dirty="0">
                        <a:solidFill>
                          <a:srgbClr val="000000"/>
                        </a:solidFill>
                        <a:latin typeface="Calibri"/>
                      </a:endParaRPr>
                    </a:p>
                  </a:txBody>
                  <a:tcPr marL="9525" marR="9525" marT="9525" marB="0" anchor="b"/>
                </a:tc>
                <a:tc>
                  <a:txBody>
                    <a:bodyPr/>
                    <a:lstStyle/>
                    <a:p>
                      <a:pPr algn="r" fontAlgn="b"/>
                      <a:r>
                        <a:rPr lang="en-US" sz="2000" u="none" strike="noStrike" dirty="0"/>
                        <a:t>20</a:t>
                      </a:r>
                      <a:endParaRPr lang="en-US" sz="2000" b="0" i="0" u="none" strike="noStrike" dirty="0">
                        <a:solidFill>
                          <a:srgbClr val="000000"/>
                        </a:solidFill>
                        <a:latin typeface="Calibri"/>
                      </a:endParaRPr>
                    </a:p>
                  </a:txBody>
                  <a:tcPr marL="9525" marR="9525" marT="9525" marB="0" anchor="b"/>
                </a:tc>
              </a:tr>
              <a:tr h="334108">
                <a:tc>
                  <a:txBody>
                    <a:bodyPr/>
                    <a:lstStyle/>
                    <a:p>
                      <a:pPr algn="l" fontAlgn="b"/>
                      <a:r>
                        <a:rPr lang="en-US" sz="2000" u="none" strike="noStrike" dirty="0"/>
                        <a:t>Credits for Clean Fuel Refueling Infrastructure</a:t>
                      </a:r>
                      <a:endParaRPr lang="en-US" sz="2000" b="0" i="0" u="none" strike="noStrike" dirty="0">
                        <a:solidFill>
                          <a:srgbClr val="000000"/>
                        </a:solidFill>
                        <a:latin typeface="Calibri"/>
                      </a:endParaRPr>
                    </a:p>
                  </a:txBody>
                  <a:tcPr marL="9525" marR="9525" marT="9525" marB="0" anchor="b"/>
                </a:tc>
                <a:tc>
                  <a:txBody>
                    <a:bodyPr/>
                    <a:lstStyle/>
                    <a:p>
                      <a:pPr algn="r" fontAlgn="b"/>
                      <a:r>
                        <a:rPr lang="en-US" sz="2000" u="none" strike="noStrike" dirty="0"/>
                        <a:t>20</a:t>
                      </a:r>
                      <a:endParaRPr lang="en-US" sz="2000" b="0" i="0" u="none" strike="noStrike" dirty="0">
                        <a:solidFill>
                          <a:srgbClr val="000000"/>
                        </a:solidFill>
                        <a:latin typeface="Calibri"/>
                      </a:endParaRPr>
                    </a:p>
                  </a:txBody>
                  <a:tcPr marL="9525" marR="9525" marT="9525" marB="0" anchor="b"/>
                </a:tc>
              </a:tr>
            </a:tbl>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p:cNvSpPr>
          <p:nvPr>
            <p:ph type="title"/>
          </p:nvPr>
        </p:nvSpPr>
        <p:spPr>
          <a:xfrm>
            <a:off x="457200" y="685800"/>
            <a:ext cx="8229600" cy="990600"/>
          </a:xfrm>
        </p:spPr>
        <p:txBody>
          <a:bodyPr/>
          <a:lstStyle/>
          <a:p>
            <a:pPr eaLnBrk="1" hangingPunct="1"/>
            <a:r>
              <a:rPr lang="en-US" dirty="0" smtClean="0"/>
              <a:t>Ethanol Subsidies</a:t>
            </a:r>
          </a:p>
        </p:txBody>
      </p:sp>
      <p:sp>
        <p:nvSpPr>
          <p:cNvPr id="7" name="Slide Number Placeholder 2"/>
          <p:cNvSpPr>
            <a:spLocks noGrp="1"/>
          </p:cNvSpPr>
          <p:nvPr>
            <p:ph type="sldNum" sz="quarter" idx="12"/>
          </p:nvPr>
        </p:nvSpPr>
        <p:spPr>
          <a:xfrm>
            <a:off x="8610600" y="6324600"/>
            <a:ext cx="381000" cy="365125"/>
          </a:xfrm>
        </p:spPr>
        <p:txBody>
          <a:bodyPr/>
          <a:lstStyle/>
          <a:p>
            <a:pPr algn="l">
              <a:defRPr/>
            </a:pPr>
            <a:fld id="{C8795C08-6C0A-4CD6-9C19-96D28D68EFCA}" type="slidenum">
              <a:rPr lang="en-US">
                <a:solidFill>
                  <a:schemeClr val="tx1"/>
                </a:solidFill>
                <a:latin typeface="+mn-lt"/>
              </a:rPr>
              <a:pPr algn="l">
                <a:defRPr/>
              </a:pPr>
              <a:t>34</a:t>
            </a:fld>
            <a:endParaRPr lang="en-US" dirty="0">
              <a:solidFill>
                <a:schemeClr val="tx1"/>
              </a:solidFill>
              <a:latin typeface="+mn-lt"/>
            </a:endParaRPr>
          </a:p>
        </p:txBody>
      </p:sp>
      <p:sp>
        <p:nvSpPr>
          <p:cNvPr id="9" name="Footer Placeholder 10"/>
          <p:cNvSpPr>
            <a:spLocks noGrp="1"/>
          </p:cNvSpPr>
          <p:nvPr>
            <p:ph type="ftr" sz="quarter" idx="11"/>
          </p:nvPr>
        </p:nvSpPr>
        <p:spPr>
          <a:xfrm>
            <a:off x="304800" y="6324600"/>
            <a:ext cx="8229600" cy="365125"/>
          </a:xfrm>
        </p:spPr>
        <p:txBody>
          <a:bodyPr/>
          <a:lstStyle/>
          <a:p>
            <a:pPr>
              <a:defRPr/>
            </a:pPr>
            <a:r>
              <a:rPr lang="en-US" dirty="0"/>
              <a:t>Energy Policy Research Foundation, Inc. | 1031 31st  St, NW Washington, DC 20007 | 202.944.3339 | www.eprinc.org</a:t>
            </a:r>
          </a:p>
        </p:txBody>
      </p:sp>
      <p:cxnSp>
        <p:nvCxnSpPr>
          <p:cNvPr id="10" name="Straight Connector 9"/>
          <p:cNvCxnSpPr/>
          <p:nvPr/>
        </p:nvCxnSpPr>
        <p:spPr>
          <a:xfrm>
            <a:off x="76200" y="1446213"/>
            <a:ext cx="8991600" cy="1587"/>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pic>
        <p:nvPicPr>
          <p:cNvPr id="2055" name="Picture 11"/>
          <p:cNvPicPr>
            <a:picLocks noChangeAspect="1" noChangeArrowheads="1"/>
          </p:cNvPicPr>
          <p:nvPr/>
        </p:nvPicPr>
        <p:blipFill>
          <a:blip r:embed="rId3" cstate="print"/>
          <a:srcRect/>
          <a:stretch>
            <a:fillRect/>
          </a:stretch>
        </p:blipFill>
        <p:spPr bwMode="auto">
          <a:xfrm>
            <a:off x="0" y="0"/>
            <a:ext cx="9144000" cy="893763"/>
          </a:xfrm>
          <a:prstGeom prst="rect">
            <a:avLst/>
          </a:prstGeom>
          <a:noFill/>
          <a:ln w="9525">
            <a:noFill/>
            <a:miter lim="800000"/>
            <a:headEnd/>
            <a:tailEnd/>
          </a:ln>
        </p:spPr>
      </p:pic>
      <p:graphicFrame>
        <p:nvGraphicFramePr>
          <p:cNvPr id="8" name="Table 7"/>
          <p:cNvGraphicFramePr>
            <a:graphicFrameLocks noGrp="1"/>
          </p:cNvGraphicFramePr>
          <p:nvPr/>
        </p:nvGraphicFramePr>
        <p:xfrm>
          <a:off x="304800" y="1524000"/>
          <a:ext cx="8610600" cy="3772343"/>
        </p:xfrm>
        <a:graphic>
          <a:graphicData uri="http://schemas.openxmlformats.org/drawingml/2006/table">
            <a:tbl>
              <a:tblPr>
                <a:effectLst>
                  <a:outerShdw blurRad="50800" dist="38100" dir="2700000" algn="tl" rotWithShape="0">
                    <a:prstClr val="black">
                      <a:alpha val="40000"/>
                    </a:prstClr>
                  </a:outerShdw>
                </a:effectLst>
                <a:tableStyleId>{69C7853C-536D-4A76-A0AE-DD22124D55A5}</a:tableStyleId>
              </a:tblPr>
              <a:tblGrid>
                <a:gridCol w="6934200"/>
                <a:gridCol w="1676400"/>
              </a:tblGrid>
              <a:tr h="875856">
                <a:tc>
                  <a:txBody>
                    <a:bodyPr/>
                    <a:lstStyle/>
                    <a:p>
                      <a:pPr algn="l" fontAlgn="b"/>
                      <a:r>
                        <a:rPr lang="en-US" sz="2400" b="1" u="sng" strike="noStrike" dirty="0" smtClean="0"/>
                        <a:t>Total 2008</a:t>
                      </a:r>
                      <a:r>
                        <a:rPr lang="en-US" sz="2400" b="1" u="sng" strike="noStrike" baseline="0" dirty="0" smtClean="0"/>
                        <a:t> </a:t>
                      </a:r>
                      <a:r>
                        <a:rPr lang="en-US" sz="2400" b="1" u="sng" strike="noStrike" dirty="0" smtClean="0"/>
                        <a:t>Ethanol Subsidies:</a:t>
                      </a:r>
                      <a:endParaRPr lang="en-US" sz="2400" b="1" i="0" u="sng" strike="noStrike" dirty="0">
                        <a:solidFill>
                          <a:srgbClr val="000000"/>
                        </a:solidFill>
                        <a:latin typeface="Calibri"/>
                      </a:endParaRPr>
                    </a:p>
                  </a:txBody>
                  <a:tcPr marL="9525" marR="9525" marT="9525" marB="0" anchor="b"/>
                </a:tc>
                <a:tc>
                  <a:txBody>
                    <a:bodyPr/>
                    <a:lstStyle/>
                    <a:p>
                      <a:pPr algn="r" fontAlgn="b"/>
                      <a:r>
                        <a:rPr lang="en-US" sz="2400" b="1" u="sng" strike="noStrike" dirty="0" smtClean="0"/>
                        <a:t>$9.15</a:t>
                      </a:r>
                      <a:r>
                        <a:rPr lang="en-US" sz="2400" b="1" u="sng" strike="noStrike" baseline="0" dirty="0" smtClean="0"/>
                        <a:t> billion</a:t>
                      </a:r>
                      <a:endParaRPr lang="en-US" sz="2400" b="1" i="0" u="sng" strike="noStrike" dirty="0">
                        <a:solidFill>
                          <a:srgbClr val="000000"/>
                        </a:solidFill>
                        <a:latin typeface="Calibri"/>
                      </a:endParaRPr>
                    </a:p>
                  </a:txBody>
                  <a:tcPr marL="9525" marR="9525" marT="9525" marB="0" anchor="b"/>
                </a:tc>
              </a:tr>
              <a:tr h="875856">
                <a:tc>
                  <a:txBody>
                    <a:bodyPr/>
                    <a:lstStyle/>
                    <a:p>
                      <a:pPr algn="l" fontAlgn="b"/>
                      <a:r>
                        <a:rPr lang="en-US" sz="2400" u="none" strike="noStrike"/>
                        <a:t>Total Subsidy Per Gallon of Ethanol:</a:t>
                      </a:r>
                      <a:endParaRPr lang="en-US" sz="2400" b="0" i="0" u="none" strike="noStrike">
                        <a:solidFill>
                          <a:srgbClr val="000000"/>
                        </a:solidFill>
                        <a:latin typeface="Calibri"/>
                      </a:endParaRPr>
                    </a:p>
                  </a:txBody>
                  <a:tcPr marL="9525" marR="9525" marT="9525" marB="0" anchor="b"/>
                </a:tc>
                <a:tc>
                  <a:txBody>
                    <a:bodyPr/>
                    <a:lstStyle/>
                    <a:p>
                      <a:pPr algn="r" fontAlgn="b"/>
                      <a:r>
                        <a:rPr lang="en-US" sz="2400" u="none" strike="noStrike"/>
                        <a:t>$1.08</a:t>
                      </a:r>
                      <a:endParaRPr lang="en-US" sz="2400" b="0" i="0" u="none" strike="noStrike">
                        <a:solidFill>
                          <a:srgbClr val="000000"/>
                        </a:solidFill>
                        <a:latin typeface="Calibri"/>
                      </a:endParaRPr>
                    </a:p>
                  </a:txBody>
                  <a:tcPr marL="9525" marR="9525" marT="9525" marB="0" anchor="b"/>
                </a:tc>
              </a:tr>
              <a:tr h="875856">
                <a:tc>
                  <a:txBody>
                    <a:bodyPr/>
                    <a:lstStyle/>
                    <a:p>
                      <a:pPr algn="l" fontAlgn="b"/>
                      <a:r>
                        <a:rPr lang="en-US" sz="2400" u="none" strike="noStrike"/>
                        <a:t>TotalSubsidy Per Gallon of Gasoline Displaced, BTU Equivilent</a:t>
                      </a:r>
                      <a:endParaRPr lang="en-US" sz="2400" b="0" i="0" u="none" strike="noStrike">
                        <a:solidFill>
                          <a:srgbClr val="000000"/>
                        </a:solidFill>
                        <a:latin typeface="Calibri"/>
                      </a:endParaRPr>
                    </a:p>
                  </a:txBody>
                  <a:tcPr marL="9525" marR="9525" marT="9525" marB="0" anchor="b"/>
                </a:tc>
                <a:tc>
                  <a:txBody>
                    <a:bodyPr/>
                    <a:lstStyle/>
                    <a:p>
                      <a:pPr algn="r" fontAlgn="b"/>
                      <a:r>
                        <a:rPr lang="en-US" sz="2400" u="none" strike="noStrike"/>
                        <a:t>$1.63</a:t>
                      </a:r>
                      <a:endParaRPr lang="en-US" sz="2400" b="0" i="0" u="none" strike="noStrike">
                        <a:solidFill>
                          <a:srgbClr val="000000"/>
                        </a:solidFill>
                        <a:latin typeface="Calibri"/>
                      </a:endParaRPr>
                    </a:p>
                  </a:txBody>
                  <a:tcPr marL="9525" marR="9525" marT="9525" marB="0" anchor="b"/>
                </a:tc>
              </a:tr>
              <a:tr h="1144775">
                <a:tc gridSpan="2">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400" u="none" strike="noStrike" dirty="0" smtClean="0"/>
                        <a:t>(Total</a:t>
                      </a:r>
                      <a:r>
                        <a:rPr lang="en-US" sz="1400" u="none" strike="noStrike" baseline="0" dirty="0" smtClean="0"/>
                        <a:t> d</a:t>
                      </a:r>
                      <a:r>
                        <a:rPr lang="en-US" sz="1400" u="none" strike="noStrike" dirty="0" smtClean="0"/>
                        <a:t>oes not include cost of fuel, only the fuel subsidy), </a:t>
                      </a:r>
                      <a:r>
                        <a:rPr lang="en-US" sz="1800" u="none" strike="noStrike" dirty="0" smtClean="0"/>
                        <a:t>*</a:t>
                      </a:r>
                      <a:r>
                        <a:rPr lang="en-US" sz="1400" u="none" strike="noStrike" baseline="0" dirty="0" smtClean="0"/>
                        <a:t> = EPRINC Estimate, not all subsidies are listed</a:t>
                      </a:r>
                      <a:endParaRPr lang="en-US" sz="1400" b="0" i="0" u="none" strike="noStrike" dirty="0" smtClean="0">
                        <a:solidFill>
                          <a:srgbClr val="000000"/>
                        </a:solidFill>
                        <a:latin typeface="+mn-lt"/>
                      </a:endParaRPr>
                    </a:p>
                    <a:p>
                      <a:pPr algn="l" fontAlgn="b"/>
                      <a:endParaRPr lang="en-US" sz="1400" u="none" strike="noStrike" dirty="0" smtClean="0"/>
                    </a:p>
                    <a:p>
                      <a:pPr algn="l" fontAlgn="b"/>
                      <a:r>
                        <a:rPr lang="en-US" sz="1400" u="none" strike="noStrike" dirty="0" smtClean="0"/>
                        <a:t>Source</a:t>
                      </a:r>
                      <a:r>
                        <a:rPr lang="en-US" sz="1400" u="none" strike="noStrike" dirty="0"/>
                        <a:t>: http://www.globalsubsidies.org/files/assets/Brochure_-_US_Update.pdf , EPRINC calculated Blender's Credit</a:t>
                      </a:r>
                      <a:endParaRPr lang="en-US" sz="1400" b="0" i="0" u="none" strike="noStrike" dirty="0">
                        <a:solidFill>
                          <a:srgbClr val="000000"/>
                        </a:solidFill>
                        <a:latin typeface="Calibri"/>
                      </a:endParaRPr>
                    </a:p>
                  </a:txBody>
                  <a:tcPr marL="9525" marR="9525" marT="9525" marB="0" anchor="b"/>
                </a:tc>
                <a:tc hMerge="1">
                  <a:txBody>
                    <a:bodyPr/>
                    <a:lstStyle/>
                    <a:p>
                      <a:endParaRPr lang="en-US"/>
                    </a:p>
                  </a:txBody>
                  <a:tcPr/>
                </a:tc>
              </a:tr>
            </a:tbl>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p:cNvSpPr>
          <p:nvPr>
            <p:ph type="title"/>
          </p:nvPr>
        </p:nvSpPr>
        <p:spPr>
          <a:xfrm>
            <a:off x="457200" y="685800"/>
            <a:ext cx="8229600" cy="990600"/>
          </a:xfrm>
        </p:spPr>
        <p:txBody>
          <a:bodyPr/>
          <a:lstStyle/>
          <a:p>
            <a:pPr eaLnBrk="1" hangingPunct="1"/>
            <a:r>
              <a:rPr lang="en-US" dirty="0" smtClean="0"/>
              <a:t>GHG Well to Wheels – CA ULSD</a:t>
            </a:r>
          </a:p>
        </p:txBody>
      </p:sp>
      <p:sp>
        <p:nvSpPr>
          <p:cNvPr id="7" name="Slide Number Placeholder 2"/>
          <p:cNvSpPr>
            <a:spLocks noGrp="1"/>
          </p:cNvSpPr>
          <p:nvPr>
            <p:ph type="sldNum" sz="quarter" idx="12"/>
          </p:nvPr>
        </p:nvSpPr>
        <p:spPr>
          <a:xfrm>
            <a:off x="8610600" y="6324600"/>
            <a:ext cx="381000" cy="365125"/>
          </a:xfrm>
        </p:spPr>
        <p:txBody>
          <a:bodyPr/>
          <a:lstStyle/>
          <a:p>
            <a:pPr algn="l">
              <a:defRPr/>
            </a:pPr>
            <a:fld id="{C8795C08-6C0A-4CD6-9C19-96D28D68EFCA}" type="slidenum">
              <a:rPr lang="en-US">
                <a:solidFill>
                  <a:schemeClr val="tx1"/>
                </a:solidFill>
                <a:latin typeface="+mn-lt"/>
              </a:rPr>
              <a:pPr algn="l">
                <a:defRPr/>
              </a:pPr>
              <a:t>35</a:t>
            </a:fld>
            <a:endParaRPr lang="en-US" dirty="0">
              <a:solidFill>
                <a:schemeClr val="tx1"/>
              </a:solidFill>
              <a:latin typeface="+mn-lt"/>
            </a:endParaRPr>
          </a:p>
        </p:txBody>
      </p:sp>
      <p:sp>
        <p:nvSpPr>
          <p:cNvPr id="9" name="Footer Placeholder 10"/>
          <p:cNvSpPr>
            <a:spLocks noGrp="1"/>
          </p:cNvSpPr>
          <p:nvPr>
            <p:ph type="ftr" sz="quarter" idx="11"/>
          </p:nvPr>
        </p:nvSpPr>
        <p:spPr>
          <a:xfrm>
            <a:off x="304800" y="6324600"/>
            <a:ext cx="8229600" cy="365125"/>
          </a:xfrm>
        </p:spPr>
        <p:txBody>
          <a:bodyPr/>
          <a:lstStyle/>
          <a:p>
            <a:pPr>
              <a:defRPr/>
            </a:pPr>
            <a:r>
              <a:rPr lang="en-US" dirty="0"/>
              <a:t>Energy Policy Research Foundation, Inc. | 1031 31st  St, NW Washington, DC 20007 | 202.944.3339 | www.eprinc.org</a:t>
            </a:r>
          </a:p>
        </p:txBody>
      </p:sp>
      <p:cxnSp>
        <p:nvCxnSpPr>
          <p:cNvPr id="10" name="Straight Connector 9"/>
          <p:cNvCxnSpPr/>
          <p:nvPr/>
        </p:nvCxnSpPr>
        <p:spPr>
          <a:xfrm>
            <a:off x="76200" y="1446213"/>
            <a:ext cx="8991600" cy="1587"/>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pic>
        <p:nvPicPr>
          <p:cNvPr id="2055" name="Picture 11"/>
          <p:cNvPicPr>
            <a:picLocks noChangeAspect="1" noChangeArrowheads="1"/>
          </p:cNvPicPr>
          <p:nvPr/>
        </p:nvPicPr>
        <p:blipFill>
          <a:blip r:embed="rId4" cstate="print"/>
          <a:srcRect/>
          <a:stretch>
            <a:fillRect/>
          </a:stretch>
        </p:blipFill>
        <p:spPr bwMode="auto">
          <a:xfrm>
            <a:off x="0" y="0"/>
            <a:ext cx="9144000" cy="893763"/>
          </a:xfrm>
          <a:prstGeom prst="rect">
            <a:avLst/>
          </a:prstGeom>
          <a:noFill/>
          <a:ln w="9525">
            <a:noFill/>
            <a:miter lim="800000"/>
            <a:headEnd/>
            <a:tailEnd/>
          </a:ln>
        </p:spPr>
      </p:pic>
      <p:graphicFrame>
        <p:nvGraphicFramePr>
          <p:cNvPr id="81922" name="Object 4"/>
          <p:cNvGraphicFramePr>
            <a:graphicFrameLocks noChangeAspect="1"/>
          </p:cNvGraphicFramePr>
          <p:nvPr/>
        </p:nvGraphicFramePr>
        <p:xfrm>
          <a:off x="304800" y="1752600"/>
          <a:ext cx="8763000" cy="3352800"/>
        </p:xfrm>
        <a:graphic>
          <a:graphicData uri="http://schemas.openxmlformats.org/presentationml/2006/ole">
            <p:oleObj spid="_x0000_s81922" name="Chart" r:id="rId5" imgW="5267158" imgH="2019252" progId="Excel.Sheet.8">
              <p:embed/>
            </p:oleObj>
          </a:graphicData>
        </a:graphic>
      </p:graphicFrame>
      <p:sp>
        <p:nvSpPr>
          <p:cNvPr id="11" name="Text Box 3"/>
          <p:cNvSpPr txBox="1">
            <a:spLocks noChangeArrowheads="1"/>
          </p:cNvSpPr>
          <p:nvPr/>
        </p:nvSpPr>
        <p:spPr bwMode="auto">
          <a:xfrm>
            <a:off x="381000" y="5715000"/>
            <a:ext cx="7058025" cy="457200"/>
          </a:xfrm>
          <a:prstGeom prst="rect">
            <a:avLst/>
          </a:prstGeom>
          <a:noFill/>
          <a:ln w="25400" algn="ctr">
            <a:noFill/>
            <a:miter lim="800000"/>
            <a:headEnd/>
            <a:tailEnd/>
          </a:ln>
        </p:spPr>
        <p:txBody>
          <a:bodyPr>
            <a:spAutoFit/>
          </a:bodyPr>
          <a:lstStyle/>
          <a:p>
            <a:pPr defTabSz="1019175" eaLnBrk="0" hangingPunct="0"/>
            <a:r>
              <a:rPr lang="en-US" sz="1200" dirty="0"/>
              <a:t>Source: Detailed California-Modified GREET Pathway for Ultra Low Sulfur</a:t>
            </a:r>
          </a:p>
          <a:p>
            <a:pPr defTabSz="1019175" eaLnBrk="0" hangingPunct="0"/>
            <a:r>
              <a:rPr lang="en-US" sz="1200" dirty="0"/>
              <a:t> Diesel (ULSD) from Average Crude Refined in California, CARB, Feb 28 2009</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p:cNvSpPr>
          <p:nvPr>
            <p:ph type="title"/>
          </p:nvPr>
        </p:nvSpPr>
        <p:spPr>
          <a:xfrm>
            <a:off x="457200" y="685800"/>
            <a:ext cx="8229600" cy="990600"/>
          </a:xfrm>
        </p:spPr>
        <p:txBody>
          <a:bodyPr>
            <a:normAutofit fontScale="90000"/>
          </a:bodyPr>
          <a:lstStyle/>
          <a:p>
            <a:pPr eaLnBrk="1" hangingPunct="1"/>
            <a:r>
              <a:rPr lang="en-US" dirty="0" smtClean="0"/>
              <a:t>Upstream GHG Emissions by Feedstock</a:t>
            </a:r>
          </a:p>
        </p:txBody>
      </p:sp>
      <p:sp>
        <p:nvSpPr>
          <p:cNvPr id="7" name="Slide Number Placeholder 2"/>
          <p:cNvSpPr>
            <a:spLocks noGrp="1"/>
          </p:cNvSpPr>
          <p:nvPr>
            <p:ph type="sldNum" sz="quarter" idx="12"/>
          </p:nvPr>
        </p:nvSpPr>
        <p:spPr>
          <a:xfrm>
            <a:off x="8610600" y="6324600"/>
            <a:ext cx="381000" cy="365125"/>
          </a:xfrm>
        </p:spPr>
        <p:txBody>
          <a:bodyPr/>
          <a:lstStyle/>
          <a:p>
            <a:pPr algn="l">
              <a:defRPr/>
            </a:pPr>
            <a:fld id="{C8795C08-6C0A-4CD6-9C19-96D28D68EFCA}" type="slidenum">
              <a:rPr lang="en-US">
                <a:solidFill>
                  <a:schemeClr val="tx1"/>
                </a:solidFill>
                <a:latin typeface="+mn-lt"/>
              </a:rPr>
              <a:pPr algn="l">
                <a:defRPr/>
              </a:pPr>
              <a:t>36</a:t>
            </a:fld>
            <a:endParaRPr lang="en-US" dirty="0">
              <a:solidFill>
                <a:schemeClr val="tx1"/>
              </a:solidFill>
              <a:latin typeface="+mn-lt"/>
            </a:endParaRPr>
          </a:p>
        </p:txBody>
      </p:sp>
      <p:sp>
        <p:nvSpPr>
          <p:cNvPr id="9" name="Footer Placeholder 10"/>
          <p:cNvSpPr>
            <a:spLocks noGrp="1"/>
          </p:cNvSpPr>
          <p:nvPr>
            <p:ph type="ftr" sz="quarter" idx="11"/>
          </p:nvPr>
        </p:nvSpPr>
        <p:spPr>
          <a:xfrm>
            <a:off x="304800" y="6324600"/>
            <a:ext cx="8229600" cy="365125"/>
          </a:xfrm>
        </p:spPr>
        <p:txBody>
          <a:bodyPr/>
          <a:lstStyle/>
          <a:p>
            <a:pPr>
              <a:defRPr/>
            </a:pPr>
            <a:r>
              <a:rPr lang="en-US" dirty="0"/>
              <a:t>Energy Policy Research Foundation, Inc. | 1031 31st  St, NW Washington, DC 20007 | 202.944.3339 | www.eprinc.org</a:t>
            </a:r>
          </a:p>
        </p:txBody>
      </p:sp>
      <p:cxnSp>
        <p:nvCxnSpPr>
          <p:cNvPr id="10" name="Straight Connector 9"/>
          <p:cNvCxnSpPr/>
          <p:nvPr/>
        </p:nvCxnSpPr>
        <p:spPr>
          <a:xfrm>
            <a:off x="76200" y="1446213"/>
            <a:ext cx="8991600" cy="1587"/>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pic>
        <p:nvPicPr>
          <p:cNvPr id="2055" name="Picture 11"/>
          <p:cNvPicPr>
            <a:picLocks noChangeAspect="1" noChangeArrowheads="1"/>
          </p:cNvPicPr>
          <p:nvPr/>
        </p:nvPicPr>
        <p:blipFill>
          <a:blip r:embed="rId3" cstate="print"/>
          <a:srcRect/>
          <a:stretch>
            <a:fillRect/>
          </a:stretch>
        </p:blipFill>
        <p:spPr bwMode="auto">
          <a:xfrm>
            <a:off x="0" y="0"/>
            <a:ext cx="9144000" cy="893763"/>
          </a:xfrm>
          <a:prstGeom prst="rect">
            <a:avLst/>
          </a:prstGeom>
          <a:noFill/>
          <a:ln w="9525">
            <a:noFill/>
            <a:miter lim="800000"/>
            <a:headEnd/>
            <a:tailEnd/>
          </a:ln>
        </p:spPr>
      </p:pic>
      <p:pic>
        <p:nvPicPr>
          <p:cNvPr id="12" name="Picture 6"/>
          <p:cNvPicPr>
            <a:picLocks noChangeAspect="1" noChangeArrowheads="1"/>
          </p:cNvPicPr>
          <p:nvPr/>
        </p:nvPicPr>
        <p:blipFill>
          <a:blip r:embed="rId4" cstate="print"/>
          <a:srcRect/>
          <a:stretch>
            <a:fillRect/>
          </a:stretch>
        </p:blipFill>
        <p:spPr bwMode="auto">
          <a:xfrm>
            <a:off x="1295400" y="1828800"/>
            <a:ext cx="6648450" cy="3578225"/>
          </a:xfrm>
          <a:prstGeom prst="rect">
            <a:avLst/>
          </a:prstGeom>
          <a:noFill/>
          <a:ln w="25400" algn="ctr">
            <a:noFill/>
            <a:miter lim="800000"/>
            <a:headEnd/>
            <a:tailEnd/>
          </a:ln>
        </p:spPr>
      </p:pic>
      <p:sp>
        <p:nvSpPr>
          <p:cNvPr id="13" name="Text Box 3"/>
          <p:cNvSpPr txBox="1">
            <a:spLocks noChangeArrowheads="1"/>
          </p:cNvSpPr>
          <p:nvPr/>
        </p:nvSpPr>
        <p:spPr bwMode="auto">
          <a:xfrm>
            <a:off x="381000" y="5791200"/>
            <a:ext cx="7058025" cy="457200"/>
          </a:xfrm>
          <a:prstGeom prst="rect">
            <a:avLst/>
          </a:prstGeom>
          <a:noFill/>
          <a:ln w="25400" algn="ctr">
            <a:noFill/>
            <a:miter lim="800000"/>
            <a:headEnd/>
            <a:tailEnd/>
          </a:ln>
        </p:spPr>
        <p:txBody>
          <a:bodyPr>
            <a:spAutoFit/>
          </a:bodyPr>
          <a:lstStyle/>
          <a:p>
            <a:pPr defTabSz="1019175" eaLnBrk="0" hangingPunct="0"/>
            <a:r>
              <a:rPr lang="en-US" sz="1200" dirty="0"/>
              <a:t>Source: “An Evaluation of the Extraction, Transport and Refining of Imported Crude Oils and the Impact on Life Cycle Greenhouse Gas Emissions”, DOE/NETL-2009/1362, March 27, 2009</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p:cNvSpPr>
          <p:nvPr>
            <p:ph type="title"/>
          </p:nvPr>
        </p:nvSpPr>
        <p:spPr>
          <a:xfrm>
            <a:off x="457200" y="685800"/>
            <a:ext cx="8229600" cy="990600"/>
          </a:xfrm>
        </p:spPr>
        <p:txBody>
          <a:bodyPr>
            <a:normAutofit/>
          </a:bodyPr>
          <a:lstStyle/>
          <a:p>
            <a:pPr eaLnBrk="1" hangingPunct="1"/>
            <a:r>
              <a:rPr lang="en-US" dirty="0" smtClean="0"/>
              <a:t>How the LCFS is Met in 2030</a:t>
            </a:r>
          </a:p>
        </p:txBody>
      </p:sp>
      <p:sp>
        <p:nvSpPr>
          <p:cNvPr id="7" name="Slide Number Placeholder 2"/>
          <p:cNvSpPr>
            <a:spLocks noGrp="1"/>
          </p:cNvSpPr>
          <p:nvPr>
            <p:ph type="sldNum" sz="quarter" idx="12"/>
          </p:nvPr>
        </p:nvSpPr>
        <p:spPr>
          <a:xfrm>
            <a:off x="8610600" y="6324600"/>
            <a:ext cx="381000" cy="365125"/>
          </a:xfrm>
        </p:spPr>
        <p:txBody>
          <a:bodyPr/>
          <a:lstStyle/>
          <a:p>
            <a:pPr algn="l">
              <a:defRPr/>
            </a:pPr>
            <a:fld id="{C8795C08-6C0A-4CD6-9C19-96D28D68EFCA}" type="slidenum">
              <a:rPr lang="en-US">
                <a:solidFill>
                  <a:schemeClr val="tx1"/>
                </a:solidFill>
                <a:latin typeface="+mn-lt"/>
              </a:rPr>
              <a:pPr algn="l">
                <a:defRPr/>
              </a:pPr>
              <a:t>37</a:t>
            </a:fld>
            <a:endParaRPr lang="en-US" dirty="0">
              <a:solidFill>
                <a:schemeClr val="tx1"/>
              </a:solidFill>
              <a:latin typeface="+mn-lt"/>
            </a:endParaRPr>
          </a:p>
        </p:txBody>
      </p:sp>
      <p:sp>
        <p:nvSpPr>
          <p:cNvPr id="9" name="Footer Placeholder 10"/>
          <p:cNvSpPr>
            <a:spLocks noGrp="1"/>
          </p:cNvSpPr>
          <p:nvPr>
            <p:ph type="ftr" sz="quarter" idx="11"/>
          </p:nvPr>
        </p:nvSpPr>
        <p:spPr>
          <a:xfrm>
            <a:off x="304800" y="6324600"/>
            <a:ext cx="8229600" cy="365125"/>
          </a:xfrm>
        </p:spPr>
        <p:txBody>
          <a:bodyPr/>
          <a:lstStyle/>
          <a:p>
            <a:pPr>
              <a:defRPr/>
            </a:pPr>
            <a:r>
              <a:rPr lang="en-US" dirty="0"/>
              <a:t>Energy Policy Research Foundation, Inc. | 1031 31st  St, NW Washington, DC 20007 | 202.944.3339 | www.eprinc.org</a:t>
            </a:r>
          </a:p>
        </p:txBody>
      </p:sp>
      <p:cxnSp>
        <p:nvCxnSpPr>
          <p:cNvPr id="10" name="Straight Connector 9"/>
          <p:cNvCxnSpPr/>
          <p:nvPr/>
        </p:nvCxnSpPr>
        <p:spPr>
          <a:xfrm>
            <a:off x="76200" y="1446213"/>
            <a:ext cx="8991600" cy="1587"/>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pic>
        <p:nvPicPr>
          <p:cNvPr id="2055" name="Picture 11"/>
          <p:cNvPicPr>
            <a:picLocks noChangeAspect="1" noChangeArrowheads="1"/>
          </p:cNvPicPr>
          <p:nvPr/>
        </p:nvPicPr>
        <p:blipFill>
          <a:blip r:embed="rId3" cstate="print"/>
          <a:srcRect/>
          <a:stretch>
            <a:fillRect/>
          </a:stretch>
        </p:blipFill>
        <p:spPr bwMode="auto">
          <a:xfrm>
            <a:off x="0" y="0"/>
            <a:ext cx="9144000" cy="893763"/>
          </a:xfrm>
          <a:prstGeom prst="rect">
            <a:avLst/>
          </a:prstGeom>
          <a:noFill/>
          <a:ln w="9525">
            <a:noFill/>
            <a:miter lim="800000"/>
            <a:headEnd/>
            <a:tailEnd/>
          </a:ln>
        </p:spPr>
      </p:pic>
      <p:graphicFrame>
        <p:nvGraphicFramePr>
          <p:cNvPr id="11" name="Chart 10"/>
          <p:cNvGraphicFramePr/>
          <p:nvPr/>
        </p:nvGraphicFramePr>
        <p:xfrm>
          <a:off x="2362200" y="1600200"/>
          <a:ext cx="6090219" cy="4648200"/>
        </p:xfrm>
        <a:graphic>
          <a:graphicData uri="http://schemas.openxmlformats.org/drawingml/2006/chart">
            <c:chart xmlns:c="http://schemas.openxmlformats.org/drawingml/2006/chart" xmlns:r="http://schemas.openxmlformats.org/officeDocument/2006/relationships" r:id="rId4"/>
          </a:graphicData>
        </a:graphic>
      </p:graphicFrame>
      <p:sp>
        <p:nvSpPr>
          <p:cNvPr id="14" name="Rounded Rectangle 13"/>
          <p:cNvSpPr/>
          <p:nvPr/>
        </p:nvSpPr>
        <p:spPr>
          <a:xfrm>
            <a:off x="609600" y="2667000"/>
            <a:ext cx="1524000" cy="2667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Approx. 275 million </a:t>
            </a:r>
            <a:r>
              <a:rPr lang="en-US" b="1" dirty="0" err="1" smtClean="0">
                <a:solidFill>
                  <a:schemeClr val="bg1"/>
                </a:solidFill>
              </a:rPr>
              <a:t>tonnes</a:t>
            </a:r>
            <a:r>
              <a:rPr lang="en-US" b="1" dirty="0" smtClean="0">
                <a:solidFill>
                  <a:schemeClr val="bg1"/>
                </a:solidFill>
              </a:rPr>
              <a:t> of CO</a:t>
            </a:r>
            <a:r>
              <a:rPr lang="en-US" b="1" baseline="-25000" dirty="0" smtClean="0">
                <a:solidFill>
                  <a:schemeClr val="bg1"/>
                </a:solidFill>
              </a:rPr>
              <a:t>2</a:t>
            </a:r>
            <a:r>
              <a:rPr lang="en-US" b="1" dirty="0" smtClean="0">
                <a:solidFill>
                  <a:schemeClr val="bg1"/>
                </a:solidFill>
              </a:rPr>
              <a:t> equivalent credits are required by 2030. </a:t>
            </a:r>
            <a:endParaRPr lang="en-US" dirty="0" smtClean="0">
              <a:solidFill>
                <a:schemeClr val="bg1"/>
              </a:solidFill>
            </a:endParaRPr>
          </a:p>
          <a:p>
            <a:pPr algn="ct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p:cNvSpPr>
          <p:nvPr>
            <p:ph type="title"/>
          </p:nvPr>
        </p:nvSpPr>
        <p:spPr>
          <a:xfrm>
            <a:off x="457200" y="685800"/>
            <a:ext cx="8229600" cy="990600"/>
          </a:xfrm>
        </p:spPr>
        <p:txBody>
          <a:bodyPr>
            <a:normAutofit/>
          </a:bodyPr>
          <a:lstStyle/>
          <a:p>
            <a:pPr eaLnBrk="1" hangingPunct="1"/>
            <a:r>
              <a:rPr lang="en-US" sz="3200" dirty="0" smtClean="0"/>
              <a:t>Alberta Oil Sands – With and Without LCFS</a:t>
            </a:r>
          </a:p>
        </p:txBody>
      </p:sp>
      <p:sp>
        <p:nvSpPr>
          <p:cNvPr id="7" name="Slide Number Placeholder 2"/>
          <p:cNvSpPr>
            <a:spLocks noGrp="1"/>
          </p:cNvSpPr>
          <p:nvPr>
            <p:ph type="sldNum" sz="quarter" idx="12"/>
          </p:nvPr>
        </p:nvSpPr>
        <p:spPr>
          <a:xfrm>
            <a:off x="8610600" y="6324600"/>
            <a:ext cx="381000" cy="365125"/>
          </a:xfrm>
        </p:spPr>
        <p:txBody>
          <a:bodyPr/>
          <a:lstStyle/>
          <a:p>
            <a:pPr algn="l">
              <a:defRPr/>
            </a:pPr>
            <a:fld id="{C8795C08-6C0A-4CD6-9C19-96D28D68EFCA}" type="slidenum">
              <a:rPr lang="en-US">
                <a:solidFill>
                  <a:schemeClr val="tx1"/>
                </a:solidFill>
                <a:latin typeface="+mn-lt"/>
              </a:rPr>
              <a:pPr algn="l">
                <a:defRPr/>
              </a:pPr>
              <a:t>38</a:t>
            </a:fld>
            <a:endParaRPr lang="en-US" dirty="0">
              <a:solidFill>
                <a:schemeClr val="tx1"/>
              </a:solidFill>
              <a:latin typeface="+mn-lt"/>
            </a:endParaRPr>
          </a:p>
        </p:txBody>
      </p:sp>
      <p:sp>
        <p:nvSpPr>
          <p:cNvPr id="9" name="Footer Placeholder 10"/>
          <p:cNvSpPr>
            <a:spLocks noGrp="1"/>
          </p:cNvSpPr>
          <p:nvPr>
            <p:ph type="ftr" sz="quarter" idx="11"/>
          </p:nvPr>
        </p:nvSpPr>
        <p:spPr>
          <a:xfrm>
            <a:off x="304800" y="6324600"/>
            <a:ext cx="8229600" cy="365125"/>
          </a:xfrm>
        </p:spPr>
        <p:txBody>
          <a:bodyPr/>
          <a:lstStyle/>
          <a:p>
            <a:pPr>
              <a:defRPr/>
            </a:pPr>
            <a:r>
              <a:rPr lang="en-US" dirty="0"/>
              <a:t>Energy Policy Research Foundation, Inc. | 1031 31st  St, NW Washington, DC 20007 | 202.944.3339 | www.eprinc.org</a:t>
            </a:r>
          </a:p>
        </p:txBody>
      </p:sp>
      <p:cxnSp>
        <p:nvCxnSpPr>
          <p:cNvPr id="10" name="Straight Connector 9"/>
          <p:cNvCxnSpPr/>
          <p:nvPr/>
        </p:nvCxnSpPr>
        <p:spPr>
          <a:xfrm>
            <a:off x="76200" y="1446213"/>
            <a:ext cx="8991600" cy="1587"/>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pic>
        <p:nvPicPr>
          <p:cNvPr id="2055" name="Picture 11"/>
          <p:cNvPicPr>
            <a:picLocks noChangeAspect="1" noChangeArrowheads="1"/>
          </p:cNvPicPr>
          <p:nvPr/>
        </p:nvPicPr>
        <p:blipFill>
          <a:blip r:embed="rId3" cstate="print"/>
          <a:srcRect/>
          <a:stretch>
            <a:fillRect/>
          </a:stretch>
        </p:blipFill>
        <p:spPr bwMode="auto">
          <a:xfrm>
            <a:off x="0" y="0"/>
            <a:ext cx="9144000" cy="893763"/>
          </a:xfrm>
          <a:prstGeom prst="rect">
            <a:avLst/>
          </a:prstGeom>
          <a:noFill/>
          <a:ln w="9525">
            <a:noFill/>
            <a:miter lim="800000"/>
            <a:headEnd/>
            <a:tailEnd/>
          </a:ln>
        </p:spPr>
      </p:pic>
      <p:sp>
        <p:nvSpPr>
          <p:cNvPr id="13" name="Text Box 3"/>
          <p:cNvSpPr txBox="1">
            <a:spLocks noChangeArrowheads="1"/>
          </p:cNvSpPr>
          <p:nvPr/>
        </p:nvSpPr>
        <p:spPr bwMode="auto">
          <a:xfrm>
            <a:off x="381000" y="5791200"/>
            <a:ext cx="7058025" cy="457200"/>
          </a:xfrm>
          <a:prstGeom prst="rect">
            <a:avLst/>
          </a:prstGeom>
          <a:noFill/>
          <a:ln w="25400" algn="ctr">
            <a:noFill/>
            <a:miter lim="800000"/>
            <a:headEnd/>
            <a:tailEnd/>
          </a:ln>
        </p:spPr>
        <p:txBody>
          <a:bodyPr>
            <a:spAutoFit/>
          </a:bodyPr>
          <a:lstStyle/>
          <a:p>
            <a:pPr defTabSz="1019175" eaLnBrk="0" hangingPunct="0"/>
            <a:r>
              <a:rPr lang="en-US" sz="1200" dirty="0"/>
              <a:t>Source: “An Evaluation of the Extraction, Transport and Refining of Imported Crude Oils and the Impact on Life Cycle Greenhouse Gas Emissions”, DOE/NETL-2009/1362, March 27, 2009</a:t>
            </a:r>
          </a:p>
        </p:txBody>
      </p:sp>
      <p:pic>
        <p:nvPicPr>
          <p:cNvPr id="11" name="Picture 3"/>
          <p:cNvPicPr>
            <a:picLocks noChangeAspect="1" noChangeArrowheads="1"/>
          </p:cNvPicPr>
          <p:nvPr/>
        </p:nvPicPr>
        <p:blipFill>
          <a:blip r:embed="rId4" cstate="print"/>
          <a:srcRect/>
          <a:stretch>
            <a:fillRect/>
          </a:stretch>
        </p:blipFill>
        <p:spPr bwMode="auto">
          <a:xfrm>
            <a:off x="304800" y="2163763"/>
            <a:ext cx="4267200" cy="3246437"/>
          </a:xfrm>
          <a:prstGeom prst="rect">
            <a:avLst/>
          </a:prstGeom>
          <a:noFill/>
          <a:ln w="9525">
            <a:noFill/>
            <a:miter lim="800000"/>
            <a:headEnd/>
            <a:tailEnd/>
          </a:ln>
        </p:spPr>
      </p:pic>
      <p:pic>
        <p:nvPicPr>
          <p:cNvPr id="14" name="Picture 3"/>
          <p:cNvPicPr>
            <a:picLocks noChangeAspect="1" noChangeArrowheads="1"/>
          </p:cNvPicPr>
          <p:nvPr/>
        </p:nvPicPr>
        <p:blipFill>
          <a:blip r:embed="rId4" cstate="print"/>
          <a:srcRect/>
          <a:stretch>
            <a:fillRect/>
          </a:stretch>
        </p:blipFill>
        <p:spPr bwMode="auto">
          <a:xfrm>
            <a:off x="4648200" y="2133600"/>
            <a:ext cx="4206875" cy="3200400"/>
          </a:xfrm>
          <a:prstGeom prst="rect">
            <a:avLst/>
          </a:prstGeom>
          <a:noFill/>
          <a:ln w="9525">
            <a:noFill/>
            <a:miter lim="800000"/>
            <a:headEnd/>
            <a:tailEnd/>
          </a:ln>
        </p:spPr>
      </p:pic>
      <p:sp>
        <p:nvSpPr>
          <p:cNvPr id="15" name="TextBox 20"/>
          <p:cNvSpPr txBox="1">
            <a:spLocks noChangeArrowheads="1"/>
          </p:cNvSpPr>
          <p:nvPr/>
        </p:nvSpPr>
        <p:spPr bwMode="auto">
          <a:xfrm>
            <a:off x="457200" y="1752600"/>
            <a:ext cx="3886200" cy="338138"/>
          </a:xfrm>
          <a:prstGeom prst="rect">
            <a:avLst/>
          </a:prstGeom>
          <a:noFill/>
          <a:ln w="9525">
            <a:noFill/>
            <a:miter lim="800000"/>
            <a:headEnd/>
            <a:tailEnd/>
          </a:ln>
        </p:spPr>
        <p:txBody>
          <a:bodyPr>
            <a:spAutoFit/>
          </a:bodyPr>
          <a:lstStyle/>
          <a:p>
            <a:pPr algn="ctr" eaLnBrk="0" hangingPunct="0"/>
            <a:r>
              <a:rPr lang="en-US" sz="1600"/>
              <a:t>Reference case 2025</a:t>
            </a:r>
          </a:p>
        </p:txBody>
      </p:sp>
      <p:sp>
        <p:nvSpPr>
          <p:cNvPr id="16" name="TextBox 21"/>
          <p:cNvSpPr txBox="1">
            <a:spLocks noChangeArrowheads="1"/>
          </p:cNvSpPr>
          <p:nvPr/>
        </p:nvSpPr>
        <p:spPr bwMode="auto">
          <a:xfrm>
            <a:off x="4648200" y="1752600"/>
            <a:ext cx="3886200" cy="338138"/>
          </a:xfrm>
          <a:prstGeom prst="rect">
            <a:avLst/>
          </a:prstGeom>
          <a:noFill/>
          <a:ln w="9525">
            <a:noFill/>
            <a:miter lim="800000"/>
            <a:headEnd/>
            <a:tailEnd/>
          </a:ln>
        </p:spPr>
        <p:txBody>
          <a:bodyPr>
            <a:spAutoFit/>
          </a:bodyPr>
          <a:lstStyle/>
          <a:p>
            <a:pPr algn="ctr" eaLnBrk="0" hangingPunct="0"/>
            <a:r>
              <a:rPr lang="en-US" sz="1600"/>
              <a:t>LCFS case 2025</a:t>
            </a:r>
          </a:p>
        </p:txBody>
      </p:sp>
      <p:sp>
        <p:nvSpPr>
          <p:cNvPr id="17" name="Up Arrow 16"/>
          <p:cNvSpPr/>
          <p:nvPr/>
        </p:nvSpPr>
        <p:spPr>
          <a:xfrm rot="19086482" flipV="1">
            <a:off x="2133600" y="3784600"/>
            <a:ext cx="449263" cy="77787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p>
        </p:txBody>
      </p:sp>
      <p:sp>
        <p:nvSpPr>
          <p:cNvPr id="18" name="Circular Arrow 17"/>
          <p:cNvSpPr/>
          <p:nvPr/>
        </p:nvSpPr>
        <p:spPr>
          <a:xfrm>
            <a:off x="2057400" y="3505200"/>
            <a:ext cx="838200" cy="533400"/>
          </a:xfrm>
          <a:prstGeom prst="circular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solidFill>
                <a:schemeClr val="tx1"/>
              </a:solidFill>
            </a:endParaRPr>
          </a:p>
        </p:txBody>
      </p:sp>
      <p:sp>
        <p:nvSpPr>
          <p:cNvPr id="19" name="Up Arrow 18"/>
          <p:cNvSpPr/>
          <p:nvPr/>
        </p:nvSpPr>
        <p:spPr>
          <a:xfrm rot="19086482" flipV="1">
            <a:off x="6689725" y="3783013"/>
            <a:ext cx="188913" cy="70802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p>
        </p:txBody>
      </p:sp>
      <p:sp>
        <p:nvSpPr>
          <p:cNvPr id="20" name="Up Arrow 19"/>
          <p:cNvSpPr/>
          <p:nvPr/>
        </p:nvSpPr>
        <p:spPr>
          <a:xfrm rot="3572689" flipV="1">
            <a:off x="5649119" y="3528219"/>
            <a:ext cx="436563" cy="98107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p>
        </p:txBody>
      </p:sp>
      <p:sp>
        <p:nvSpPr>
          <p:cNvPr id="21" name="Circular Arrow 20"/>
          <p:cNvSpPr/>
          <p:nvPr/>
        </p:nvSpPr>
        <p:spPr>
          <a:xfrm>
            <a:off x="6400800" y="3429000"/>
            <a:ext cx="762000" cy="533400"/>
          </a:xfrm>
          <a:prstGeom prst="circular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solidFill>
                <a:schemeClr val="tx1"/>
              </a:solidFill>
            </a:endParaRPr>
          </a:p>
        </p:txBody>
      </p:sp>
      <p:sp>
        <p:nvSpPr>
          <p:cNvPr id="22" name="TextBox 12"/>
          <p:cNvSpPr txBox="1">
            <a:spLocks noChangeArrowheads="1"/>
          </p:cNvSpPr>
          <p:nvPr/>
        </p:nvSpPr>
        <p:spPr bwMode="auto">
          <a:xfrm>
            <a:off x="2438400" y="4343400"/>
            <a:ext cx="914400" cy="517525"/>
          </a:xfrm>
          <a:prstGeom prst="rect">
            <a:avLst/>
          </a:prstGeom>
          <a:noFill/>
          <a:ln w="9525">
            <a:noFill/>
            <a:miter lim="800000"/>
            <a:headEnd/>
            <a:tailEnd/>
          </a:ln>
        </p:spPr>
        <p:txBody>
          <a:bodyPr>
            <a:spAutoFit/>
          </a:bodyPr>
          <a:lstStyle/>
          <a:p>
            <a:pPr algn="ctr" eaLnBrk="0" hangingPunct="0"/>
            <a:r>
              <a:rPr lang="en-US" sz="1400"/>
              <a:t>3.4 mbpd</a:t>
            </a:r>
          </a:p>
        </p:txBody>
      </p:sp>
      <p:sp>
        <p:nvSpPr>
          <p:cNvPr id="23" name="TextBox 13"/>
          <p:cNvSpPr txBox="1">
            <a:spLocks noChangeArrowheads="1"/>
          </p:cNvSpPr>
          <p:nvPr/>
        </p:nvSpPr>
        <p:spPr bwMode="auto">
          <a:xfrm>
            <a:off x="6858000" y="4419600"/>
            <a:ext cx="914400" cy="517525"/>
          </a:xfrm>
          <a:prstGeom prst="rect">
            <a:avLst/>
          </a:prstGeom>
          <a:noFill/>
          <a:ln w="9525">
            <a:noFill/>
            <a:miter lim="800000"/>
            <a:headEnd/>
            <a:tailEnd/>
          </a:ln>
        </p:spPr>
        <p:txBody>
          <a:bodyPr>
            <a:spAutoFit/>
          </a:bodyPr>
          <a:lstStyle/>
          <a:p>
            <a:pPr algn="ctr" eaLnBrk="0" hangingPunct="0"/>
            <a:r>
              <a:rPr lang="en-US" sz="1400"/>
              <a:t>1.2 mbpd</a:t>
            </a:r>
          </a:p>
        </p:txBody>
      </p:sp>
      <p:sp>
        <p:nvSpPr>
          <p:cNvPr id="24" name="TextBox 14"/>
          <p:cNvSpPr txBox="1">
            <a:spLocks noChangeArrowheads="1"/>
          </p:cNvSpPr>
          <p:nvPr/>
        </p:nvSpPr>
        <p:spPr bwMode="auto">
          <a:xfrm>
            <a:off x="2590800" y="3733800"/>
            <a:ext cx="914400" cy="517525"/>
          </a:xfrm>
          <a:prstGeom prst="rect">
            <a:avLst/>
          </a:prstGeom>
          <a:noFill/>
          <a:ln w="9525">
            <a:noFill/>
            <a:miter lim="800000"/>
            <a:headEnd/>
            <a:tailEnd/>
          </a:ln>
        </p:spPr>
        <p:txBody>
          <a:bodyPr>
            <a:spAutoFit/>
          </a:bodyPr>
          <a:lstStyle/>
          <a:p>
            <a:pPr algn="ctr" eaLnBrk="0" hangingPunct="0"/>
            <a:r>
              <a:rPr lang="en-US" sz="1400"/>
              <a:t>0.6 mbpd</a:t>
            </a:r>
          </a:p>
        </p:txBody>
      </p:sp>
      <p:sp>
        <p:nvSpPr>
          <p:cNvPr id="25" name="TextBox 15"/>
          <p:cNvSpPr txBox="1">
            <a:spLocks noChangeArrowheads="1"/>
          </p:cNvSpPr>
          <p:nvPr/>
        </p:nvSpPr>
        <p:spPr bwMode="auto">
          <a:xfrm>
            <a:off x="6858000" y="3749675"/>
            <a:ext cx="914400" cy="517525"/>
          </a:xfrm>
          <a:prstGeom prst="rect">
            <a:avLst/>
          </a:prstGeom>
          <a:noFill/>
          <a:ln w="9525">
            <a:noFill/>
            <a:miter lim="800000"/>
            <a:headEnd/>
            <a:tailEnd/>
          </a:ln>
        </p:spPr>
        <p:txBody>
          <a:bodyPr>
            <a:spAutoFit/>
          </a:bodyPr>
          <a:lstStyle/>
          <a:p>
            <a:pPr algn="ctr" eaLnBrk="0" hangingPunct="0"/>
            <a:r>
              <a:rPr lang="en-US" sz="1400"/>
              <a:t>0.7 mbpd</a:t>
            </a:r>
          </a:p>
        </p:txBody>
      </p:sp>
      <p:sp>
        <p:nvSpPr>
          <p:cNvPr id="26" name="TextBox 16"/>
          <p:cNvSpPr txBox="1">
            <a:spLocks noChangeArrowheads="1"/>
          </p:cNvSpPr>
          <p:nvPr/>
        </p:nvSpPr>
        <p:spPr bwMode="auto">
          <a:xfrm>
            <a:off x="4800600" y="4343400"/>
            <a:ext cx="914400" cy="517525"/>
          </a:xfrm>
          <a:prstGeom prst="rect">
            <a:avLst/>
          </a:prstGeom>
          <a:noFill/>
          <a:ln w="9525">
            <a:noFill/>
            <a:miter lim="800000"/>
            <a:headEnd/>
            <a:tailEnd/>
          </a:ln>
        </p:spPr>
        <p:txBody>
          <a:bodyPr>
            <a:spAutoFit/>
          </a:bodyPr>
          <a:lstStyle/>
          <a:p>
            <a:pPr algn="ctr" eaLnBrk="0" hangingPunct="0"/>
            <a:r>
              <a:rPr lang="en-US" sz="1400"/>
              <a:t>2.0 mbpd</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1"/>
          <p:cNvPicPr>
            <a:picLocks noChangeAspect="1" noChangeArrowheads="1"/>
          </p:cNvPicPr>
          <p:nvPr/>
        </p:nvPicPr>
        <p:blipFill>
          <a:blip r:embed="rId3" cstate="print"/>
          <a:srcRect/>
          <a:stretch>
            <a:fillRect/>
          </a:stretch>
        </p:blipFill>
        <p:spPr bwMode="auto">
          <a:xfrm>
            <a:off x="0" y="0"/>
            <a:ext cx="9144000" cy="893763"/>
          </a:xfrm>
          <a:prstGeom prst="rect">
            <a:avLst/>
          </a:prstGeom>
          <a:noFill/>
          <a:ln w="9525">
            <a:noFill/>
            <a:miter lim="800000"/>
            <a:headEnd/>
            <a:tailEnd/>
          </a:ln>
        </p:spPr>
      </p:pic>
      <p:sp>
        <p:nvSpPr>
          <p:cNvPr id="6" name="Slide Number Placeholder 1"/>
          <p:cNvSpPr txBox="1">
            <a:spLocks noGrp="1"/>
          </p:cNvSpPr>
          <p:nvPr/>
        </p:nvSpPr>
        <p:spPr>
          <a:xfrm>
            <a:off x="8610600" y="6356350"/>
            <a:ext cx="381000" cy="365125"/>
          </a:xfrm>
          <a:prstGeom prst="rect">
            <a:avLst/>
          </a:prstGeom>
          <a:noFill/>
        </p:spPr>
        <p:txBody>
          <a:bodyPr anchor="ctr"/>
          <a:lstStyle/>
          <a:p>
            <a:pPr>
              <a:defRPr/>
            </a:pPr>
            <a:fld id="{16CA1D2E-4599-4F6C-828D-87D80E1BE190}" type="slidenum">
              <a:rPr lang="en-US" sz="1200">
                <a:solidFill>
                  <a:schemeClr val="tx1">
                    <a:tint val="75000"/>
                  </a:schemeClr>
                </a:solidFill>
              </a:rPr>
              <a:pPr>
                <a:defRPr/>
              </a:pPr>
              <a:t>39</a:t>
            </a:fld>
            <a:endParaRPr lang="en-US" sz="1200" dirty="0">
              <a:solidFill>
                <a:schemeClr val="tx1">
                  <a:tint val="75000"/>
                </a:schemeClr>
              </a:solidFill>
            </a:endParaRPr>
          </a:p>
        </p:txBody>
      </p:sp>
      <p:sp>
        <p:nvSpPr>
          <p:cNvPr id="8" name="Title 7"/>
          <p:cNvSpPr>
            <a:spLocks noGrp="1"/>
          </p:cNvSpPr>
          <p:nvPr>
            <p:ph type="title"/>
          </p:nvPr>
        </p:nvSpPr>
        <p:spPr/>
        <p:txBody>
          <a:bodyPr/>
          <a:lstStyle/>
          <a:p>
            <a:r>
              <a:rPr lang="en-US" dirty="0" smtClean="0"/>
              <a:t> </a:t>
            </a:r>
            <a:endParaRPr lang="en-US" dirty="0"/>
          </a:p>
        </p:txBody>
      </p:sp>
      <p:sp>
        <p:nvSpPr>
          <p:cNvPr id="9" name="Content Placeholder 8"/>
          <p:cNvSpPr>
            <a:spLocks noGrp="1"/>
          </p:cNvSpPr>
          <p:nvPr>
            <p:ph idx="1"/>
          </p:nvPr>
        </p:nvSpPr>
        <p:spPr/>
        <p:txBody>
          <a:bodyPr/>
          <a:lstStyle/>
          <a:p>
            <a:pPr>
              <a:buNone/>
            </a:pPr>
            <a:r>
              <a:rPr lang="en-US" dirty="0" smtClean="0"/>
              <a:t> </a:t>
            </a:r>
            <a:endParaRPr lang="en-US" dirty="0"/>
          </a:p>
        </p:txBody>
      </p:sp>
      <p:sp>
        <p:nvSpPr>
          <p:cNvPr id="12" name="Footer Placeholder 10"/>
          <p:cNvSpPr txBox="1">
            <a:spLocks noGrp="1"/>
          </p:cNvSpPr>
          <p:nvPr/>
        </p:nvSpPr>
        <p:spPr>
          <a:xfrm>
            <a:off x="304800" y="6324600"/>
            <a:ext cx="8229600" cy="365125"/>
          </a:xfrm>
          <a:prstGeom prst="rect">
            <a:avLst/>
          </a:prstGeom>
          <a:noFill/>
        </p:spPr>
        <p:txBody>
          <a:bodyPr anchor="ctr"/>
          <a:lstStyle/>
          <a:p>
            <a:pPr algn="ctr">
              <a:defRPr/>
            </a:pPr>
            <a:r>
              <a:rPr lang="en-US" sz="1200" dirty="0">
                <a:solidFill>
                  <a:schemeClr val="tx1">
                    <a:tint val="75000"/>
                  </a:schemeClr>
                </a:solidFill>
              </a:rPr>
              <a:t>Energy Policy Research Foundation, Inc. | 1031 31st  St, NW Washington, DC 20007 | 202.944.3339 | www.eprinc.org</a:t>
            </a:r>
          </a:p>
        </p:txBody>
      </p:sp>
      <p:sp>
        <p:nvSpPr>
          <p:cNvPr id="10" name="Rectangle 2"/>
          <p:cNvSpPr txBox="1">
            <a:spLocks noChangeArrowheads="1"/>
          </p:cNvSpPr>
          <p:nvPr/>
        </p:nvSpPr>
        <p:spPr>
          <a:xfrm>
            <a:off x="304800" y="533400"/>
            <a:ext cx="8534400" cy="762000"/>
          </a:xfrm>
          <a:prstGeom prst="rect">
            <a:avLst/>
          </a:prstGeom>
        </p:spPr>
        <p:txBody>
          <a:bodyPr vert="horz" lIns="92075" tIns="46038" rIns="92075" bIns="46038"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500" b="1" i="0" u="none" strike="noStrike" kern="1200" cap="none" spc="0" normalizeH="0" baseline="0" noProof="0" dirty="0" smtClean="0">
                <a:ln>
                  <a:noFill/>
                </a:ln>
                <a:solidFill>
                  <a:srgbClr val="FF0000"/>
                </a:solidFill>
                <a:effectLst/>
                <a:uLnTx/>
                <a:uFillTx/>
                <a:latin typeface="+mj-lt"/>
                <a:ea typeface="+mj-ea"/>
                <a:cs typeface="+mj-cs"/>
              </a:rPr>
              <a:t>Impact of U.S. LCFS on CO</a:t>
            </a:r>
            <a:r>
              <a:rPr kumimoji="0" lang="en-US" sz="3500" b="1" i="0" u="none" strike="noStrike" kern="1200" cap="none" spc="0" normalizeH="0" baseline="-25000" noProof="0" dirty="0" smtClean="0">
                <a:ln>
                  <a:noFill/>
                </a:ln>
                <a:solidFill>
                  <a:srgbClr val="FF0000"/>
                </a:solidFill>
                <a:effectLst/>
                <a:uLnTx/>
                <a:uFillTx/>
                <a:latin typeface="+mj-lt"/>
                <a:ea typeface="+mj-ea"/>
                <a:cs typeface="+mj-cs"/>
              </a:rPr>
              <a:t>2</a:t>
            </a:r>
            <a:r>
              <a:rPr kumimoji="0" lang="en-US" sz="3500" b="1" i="0" u="none" strike="noStrike" kern="1200" cap="none" spc="0" normalizeH="0" baseline="0" noProof="0" dirty="0" smtClean="0">
                <a:ln>
                  <a:noFill/>
                </a:ln>
                <a:solidFill>
                  <a:srgbClr val="FF0000"/>
                </a:solidFill>
                <a:effectLst/>
                <a:uLnTx/>
                <a:uFillTx/>
                <a:latin typeface="+mj-lt"/>
                <a:ea typeface="+mj-ea"/>
                <a:cs typeface="+mj-cs"/>
              </a:rPr>
              <a:t> Emissions</a:t>
            </a:r>
          </a:p>
        </p:txBody>
      </p:sp>
      <p:sp>
        <p:nvSpPr>
          <p:cNvPr id="11" name="Rectangle 3"/>
          <p:cNvSpPr txBox="1">
            <a:spLocks noChangeArrowheads="1"/>
          </p:cNvSpPr>
          <p:nvPr/>
        </p:nvSpPr>
        <p:spPr>
          <a:xfrm flipH="1">
            <a:off x="8458200" y="1828800"/>
            <a:ext cx="76200" cy="45719"/>
          </a:xfrm>
          <a:prstGeom prst="rect">
            <a:avLst/>
          </a:prstGeom>
        </p:spPr>
        <p:txBody>
          <a:bodyPr vert="horz" lIns="92075" tIns="46038" rIns="92075" bIns="46038" rtlCol="0">
            <a:normAutofit fontScale="25000" lnSpcReduction="20000"/>
          </a:bodyPr>
          <a:lstStyle/>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en-US" sz="2400" b="1" i="0" u="none" strike="noStrike" kern="1200" cap="none" spc="0" normalizeH="0" baseline="0" noProof="0" dirty="0" smtClean="0">
                <a:ln>
                  <a:noFill/>
                </a:ln>
                <a:solidFill>
                  <a:srgbClr val="000099"/>
                </a:solidFill>
                <a:effectLst/>
                <a:uLnTx/>
                <a:uFillTx/>
                <a:latin typeface="+mn-lt"/>
                <a:ea typeface="+mn-ea"/>
                <a:cs typeface="+mn-cs"/>
              </a:rPr>
              <a:t>	</a:t>
            </a:r>
            <a:endParaRPr kumimoji="0" lang="en-US" sz="1800" b="1" i="0" u="none" strike="noStrike" kern="1200" cap="none" spc="0" normalizeH="0" baseline="0" noProof="0" dirty="0" smtClean="0">
              <a:ln>
                <a:noFill/>
              </a:ln>
              <a:solidFill>
                <a:srgbClr val="000099"/>
              </a:solidFill>
              <a:effectLst/>
              <a:uLnTx/>
              <a:uFillTx/>
              <a:latin typeface="+mn-lt"/>
              <a:ea typeface="+mn-ea"/>
              <a:cs typeface="+mn-cs"/>
            </a:endParaRPr>
          </a:p>
        </p:txBody>
      </p:sp>
      <p:pic>
        <p:nvPicPr>
          <p:cNvPr id="13" name="Content Placeholder 6"/>
          <p:cNvPicPr>
            <a:picLocks noChangeArrowheads="1"/>
          </p:cNvPicPr>
          <p:nvPr/>
        </p:nvPicPr>
        <p:blipFill>
          <a:blip r:embed="rId4" cstate="print"/>
          <a:srcRect/>
          <a:stretch>
            <a:fillRect/>
          </a:stretch>
        </p:blipFill>
        <p:spPr bwMode="auto">
          <a:xfrm>
            <a:off x="1295400" y="1295400"/>
            <a:ext cx="6248400" cy="3962400"/>
          </a:xfrm>
          <a:prstGeom prst="rect">
            <a:avLst/>
          </a:prstGeom>
          <a:noFill/>
          <a:ln w="9525">
            <a:noFill/>
            <a:miter lim="800000"/>
            <a:headEnd/>
            <a:tailEnd/>
          </a:ln>
        </p:spPr>
      </p:pic>
      <p:sp>
        <p:nvSpPr>
          <p:cNvPr id="15" name="TextBox 14"/>
          <p:cNvSpPr txBox="1"/>
          <p:nvPr/>
        </p:nvSpPr>
        <p:spPr>
          <a:xfrm>
            <a:off x="228601" y="5334000"/>
            <a:ext cx="8763000" cy="769441"/>
          </a:xfrm>
          <a:prstGeom prst="rect">
            <a:avLst/>
          </a:prstGeom>
          <a:noFill/>
        </p:spPr>
        <p:txBody>
          <a:bodyPr wrap="square" rtlCol="0">
            <a:spAutoFit/>
          </a:bodyPr>
          <a:lstStyle/>
          <a:p>
            <a:r>
              <a:rPr lang="en-US" sz="1100" b="1" u="sng" dirty="0" smtClean="0">
                <a:solidFill>
                  <a:srgbClr val="000099"/>
                </a:solidFill>
              </a:rPr>
              <a:t>Note</a:t>
            </a:r>
            <a:r>
              <a:rPr lang="en-US" sz="1100" b="1" dirty="0" smtClean="0">
                <a:solidFill>
                  <a:srgbClr val="000099"/>
                </a:solidFill>
              </a:rPr>
              <a:t>:  US LCFS limits leads to significant reductions in emissions attributed to the LCFS, but these reductions are largely offset by increased </a:t>
            </a:r>
          </a:p>
          <a:p>
            <a:r>
              <a:rPr lang="en-US" sz="1100" b="1" dirty="0" smtClean="0">
                <a:solidFill>
                  <a:srgbClr val="000099"/>
                </a:solidFill>
              </a:rPr>
              <a:t>emissions in the rest of the world: Canadian oil sands go elsewhere &amp; most increased </a:t>
            </a:r>
            <a:r>
              <a:rPr lang="en-US" sz="1100" b="1" dirty="0" err="1" smtClean="0">
                <a:solidFill>
                  <a:srgbClr val="000099"/>
                </a:solidFill>
              </a:rPr>
              <a:t>biofuel</a:t>
            </a:r>
            <a:r>
              <a:rPr lang="en-US" sz="1100" b="1" dirty="0" smtClean="0">
                <a:solidFill>
                  <a:srgbClr val="000099"/>
                </a:solidFill>
              </a:rPr>
              <a:t> use is at the expense of </a:t>
            </a:r>
            <a:r>
              <a:rPr lang="en-US" sz="1100" b="1" dirty="0" err="1" smtClean="0">
                <a:solidFill>
                  <a:srgbClr val="000099"/>
                </a:solidFill>
              </a:rPr>
              <a:t>biofuel</a:t>
            </a:r>
            <a:r>
              <a:rPr lang="en-US" sz="1100" b="1" dirty="0" smtClean="0">
                <a:solidFill>
                  <a:srgbClr val="000099"/>
                </a:solidFill>
              </a:rPr>
              <a:t> use elsewhere.</a:t>
            </a:r>
          </a:p>
          <a:p>
            <a:endParaRPr lang="en-US" sz="1100" b="1" dirty="0" smtClean="0">
              <a:solidFill>
                <a:srgbClr val="000099"/>
              </a:solidFill>
            </a:endParaRPr>
          </a:p>
          <a:p>
            <a:r>
              <a:rPr lang="en-US" sz="1100" b="1" dirty="0" smtClean="0">
                <a:solidFill>
                  <a:srgbClr val="000099"/>
                </a:solidFill>
              </a:rPr>
              <a:t>Source: US DOE, Unofficial estimates of LCFS, private communication. </a:t>
            </a:r>
            <a:endParaRPr lang="en-US" sz="11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7391400" cy="1143000"/>
          </a:xfrm>
        </p:spPr>
        <p:txBody>
          <a:bodyPr rtlCol="0">
            <a:normAutofit fontScale="90000"/>
          </a:bodyPr>
          <a:lstStyle/>
          <a:p>
            <a:pPr fontAlgn="auto">
              <a:spcAft>
                <a:spcPts val="0"/>
              </a:spcAft>
              <a:defRPr/>
            </a:pPr>
            <a:r>
              <a:rPr lang="en-US" dirty="0" smtClean="0"/>
              <a:t>US Refinery Capacity Utilization</a:t>
            </a:r>
            <a:br>
              <a:rPr lang="en-US" dirty="0" smtClean="0"/>
            </a:br>
            <a:r>
              <a:rPr lang="en-US" sz="3100" dirty="0" smtClean="0"/>
              <a:t>1985-2009</a:t>
            </a:r>
            <a:endParaRPr lang="en-US" sz="3100" dirty="0"/>
          </a:p>
        </p:txBody>
      </p:sp>
      <p:graphicFrame>
        <p:nvGraphicFramePr>
          <p:cNvPr id="3" name="Chart 2"/>
          <p:cNvGraphicFramePr/>
          <p:nvPr/>
        </p:nvGraphicFramePr>
        <p:xfrm>
          <a:off x="533400" y="1905000"/>
          <a:ext cx="8229600" cy="3810000"/>
        </p:xfrm>
        <a:graphic>
          <a:graphicData uri="http://schemas.openxmlformats.org/drawingml/2006/chart">
            <c:chart xmlns:c="http://schemas.openxmlformats.org/drawingml/2006/chart" xmlns:r="http://schemas.openxmlformats.org/officeDocument/2006/relationships" r:id="rId2"/>
          </a:graphicData>
        </a:graphic>
      </p:graphicFrame>
      <p:pic>
        <p:nvPicPr>
          <p:cNvPr id="40963" name="Picture 11"/>
          <p:cNvPicPr>
            <a:picLocks noChangeAspect="1" noChangeArrowheads="1"/>
          </p:cNvPicPr>
          <p:nvPr/>
        </p:nvPicPr>
        <p:blipFill>
          <a:blip r:embed="rId3" cstate="print"/>
          <a:srcRect/>
          <a:stretch>
            <a:fillRect/>
          </a:stretch>
        </p:blipFill>
        <p:spPr bwMode="auto">
          <a:xfrm>
            <a:off x="0" y="0"/>
            <a:ext cx="9144000" cy="838200"/>
          </a:xfrm>
          <a:prstGeom prst="rect">
            <a:avLst/>
          </a:prstGeom>
          <a:noFill/>
          <a:ln w="9525">
            <a:noFill/>
            <a:miter lim="800000"/>
            <a:headEnd/>
            <a:tailEnd/>
          </a:ln>
        </p:spPr>
      </p:pic>
      <p:sp>
        <p:nvSpPr>
          <p:cNvPr id="40964" name="TextBox 4"/>
          <p:cNvSpPr txBox="1">
            <a:spLocks noChangeArrowheads="1"/>
          </p:cNvSpPr>
          <p:nvPr/>
        </p:nvSpPr>
        <p:spPr bwMode="auto">
          <a:xfrm>
            <a:off x="914400" y="5715000"/>
            <a:ext cx="7315200" cy="261610"/>
          </a:xfrm>
          <a:prstGeom prst="rect">
            <a:avLst/>
          </a:prstGeom>
          <a:noFill/>
          <a:ln w="9525">
            <a:noFill/>
            <a:miter lim="800000"/>
            <a:headEnd/>
            <a:tailEnd/>
          </a:ln>
        </p:spPr>
        <p:txBody>
          <a:bodyPr>
            <a:spAutoFit/>
          </a:bodyPr>
          <a:lstStyle/>
          <a:p>
            <a:r>
              <a:rPr lang="en-US" sz="1100" dirty="0">
                <a:latin typeface="Calibri" pitchFamily="34" charset="0"/>
              </a:rPr>
              <a:t>Source: EIA data, EPRINC Calculations </a:t>
            </a:r>
          </a:p>
        </p:txBody>
      </p:sp>
      <p:cxnSp>
        <p:nvCxnSpPr>
          <p:cNvPr id="6" name="Straight Connector 5"/>
          <p:cNvCxnSpPr/>
          <p:nvPr/>
        </p:nvCxnSpPr>
        <p:spPr>
          <a:xfrm>
            <a:off x="76200" y="1751013"/>
            <a:ext cx="8991600" cy="1587"/>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1"/>
            <a:ext cx="7772400" cy="1523999"/>
          </a:xfrm>
        </p:spPr>
        <p:txBody>
          <a:bodyPr/>
          <a:lstStyle/>
          <a:p>
            <a:r>
              <a:rPr lang="en-US" b="1" dirty="0" smtClean="0">
                <a:solidFill>
                  <a:schemeClr val="accent6">
                    <a:lumMod val="50000"/>
                  </a:schemeClr>
                </a:solidFill>
              </a:rPr>
              <a:t>The Endangerment Finding</a:t>
            </a:r>
            <a:endParaRPr lang="en-US" b="1" dirty="0">
              <a:solidFill>
                <a:schemeClr val="accent6">
                  <a:lumMod val="50000"/>
                </a:schemeClr>
              </a:solidFill>
            </a:endParaRPr>
          </a:p>
        </p:txBody>
      </p:sp>
      <p:sp>
        <p:nvSpPr>
          <p:cNvPr id="3" name="Subtitle 2"/>
          <p:cNvSpPr>
            <a:spLocks noGrp="1"/>
          </p:cNvSpPr>
          <p:nvPr>
            <p:ph type="subTitle" idx="1"/>
          </p:nvPr>
        </p:nvSpPr>
        <p:spPr>
          <a:xfrm>
            <a:off x="1371600" y="3124200"/>
            <a:ext cx="6400800" cy="1828800"/>
          </a:xfrm>
        </p:spPr>
        <p:txBody>
          <a:bodyPr>
            <a:normAutofit fontScale="85000" lnSpcReduction="20000"/>
          </a:bodyPr>
          <a:lstStyle/>
          <a:p>
            <a:r>
              <a:rPr lang="en-US" b="1" dirty="0" smtClean="0">
                <a:solidFill>
                  <a:srgbClr val="2875B3"/>
                </a:solidFill>
              </a:rPr>
              <a:t>Greenhouse Gas Emission Regulation Under the Clean Air Act</a:t>
            </a:r>
          </a:p>
          <a:p>
            <a:endParaRPr lang="en-US" sz="2800" b="1" dirty="0" smtClean="0">
              <a:solidFill>
                <a:srgbClr val="2875B3"/>
              </a:solidFill>
            </a:endParaRPr>
          </a:p>
          <a:p>
            <a:endParaRPr lang="en-US" sz="2800" b="1" dirty="0" smtClean="0">
              <a:solidFill>
                <a:srgbClr val="2875B3"/>
              </a:solidFill>
            </a:endParaRPr>
          </a:p>
          <a:p>
            <a:r>
              <a:rPr lang="en-US" sz="2400" dirty="0" smtClean="0">
                <a:solidFill>
                  <a:srgbClr val="2875B3"/>
                </a:solidFill>
              </a:rPr>
              <a:t>December 2009</a:t>
            </a:r>
          </a:p>
          <a:p>
            <a:endParaRPr lang="en-US" dirty="0"/>
          </a:p>
        </p:txBody>
      </p:sp>
      <p:sp>
        <p:nvSpPr>
          <p:cNvPr id="5" name="Footer Placeholder 10"/>
          <p:cNvSpPr>
            <a:spLocks noGrp="1"/>
          </p:cNvSpPr>
          <p:nvPr>
            <p:ph type="ftr" sz="quarter" idx="11"/>
          </p:nvPr>
        </p:nvSpPr>
        <p:spPr>
          <a:xfrm>
            <a:off x="304800" y="6324600"/>
            <a:ext cx="8229600" cy="365125"/>
          </a:xfrm>
        </p:spPr>
        <p:txBody>
          <a:bodyPr/>
          <a:lstStyle/>
          <a:p>
            <a:pPr>
              <a:defRPr/>
            </a:pPr>
            <a:r>
              <a:rPr lang="en-US" dirty="0"/>
              <a:t>Energy Policy Research Foundation, Inc. | 1031 31st  St, NW Washington, DC 20007 | 202.944.3339 | www.eprinc.org</a:t>
            </a:r>
          </a:p>
        </p:txBody>
      </p:sp>
      <p:pic>
        <p:nvPicPr>
          <p:cNvPr id="4" name="Picture 11"/>
          <p:cNvPicPr>
            <a:picLocks noChangeAspect="1" noChangeArrowheads="1"/>
          </p:cNvPicPr>
          <p:nvPr/>
        </p:nvPicPr>
        <p:blipFill>
          <a:blip r:embed="rId2" cstate="print"/>
          <a:srcRect/>
          <a:stretch>
            <a:fillRect/>
          </a:stretch>
        </p:blipFill>
        <p:spPr bwMode="auto">
          <a:xfrm>
            <a:off x="0" y="0"/>
            <a:ext cx="9144000" cy="914400"/>
          </a:xfrm>
          <a:prstGeom prst="rect">
            <a:avLst/>
          </a:prstGeom>
          <a:noFill/>
          <a:ln w="9525">
            <a:noFill/>
            <a:miter lim="800000"/>
            <a:headEnd/>
            <a:tailEnd/>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838200"/>
          </a:xfrm>
        </p:spPr>
        <p:txBody>
          <a:bodyPr>
            <a:normAutofit/>
          </a:bodyPr>
          <a:lstStyle/>
          <a:p>
            <a:r>
              <a:rPr lang="en-US" b="1" dirty="0" smtClean="0">
                <a:solidFill>
                  <a:schemeClr val="accent6">
                    <a:lumMod val="50000"/>
                  </a:schemeClr>
                </a:solidFill>
              </a:rPr>
              <a:t>Pathways for Control of GHGs</a:t>
            </a:r>
            <a:endParaRPr lang="en-US" b="1" dirty="0">
              <a:solidFill>
                <a:schemeClr val="accent6">
                  <a:lumMod val="50000"/>
                </a:schemeClr>
              </a:solidFill>
            </a:endParaRPr>
          </a:p>
        </p:txBody>
      </p:sp>
      <p:sp>
        <p:nvSpPr>
          <p:cNvPr id="3" name="Content Placeholder 2"/>
          <p:cNvSpPr>
            <a:spLocks noGrp="1"/>
          </p:cNvSpPr>
          <p:nvPr>
            <p:ph idx="1"/>
          </p:nvPr>
        </p:nvSpPr>
        <p:spPr/>
        <p:txBody>
          <a:bodyPr>
            <a:normAutofit fontScale="85000" lnSpcReduction="10000"/>
          </a:bodyPr>
          <a:lstStyle/>
          <a:p>
            <a:pPr marL="273050" indent="-273050">
              <a:buFont typeface="Arial" charset="0"/>
              <a:buChar char="•"/>
            </a:pPr>
            <a:r>
              <a:rPr lang="en-US" dirty="0" smtClean="0">
                <a:solidFill>
                  <a:srgbClr val="2875B3"/>
                </a:solidFill>
              </a:rPr>
              <a:t>Clean Air Act (CAA) </a:t>
            </a:r>
            <a:r>
              <a:rPr lang="en-US" b="0" dirty="0" smtClean="0">
                <a:solidFill>
                  <a:srgbClr val="2875B3"/>
                </a:solidFill>
              </a:rPr>
              <a:t>– emission limitations on stationary and mobile sources, including fuels</a:t>
            </a:r>
          </a:p>
          <a:p>
            <a:pPr marL="273050" indent="-273050">
              <a:buFont typeface="Arial" charset="0"/>
              <a:buChar char="•"/>
            </a:pPr>
            <a:r>
              <a:rPr lang="en-US" dirty="0" smtClean="0">
                <a:solidFill>
                  <a:srgbClr val="2875B3"/>
                </a:solidFill>
              </a:rPr>
              <a:t>Endangered Species Act (ESA) </a:t>
            </a:r>
            <a:r>
              <a:rPr lang="en-US" b="0" dirty="0" smtClean="0">
                <a:solidFill>
                  <a:srgbClr val="2875B3"/>
                </a:solidFill>
              </a:rPr>
              <a:t>– emission sources could be subject to consultation requirements and “takings” claims for effects on specie habitat</a:t>
            </a:r>
          </a:p>
          <a:p>
            <a:pPr marL="273050" indent="-273050">
              <a:buFont typeface="Arial" charset="0"/>
              <a:buChar char="•"/>
            </a:pPr>
            <a:r>
              <a:rPr lang="en-US" dirty="0" smtClean="0">
                <a:solidFill>
                  <a:srgbClr val="2875B3"/>
                </a:solidFill>
              </a:rPr>
              <a:t>Clean Water Act (CWA)</a:t>
            </a:r>
            <a:r>
              <a:rPr lang="en-US" b="0" dirty="0" smtClean="0">
                <a:solidFill>
                  <a:srgbClr val="2875B3"/>
                </a:solidFill>
              </a:rPr>
              <a:t> – limits could be placed on GHG emissions to address ocean acidification and water temperature changes</a:t>
            </a:r>
          </a:p>
          <a:p>
            <a:pPr marL="273050" indent="-273050">
              <a:buFont typeface="Arial" charset="0"/>
              <a:buChar char="•"/>
            </a:pPr>
            <a:r>
              <a:rPr lang="en-US" dirty="0" smtClean="0">
                <a:solidFill>
                  <a:srgbClr val="2875B3"/>
                </a:solidFill>
              </a:rPr>
              <a:t>National Environment Policy Act (NEPA) </a:t>
            </a:r>
            <a:r>
              <a:rPr lang="en-US" b="0" dirty="0" smtClean="0">
                <a:solidFill>
                  <a:srgbClr val="2875B3"/>
                </a:solidFill>
              </a:rPr>
              <a:t>– could require the analysis of climate change in environmental assessments and impact statements </a:t>
            </a:r>
          </a:p>
          <a:p>
            <a:endParaRPr lang="en-US" dirty="0"/>
          </a:p>
        </p:txBody>
      </p:sp>
      <p:sp>
        <p:nvSpPr>
          <p:cNvPr id="5" name="Footer Placeholder 10"/>
          <p:cNvSpPr>
            <a:spLocks noGrp="1"/>
          </p:cNvSpPr>
          <p:nvPr>
            <p:ph type="ftr" sz="quarter" idx="11"/>
          </p:nvPr>
        </p:nvSpPr>
        <p:spPr>
          <a:xfrm>
            <a:off x="304800" y="6324600"/>
            <a:ext cx="8229600" cy="365125"/>
          </a:xfrm>
        </p:spPr>
        <p:txBody>
          <a:bodyPr/>
          <a:lstStyle/>
          <a:p>
            <a:pPr>
              <a:defRPr/>
            </a:pPr>
            <a:r>
              <a:rPr lang="en-US" dirty="0"/>
              <a:t>Energy Policy Research Foundation, Inc. | 1031 31st  St, NW Washington, DC 20007 | 202.944.3339 | www.eprinc.org</a:t>
            </a:r>
          </a:p>
        </p:txBody>
      </p:sp>
      <p:pic>
        <p:nvPicPr>
          <p:cNvPr id="4" name="Picture 11"/>
          <p:cNvPicPr>
            <a:picLocks noChangeAspect="1" noChangeArrowheads="1"/>
          </p:cNvPicPr>
          <p:nvPr/>
        </p:nvPicPr>
        <p:blipFill>
          <a:blip r:embed="rId2" cstate="print"/>
          <a:srcRect/>
          <a:stretch>
            <a:fillRect/>
          </a:stretch>
        </p:blipFill>
        <p:spPr bwMode="auto">
          <a:xfrm>
            <a:off x="0" y="0"/>
            <a:ext cx="9144000" cy="914400"/>
          </a:xfrm>
          <a:prstGeom prst="rect">
            <a:avLst/>
          </a:prstGeom>
          <a:noFill/>
          <a:ln w="9525">
            <a:noFill/>
            <a:miter lim="800000"/>
            <a:headEnd/>
            <a:tailEnd/>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38200"/>
            <a:ext cx="7772400" cy="685800"/>
          </a:xfrm>
        </p:spPr>
        <p:txBody>
          <a:bodyPr>
            <a:normAutofit fontScale="90000"/>
          </a:bodyPr>
          <a:lstStyle/>
          <a:p>
            <a:r>
              <a:rPr lang="en-US" sz="3200" b="1" dirty="0" smtClean="0">
                <a:solidFill>
                  <a:schemeClr val="accent6">
                    <a:lumMod val="50000"/>
                  </a:schemeClr>
                </a:solidFill>
              </a:rPr>
              <a:t>What are Prospects for Legislative Preemption?</a:t>
            </a:r>
            <a:endParaRPr lang="en-US" sz="3200" b="1" dirty="0">
              <a:solidFill>
                <a:schemeClr val="accent6">
                  <a:lumMod val="50000"/>
                </a:schemeClr>
              </a:solidFill>
            </a:endParaRPr>
          </a:p>
        </p:txBody>
      </p:sp>
      <p:sp>
        <p:nvSpPr>
          <p:cNvPr id="3" name="Subtitle 2"/>
          <p:cNvSpPr>
            <a:spLocks noGrp="1"/>
          </p:cNvSpPr>
          <p:nvPr>
            <p:ph type="subTitle" idx="1"/>
          </p:nvPr>
        </p:nvSpPr>
        <p:spPr>
          <a:xfrm>
            <a:off x="762000" y="1600200"/>
            <a:ext cx="7772400" cy="4419600"/>
          </a:xfrm>
        </p:spPr>
        <p:txBody>
          <a:bodyPr>
            <a:normAutofit fontScale="92500" lnSpcReduction="10000"/>
          </a:bodyPr>
          <a:lstStyle/>
          <a:p>
            <a:pPr marL="273050" indent="-273050" algn="l">
              <a:lnSpc>
                <a:spcPct val="85000"/>
              </a:lnSpc>
              <a:buFont typeface="Arial" charset="0"/>
              <a:buChar char="•"/>
              <a:tabLst>
                <a:tab pos="350838" algn="l"/>
              </a:tabLst>
            </a:pPr>
            <a:r>
              <a:rPr lang="en-US" sz="2800" b="0" dirty="0" smtClean="0">
                <a:solidFill>
                  <a:srgbClr val="2875B3"/>
                </a:solidFill>
              </a:rPr>
              <a:t>None of the legislative proposals before Congress call for full preemption of CAA stationary and mobile source requirements</a:t>
            </a:r>
          </a:p>
          <a:p>
            <a:pPr marL="565150" lvl="2" indent="222250" algn="l">
              <a:lnSpc>
                <a:spcPct val="85000"/>
              </a:lnSpc>
              <a:buClr>
                <a:srgbClr val="2875B3"/>
              </a:buClr>
              <a:buFont typeface="Arial" charset="0"/>
              <a:buChar char="­"/>
              <a:tabLst>
                <a:tab pos="350838" algn="l"/>
              </a:tabLst>
            </a:pPr>
            <a:r>
              <a:rPr lang="en-US" sz="2800" dirty="0" smtClean="0">
                <a:solidFill>
                  <a:srgbClr val="2875B3"/>
                </a:solidFill>
              </a:rPr>
              <a:t>HR 2454 preempts some stationary</a:t>
            </a:r>
          </a:p>
          <a:p>
            <a:pPr marL="565150" lvl="2" indent="222250" algn="l">
              <a:lnSpc>
                <a:spcPct val="85000"/>
              </a:lnSpc>
              <a:buClr>
                <a:srgbClr val="2875B3"/>
              </a:buClr>
              <a:tabLst>
                <a:tab pos="350838" algn="l"/>
              </a:tabLst>
            </a:pPr>
            <a:r>
              <a:rPr lang="en-US" sz="2800" dirty="0" smtClean="0">
                <a:solidFill>
                  <a:srgbClr val="2875B3"/>
                </a:solidFill>
              </a:rPr>
              <a:t>sources requirements but </a:t>
            </a:r>
            <a:r>
              <a:rPr lang="en-US" sz="2800" u="sng" dirty="0" smtClean="0">
                <a:solidFill>
                  <a:srgbClr val="2875B3"/>
                </a:solidFill>
              </a:rPr>
              <a:t>not</a:t>
            </a:r>
            <a:r>
              <a:rPr lang="en-US" sz="2800" dirty="0" smtClean="0">
                <a:solidFill>
                  <a:srgbClr val="2875B3"/>
                </a:solidFill>
              </a:rPr>
              <a:t> fuels</a:t>
            </a:r>
          </a:p>
          <a:p>
            <a:pPr marL="565150" lvl="2" indent="222250" algn="l">
              <a:lnSpc>
                <a:spcPct val="85000"/>
              </a:lnSpc>
              <a:buClr>
                <a:srgbClr val="2875B3"/>
              </a:buClr>
              <a:buFont typeface="Arial" charset="0"/>
              <a:buChar char="­"/>
              <a:tabLst>
                <a:tab pos="350838" algn="l"/>
              </a:tabLst>
            </a:pPr>
            <a:r>
              <a:rPr lang="en-US" sz="2800" dirty="0" smtClean="0">
                <a:solidFill>
                  <a:srgbClr val="2875B3"/>
                </a:solidFill>
              </a:rPr>
              <a:t>S. 1733 is similar to HR 2454 but has 25k source threshold for PSD and Title V</a:t>
            </a:r>
          </a:p>
          <a:p>
            <a:pPr marL="273050" indent="-273050" algn="l">
              <a:lnSpc>
                <a:spcPct val="85000"/>
              </a:lnSpc>
              <a:buFont typeface="Arial" charset="0"/>
              <a:buChar char="•"/>
              <a:tabLst>
                <a:tab pos="350838" algn="l"/>
              </a:tabLst>
            </a:pPr>
            <a:r>
              <a:rPr lang="en-US" sz="2800" b="0" dirty="0" smtClean="0">
                <a:solidFill>
                  <a:srgbClr val="2875B3"/>
                </a:solidFill>
              </a:rPr>
              <a:t>None of the legislative proposals preempt CWA and ESA requirements or tort.  Only limited  State preemption </a:t>
            </a:r>
          </a:p>
          <a:p>
            <a:pPr marL="273050" indent="-273050" algn="l">
              <a:lnSpc>
                <a:spcPct val="90000"/>
              </a:lnSpc>
              <a:buFont typeface="Arial" charset="0"/>
              <a:buChar char="•"/>
              <a:tabLst>
                <a:tab pos="350838" algn="l"/>
              </a:tabLst>
            </a:pPr>
            <a:r>
              <a:rPr lang="en-US" sz="2800" b="0" dirty="0" smtClean="0">
                <a:solidFill>
                  <a:srgbClr val="2875B3"/>
                </a:solidFill>
              </a:rPr>
              <a:t>Worse outcome is legislation </a:t>
            </a:r>
            <a:r>
              <a:rPr lang="en-US" sz="2800" b="0" u="sng" dirty="0" smtClean="0">
                <a:solidFill>
                  <a:srgbClr val="2875B3"/>
                </a:solidFill>
              </a:rPr>
              <a:t>and</a:t>
            </a:r>
            <a:r>
              <a:rPr lang="en-US" sz="2800" b="0" dirty="0" smtClean="0">
                <a:solidFill>
                  <a:srgbClr val="2875B3"/>
                </a:solidFill>
              </a:rPr>
              <a:t> regulation  </a:t>
            </a:r>
            <a:r>
              <a:rPr lang="en-US" sz="2800" b="0" dirty="0" smtClean="0">
                <a:solidFill>
                  <a:srgbClr val="2875B3"/>
                </a:solidFill>
                <a:latin typeface="Tahoma" pitchFamily="34" charset="0"/>
                <a:cs typeface="Tahoma" pitchFamily="34" charset="0"/>
              </a:rPr>
              <a:t>̶ </a:t>
            </a:r>
            <a:r>
              <a:rPr lang="en-US" sz="2800" b="0" dirty="0" smtClean="0">
                <a:solidFill>
                  <a:srgbClr val="2875B3"/>
                </a:solidFill>
              </a:rPr>
              <a:t> 60 votes for full preemption may be difficult </a:t>
            </a:r>
          </a:p>
          <a:p>
            <a:endParaRPr lang="en-US" dirty="0"/>
          </a:p>
        </p:txBody>
      </p:sp>
      <p:sp>
        <p:nvSpPr>
          <p:cNvPr id="5" name="Footer Placeholder 10"/>
          <p:cNvSpPr>
            <a:spLocks noGrp="1"/>
          </p:cNvSpPr>
          <p:nvPr>
            <p:ph type="ftr" sz="quarter" idx="11"/>
          </p:nvPr>
        </p:nvSpPr>
        <p:spPr>
          <a:xfrm>
            <a:off x="304800" y="6324600"/>
            <a:ext cx="8229600" cy="365125"/>
          </a:xfrm>
        </p:spPr>
        <p:txBody>
          <a:bodyPr/>
          <a:lstStyle/>
          <a:p>
            <a:pPr>
              <a:defRPr/>
            </a:pPr>
            <a:r>
              <a:rPr lang="en-US" dirty="0"/>
              <a:t>Energy Policy Research Foundation, Inc. | 1031 31st  St, NW Washington, DC 20007 | 202.944.3339 | www.eprinc.org</a:t>
            </a:r>
          </a:p>
        </p:txBody>
      </p:sp>
      <p:pic>
        <p:nvPicPr>
          <p:cNvPr id="4" name="Picture 11"/>
          <p:cNvPicPr>
            <a:picLocks noChangeAspect="1" noChangeArrowheads="1"/>
          </p:cNvPicPr>
          <p:nvPr/>
        </p:nvPicPr>
        <p:blipFill>
          <a:blip r:embed="rId2" cstate="print"/>
          <a:srcRect/>
          <a:stretch>
            <a:fillRect/>
          </a:stretch>
        </p:blipFill>
        <p:spPr bwMode="auto">
          <a:xfrm>
            <a:off x="0" y="0"/>
            <a:ext cx="9144000" cy="914400"/>
          </a:xfrm>
          <a:prstGeom prst="rect">
            <a:avLst/>
          </a:prstGeom>
          <a:noFill/>
          <a:ln w="9525">
            <a:noFill/>
            <a:miter lim="800000"/>
            <a:headEnd/>
            <a:tailEnd/>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90600"/>
            <a:ext cx="7772400" cy="838200"/>
          </a:xfrm>
        </p:spPr>
        <p:txBody>
          <a:bodyPr>
            <a:normAutofit/>
          </a:bodyPr>
          <a:lstStyle/>
          <a:p>
            <a:r>
              <a:rPr lang="en-US" b="1" dirty="0" smtClean="0">
                <a:solidFill>
                  <a:schemeClr val="accent6">
                    <a:lumMod val="50000"/>
                  </a:schemeClr>
                </a:solidFill>
              </a:rPr>
              <a:t>Preliminary Conclusions</a:t>
            </a:r>
            <a:endParaRPr lang="en-US" b="1" dirty="0">
              <a:solidFill>
                <a:schemeClr val="accent6">
                  <a:lumMod val="50000"/>
                </a:schemeClr>
              </a:solidFill>
            </a:endParaRPr>
          </a:p>
        </p:txBody>
      </p:sp>
      <p:sp>
        <p:nvSpPr>
          <p:cNvPr id="3" name="Subtitle 2"/>
          <p:cNvSpPr>
            <a:spLocks noGrp="1"/>
          </p:cNvSpPr>
          <p:nvPr>
            <p:ph type="subTitle" idx="1"/>
          </p:nvPr>
        </p:nvSpPr>
        <p:spPr>
          <a:xfrm>
            <a:off x="609600" y="2057400"/>
            <a:ext cx="7848600" cy="3886200"/>
          </a:xfrm>
        </p:spPr>
        <p:txBody>
          <a:bodyPr>
            <a:normAutofit fontScale="77500" lnSpcReduction="20000"/>
          </a:bodyPr>
          <a:lstStyle/>
          <a:p>
            <a:pPr marL="273050" indent="-273050" algn="l">
              <a:buFont typeface="Arial" charset="0"/>
              <a:buChar char="•"/>
            </a:pPr>
            <a:r>
              <a:rPr lang="en-US" dirty="0" smtClean="0">
                <a:solidFill>
                  <a:srgbClr val="2875B3"/>
                </a:solidFill>
              </a:rPr>
              <a:t>Multiple Regulatory Pathways under which Petroleum facilities could be regulated.</a:t>
            </a:r>
            <a:endParaRPr lang="en-US" dirty="0" smtClean="0"/>
          </a:p>
          <a:p>
            <a:pPr marL="273050" indent="-273050" algn="l">
              <a:buFont typeface="Arial" charset="0"/>
              <a:buChar char="•"/>
            </a:pPr>
            <a:r>
              <a:rPr lang="en-US" dirty="0" smtClean="0">
                <a:solidFill>
                  <a:srgbClr val="2875B3"/>
                </a:solidFill>
              </a:rPr>
              <a:t>Clean Air Act (CAA) – not well suited to regulating GHGs </a:t>
            </a:r>
          </a:p>
          <a:p>
            <a:pPr marL="273050" indent="-273050" algn="l">
              <a:buFont typeface="Arial" charset="0"/>
              <a:buChar char="•"/>
            </a:pPr>
            <a:r>
              <a:rPr lang="en-US" dirty="0" smtClean="0">
                <a:solidFill>
                  <a:srgbClr val="2875B3"/>
                </a:solidFill>
              </a:rPr>
              <a:t>Pathways are linked; regulation under one CAA provision can and will trigger regulation under others.</a:t>
            </a:r>
          </a:p>
          <a:p>
            <a:pPr marL="273050" indent="-273050" algn="l">
              <a:buFont typeface="Arial" charset="0"/>
              <a:buChar char="•"/>
            </a:pPr>
            <a:r>
              <a:rPr lang="en-US" dirty="0" smtClean="0">
                <a:solidFill>
                  <a:srgbClr val="2875B3"/>
                </a:solidFill>
              </a:rPr>
              <a:t>Litigation, including citizen suits, will increase dramatically but unlikely to stay rules.</a:t>
            </a:r>
          </a:p>
          <a:p>
            <a:pPr marL="273050" indent="-273050" algn="l">
              <a:buFont typeface="Arial" charset="0"/>
              <a:buChar char="•"/>
            </a:pPr>
            <a:r>
              <a:rPr lang="en-US" dirty="0" smtClean="0">
                <a:solidFill>
                  <a:srgbClr val="2875B3"/>
                </a:solidFill>
              </a:rPr>
              <a:t>Managing the regulation of GHGs likely to be a key objective for industry.</a:t>
            </a:r>
          </a:p>
          <a:p>
            <a:pPr marL="273050" indent="-273050">
              <a:buFont typeface="Arial" charset="0"/>
              <a:buChar char="•"/>
            </a:pPr>
            <a:endParaRPr lang="en-US" sz="3600" dirty="0" smtClean="0">
              <a:solidFill>
                <a:srgbClr val="2875B3"/>
              </a:solidFill>
            </a:endParaRPr>
          </a:p>
          <a:p>
            <a:endParaRPr lang="en-US" dirty="0"/>
          </a:p>
        </p:txBody>
      </p:sp>
      <p:sp>
        <p:nvSpPr>
          <p:cNvPr id="5" name="Footer Placeholder 10"/>
          <p:cNvSpPr>
            <a:spLocks noGrp="1"/>
          </p:cNvSpPr>
          <p:nvPr>
            <p:ph type="ftr" sz="quarter" idx="11"/>
          </p:nvPr>
        </p:nvSpPr>
        <p:spPr>
          <a:xfrm>
            <a:off x="304800" y="6324600"/>
            <a:ext cx="8229600" cy="365125"/>
          </a:xfrm>
        </p:spPr>
        <p:txBody>
          <a:bodyPr/>
          <a:lstStyle/>
          <a:p>
            <a:pPr>
              <a:defRPr/>
            </a:pPr>
            <a:r>
              <a:rPr lang="en-US" dirty="0"/>
              <a:t>Energy Policy Research Foundation, Inc. | 1031 31st  St, NW Washington, DC 20007 | 202.944.3339 | www.eprinc.org</a:t>
            </a:r>
          </a:p>
        </p:txBody>
      </p:sp>
      <p:pic>
        <p:nvPicPr>
          <p:cNvPr id="4" name="Picture 11"/>
          <p:cNvPicPr>
            <a:picLocks noChangeAspect="1" noChangeArrowheads="1"/>
          </p:cNvPicPr>
          <p:nvPr/>
        </p:nvPicPr>
        <p:blipFill>
          <a:blip r:embed="rId2" cstate="print"/>
          <a:srcRect/>
          <a:stretch>
            <a:fillRect/>
          </a:stretch>
        </p:blipFill>
        <p:spPr bwMode="auto">
          <a:xfrm>
            <a:off x="0" y="0"/>
            <a:ext cx="9144000" cy="914400"/>
          </a:xfrm>
          <a:prstGeom prst="rect">
            <a:avLst/>
          </a:prstGeom>
          <a:noFill/>
          <a:ln w="9525">
            <a:noFill/>
            <a:miter lim="800000"/>
            <a:headEnd/>
            <a:tailEnd/>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533400"/>
          </a:xfrm>
        </p:spPr>
        <p:txBody>
          <a:bodyPr>
            <a:noAutofit/>
          </a:bodyPr>
          <a:lstStyle/>
          <a:p>
            <a:r>
              <a:rPr lang="en-US" sz="3200" b="1" dirty="0" smtClean="0">
                <a:solidFill>
                  <a:schemeClr val="accent6">
                    <a:lumMod val="50000"/>
                  </a:schemeClr>
                </a:solidFill>
              </a:rPr>
              <a:t>Petroleum Emission Sources</a:t>
            </a:r>
            <a:endParaRPr lang="en-US" sz="3200" b="1" dirty="0">
              <a:solidFill>
                <a:schemeClr val="accent6">
                  <a:lumMod val="50000"/>
                </a:schemeClr>
              </a:solidFill>
            </a:endParaRPr>
          </a:p>
        </p:txBody>
      </p:sp>
      <p:sp>
        <p:nvSpPr>
          <p:cNvPr id="5" name="Footer Placeholder 10"/>
          <p:cNvSpPr>
            <a:spLocks noGrp="1"/>
          </p:cNvSpPr>
          <p:nvPr>
            <p:ph type="ftr" sz="quarter" idx="11"/>
          </p:nvPr>
        </p:nvSpPr>
        <p:spPr>
          <a:xfrm>
            <a:off x="304800" y="6324600"/>
            <a:ext cx="8229600" cy="365125"/>
          </a:xfrm>
        </p:spPr>
        <p:txBody>
          <a:bodyPr/>
          <a:lstStyle/>
          <a:p>
            <a:pPr>
              <a:defRPr/>
            </a:pPr>
            <a:r>
              <a:rPr lang="en-US" dirty="0"/>
              <a:t>Energy Policy Research Foundation, Inc. | 1031 31st  St, NW Washington, DC 20007 | 202.944.3339 | www.eprinc.org</a:t>
            </a:r>
          </a:p>
        </p:txBody>
      </p:sp>
      <p:graphicFrame>
        <p:nvGraphicFramePr>
          <p:cNvPr id="3" name="Group 23"/>
          <p:cNvGraphicFramePr>
            <a:graphicFrameLocks noGrp="1"/>
          </p:cNvGraphicFramePr>
          <p:nvPr/>
        </p:nvGraphicFramePr>
        <p:xfrm>
          <a:off x="609600" y="1600200"/>
          <a:ext cx="7620000" cy="4754880"/>
        </p:xfrm>
        <a:graphic>
          <a:graphicData uri="http://schemas.openxmlformats.org/drawingml/2006/table">
            <a:tbl>
              <a:tblPr/>
              <a:tblGrid>
                <a:gridCol w="2420938"/>
                <a:gridCol w="2757487"/>
                <a:gridCol w="2441575"/>
              </a:tblGrid>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dirty="0" smtClean="0">
                          <a:ln>
                            <a:noFill/>
                          </a:ln>
                          <a:solidFill>
                            <a:schemeClr val="tx1"/>
                          </a:solidFill>
                          <a:effectLst/>
                          <a:latin typeface="Arial" charset="0"/>
                          <a:ea typeface="ＭＳ Ｐゴシック" pitchFamily="34" charset="-128"/>
                        </a:rPr>
                        <a:t>Flares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dirty="0" smtClean="0">
                          <a:ln>
                            <a:noFill/>
                          </a:ln>
                          <a:solidFill>
                            <a:schemeClr val="tx1"/>
                          </a:solidFill>
                          <a:effectLst/>
                          <a:latin typeface="Arial" charset="0"/>
                          <a:ea typeface="ＭＳ Ｐゴシック" pitchFamily="34" charset="-128"/>
                        </a:rPr>
                        <a:t>FCC</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dirty="0" smtClean="0">
                          <a:ln>
                            <a:noFill/>
                          </a:ln>
                          <a:solidFill>
                            <a:schemeClr val="tx1"/>
                          </a:solidFill>
                          <a:effectLst/>
                          <a:latin typeface="Arial" charset="0"/>
                          <a:ea typeface="ＭＳ Ｐゴシック" pitchFamily="34" charset="-128"/>
                        </a:rPr>
                        <a:t>Fluid coking</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dirty="0" smtClean="0">
                          <a:ln>
                            <a:noFill/>
                          </a:ln>
                          <a:solidFill>
                            <a:schemeClr val="tx1"/>
                          </a:solidFill>
                          <a:effectLst/>
                          <a:latin typeface="Arial" charset="0"/>
                          <a:ea typeface="ＭＳ Ｐゴシック" pitchFamily="34" charset="-128"/>
                        </a:rPr>
                        <a:t>Cat reforming</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dirty="0" smtClean="0">
                          <a:ln>
                            <a:noFill/>
                          </a:ln>
                          <a:solidFill>
                            <a:schemeClr val="tx1"/>
                          </a:solidFill>
                          <a:effectLst/>
                          <a:latin typeface="Arial" charset="0"/>
                          <a:ea typeface="ＭＳ Ｐゴシック" pitchFamily="34" charset="-128"/>
                        </a:rPr>
                        <a:t>On-site sulfur</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dirty="0" smtClean="0">
                          <a:ln>
                            <a:noFill/>
                          </a:ln>
                          <a:solidFill>
                            <a:schemeClr val="tx1"/>
                          </a:solidFill>
                          <a:effectLst/>
                          <a:latin typeface="Arial" charset="0"/>
                          <a:ea typeface="ＭＳ Ｐゴシック" pitchFamily="34" charset="-128"/>
                        </a:rPr>
                        <a:t>    recovery units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dirty="0" smtClean="0">
                          <a:ln>
                            <a:noFill/>
                          </a:ln>
                          <a:solidFill>
                            <a:schemeClr val="tx1"/>
                          </a:solidFill>
                          <a:effectLst/>
                          <a:latin typeface="Arial" charset="0"/>
                          <a:ea typeface="ＭＳ Ｐゴシック" pitchFamily="34" charset="-128"/>
                        </a:rPr>
                        <a:t>Coke </a:t>
                      </a:r>
                      <a:r>
                        <a:rPr kumimoji="0" lang="en-US" sz="1700" b="0" i="0" u="none" strike="noStrike" cap="none" normalizeH="0" baseline="0" dirty="0" err="1" smtClean="0">
                          <a:ln>
                            <a:noFill/>
                          </a:ln>
                          <a:solidFill>
                            <a:schemeClr val="tx1"/>
                          </a:solidFill>
                          <a:effectLst/>
                          <a:latin typeface="Arial" charset="0"/>
                          <a:ea typeface="ＭＳ Ｐゴシック" pitchFamily="34" charset="-128"/>
                        </a:rPr>
                        <a:t>calcining</a:t>
                      </a:r>
                      <a:endParaRPr kumimoji="0" lang="en-US" sz="1700" b="0" i="0" u="none" strike="noStrike" cap="none" normalizeH="0" baseline="0" dirty="0" smtClean="0">
                        <a:ln>
                          <a:noFill/>
                        </a:ln>
                        <a:solidFill>
                          <a:schemeClr val="tx1"/>
                        </a:solidFill>
                        <a:effectLst/>
                        <a:latin typeface="Arial" charset="0"/>
                        <a:ea typeface="ＭＳ Ｐゴシック" pitchFamily="34"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dirty="0" smtClean="0">
                          <a:ln>
                            <a:noFill/>
                          </a:ln>
                          <a:solidFill>
                            <a:schemeClr val="tx1"/>
                          </a:solidFill>
                          <a:effectLst/>
                          <a:latin typeface="Arial" charset="0"/>
                          <a:ea typeface="ＭＳ Ｐゴシック" pitchFamily="34" charset="-128"/>
                        </a:rPr>
                        <a:t>Asphalt blowing</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dirty="0" smtClean="0">
                          <a:ln>
                            <a:noFill/>
                          </a:ln>
                          <a:solidFill>
                            <a:schemeClr val="tx1"/>
                          </a:solidFill>
                          <a:effectLst/>
                          <a:latin typeface="Arial" charset="0"/>
                          <a:ea typeface="ＭＳ Ｐゴシック" pitchFamily="34" charset="-128"/>
                        </a:rPr>
                        <a:t>Delayed coking</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dirty="0" smtClean="0">
                          <a:ln>
                            <a:noFill/>
                          </a:ln>
                          <a:solidFill>
                            <a:schemeClr val="tx1"/>
                          </a:solidFill>
                          <a:effectLst/>
                          <a:latin typeface="Arial" charset="0"/>
                          <a:ea typeface="ＭＳ Ｐゴシック" pitchFamily="34" charset="-128"/>
                        </a:rPr>
                        <a:t>Process vents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dirty="0" smtClean="0">
                          <a:ln>
                            <a:noFill/>
                          </a:ln>
                          <a:solidFill>
                            <a:schemeClr val="tx1"/>
                          </a:solidFill>
                          <a:effectLst/>
                          <a:latin typeface="Arial" charset="0"/>
                          <a:ea typeface="ＭＳ Ｐゴシック" pitchFamily="34" charset="-128"/>
                        </a:rPr>
                        <a:t>Uncontrolled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dirty="0" smtClean="0">
                          <a:ln>
                            <a:noFill/>
                          </a:ln>
                          <a:solidFill>
                            <a:schemeClr val="tx1"/>
                          </a:solidFill>
                          <a:effectLst/>
                          <a:latin typeface="Arial" charset="0"/>
                          <a:ea typeface="ＭＳ Ｐゴシック" pitchFamily="34" charset="-128"/>
                        </a:rPr>
                        <a:t>   blow-down</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dirty="0" smtClean="0">
                          <a:ln>
                            <a:noFill/>
                          </a:ln>
                          <a:solidFill>
                            <a:schemeClr val="tx1"/>
                          </a:solidFill>
                          <a:effectLst/>
                          <a:latin typeface="Arial" charset="0"/>
                          <a:ea typeface="ＭＳ Ｐゴシック" pitchFamily="34" charset="-128"/>
                        </a:rPr>
                        <a:t>Equipment leaks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dirty="0" smtClean="0">
                          <a:ln>
                            <a:noFill/>
                          </a:ln>
                          <a:solidFill>
                            <a:schemeClr val="tx1"/>
                          </a:solidFill>
                          <a:effectLst/>
                          <a:latin typeface="Arial" charset="0"/>
                          <a:ea typeface="ＭＳ Ｐゴシック" pitchFamily="34" charset="-128"/>
                        </a:rPr>
                        <a:t>Storage tanks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dirty="0" smtClean="0">
                          <a:ln>
                            <a:noFill/>
                          </a:ln>
                          <a:solidFill>
                            <a:schemeClr val="tx1"/>
                          </a:solidFill>
                          <a:effectLst/>
                          <a:latin typeface="Arial" charset="0"/>
                          <a:ea typeface="ＭＳ Ｐゴシック" pitchFamily="34" charset="-128"/>
                        </a:rPr>
                        <a:t>Crude oil,</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dirty="0" smtClean="0">
                          <a:ln>
                            <a:noFill/>
                          </a:ln>
                          <a:solidFill>
                            <a:schemeClr val="tx1"/>
                          </a:solidFill>
                          <a:effectLst/>
                          <a:latin typeface="Arial" charset="0"/>
                          <a:ea typeface="ＭＳ Ｐゴシック" pitchFamily="34" charset="-128"/>
                        </a:rPr>
                        <a:t>   intermediate or</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dirty="0" smtClean="0">
                          <a:ln>
                            <a:noFill/>
                          </a:ln>
                          <a:solidFill>
                            <a:schemeClr val="tx1"/>
                          </a:solidFill>
                          <a:effectLst/>
                          <a:latin typeface="Arial" charset="0"/>
                          <a:ea typeface="ＭＳ Ｐゴシック" pitchFamily="34" charset="-128"/>
                        </a:rPr>
                        <a:t>   product loading</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dirty="0" smtClean="0">
                          <a:ln>
                            <a:noFill/>
                          </a:ln>
                          <a:solidFill>
                            <a:schemeClr val="tx1"/>
                          </a:solidFill>
                          <a:effectLst/>
                          <a:latin typeface="Arial" charset="0"/>
                          <a:ea typeface="ＭＳ Ｐゴシック" pitchFamily="34" charset="-128"/>
                        </a:rPr>
                        <a:t>   operations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dirty="0" smtClean="0">
                          <a:ln>
                            <a:noFill/>
                          </a:ln>
                          <a:solidFill>
                            <a:schemeClr val="tx1"/>
                          </a:solidFill>
                          <a:effectLst/>
                          <a:latin typeface="Arial" charset="0"/>
                          <a:ea typeface="ＭＳ Ｐゴシック" pitchFamily="34" charset="-128"/>
                        </a:rPr>
                        <a:t>Topping Plants (Alaska)</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dirty="0" smtClean="0">
                          <a:ln>
                            <a:noFill/>
                          </a:ln>
                          <a:solidFill>
                            <a:schemeClr val="tx1"/>
                          </a:solidFill>
                          <a:effectLst/>
                          <a:latin typeface="Arial" charset="0"/>
                          <a:ea typeface="ＭＳ Ｐゴシック" pitchFamily="34" charset="-128"/>
                        </a:rPr>
                        <a:t>Sulfur Plants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dirty="0" smtClean="0">
                          <a:ln>
                            <a:noFill/>
                          </a:ln>
                          <a:solidFill>
                            <a:schemeClr val="tx1"/>
                          </a:solidFill>
                          <a:effectLst/>
                          <a:latin typeface="Arial" charset="0"/>
                          <a:ea typeface="ＭＳ Ｐゴシック" pitchFamily="34" charset="-128"/>
                        </a:rPr>
                        <a:t>Chemical Plants (partial</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dirty="0" smtClean="0">
                          <a:ln>
                            <a:noFill/>
                          </a:ln>
                          <a:solidFill>
                            <a:schemeClr val="tx1"/>
                          </a:solidFill>
                          <a:effectLst/>
                          <a:latin typeface="Arial" charset="0"/>
                          <a:ea typeface="ＭＳ Ｐゴシック" pitchFamily="34" charset="-128"/>
                        </a:rPr>
                        <a:t>   equity and </a:t>
                      </a:r>
                      <a:r>
                        <a:rPr kumimoji="0" lang="en-US" sz="1700" b="0" i="0" u="none" strike="noStrike" cap="none" normalizeH="0" baseline="0" dirty="0" err="1" smtClean="0">
                          <a:ln>
                            <a:noFill/>
                          </a:ln>
                          <a:solidFill>
                            <a:schemeClr val="tx1"/>
                          </a:solidFill>
                          <a:effectLst/>
                          <a:latin typeface="Arial" charset="0"/>
                          <a:ea typeface="ＭＳ Ｐゴシック" pitchFamily="34" charset="-128"/>
                        </a:rPr>
                        <a:t>Bayway</a:t>
                      </a:r>
                      <a:r>
                        <a:rPr kumimoji="0" lang="en-US" sz="1700" b="0" i="0" u="none" strike="noStrike" cap="none" normalizeH="0" baseline="0" dirty="0" smtClean="0">
                          <a:ln>
                            <a:noFill/>
                          </a:ln>
                          <a:solidFill>
                            <a:schemeClr val="tx1"/>
                          </a:solidFill>
                          <a:effectLst/>
                          <a:latin typeface="Arial" charset="0"/>
                          <a:ea typeface="ＭＳ Ｐゴシック" pitchFamily="34" charset="-128"/>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dirty="0" smtClean="0">
                          <a:ln>
                            <a:noFill/>
                          </a:ln>
                          <a:solidFill>
                            <a:schemeClr val="tx1"/>
                          </a:solidFill>
                          <a:effectLst/>
                          <a:latin typeface="Arial" charset="0"/>
                          <a:ea typeface="ＭＳ Ｐゴシック" pitchFamily="34" charset="-128"/>
                        </a:rPr>
                        <a:t>   Polypropylene)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dirty="0" smtClean="0">
                          <a:ln>
                            <a:noFill/>
                          </a:ln>
                          <a:solidFill>
                            <a:schemeClr val="tx1"/>
                          </a:solidFill>
                          <a:effectLst/>
                          <a:latin typeface="Arial" charset="0"/>
                          <a:ea typeface="ＭＳ Ｐゴシック" pitchFamily="34" charset="-128"/>
                        </a:rPr>
                        <a:t>Specialty Chemicals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dirty="0" smtClean="0">
                          <a:ln>
                            <a:noFill/>
                          </a:ln>
                          <a:solidFill>
                            <a:schemeClr val="tx1"/>
                          </a:solidFill>
                          <a:effectLst/>
                          <a:latin typeface="Arial" charset="0"/>
                          <a:ea typeface="ＭＳ Ｐゴシック" pitchFamily="34" charset="-128"/>
                        </a:rPr>
                        <a:t>   (Flow Improver</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dirty="0" smtClean="0">
                          <a:ln>
                            <a:noFill/>
                          </a:ln>
                          <a:solidFill>
                            <a:schemeClr val="tx1"/>
                          </a:solidFill>
                          <a:effectLst/>
                          <a:latin typeface="Arial" charset="0"/>
                          <a:ea typeface="ＭＳ Ｐゴシック" pitchFamily="34" charset="-128"/>
                        </a:rPr>
                        <a:t>   Manufacturing)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dirty="0" smtClean="0">
                          <a:ln>
                            <a:noFill/>
                          </a:ln>
                          <a:solidFill>
                            <a:schemeClr val="tx1"/>
                          </a:solidFill>
                          <a:effectLst/>
                          <a:latin typeface="Arial" charset="0"/>
                          <a:ea typeface="ＭＳ Ｐゴシック" pitchFamily="34" charset="-128"/>
                        </a:rPr>
                        <a:t>Lubricants Manufacturing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dirty="0" err="1" smtClean="0">
                          <a:ln>
                            <a:noFill/>
                          </a:ln>
                          <a:solidFill>
                            <a:schemeClr val="tx1"/>
                          </a:solidFill>
                          <a:effectLst/>
                          <a:latin typeface="Arial" charset="0"/>
                          <a:ea typeface="ＭＳ Ｐゴシック" pitchFamily="34" charset="-128"/>
                        </a:rPr>
                        <a:t>CoGens</a:t>
                      </a:r>
                      <a:r>
                        <a:rPr kumimoji="0" lang="en-US" sz="1700" b="0" i="0" u="none" strike="noStrike" cap="none" normalizeH="0" baseline="0" dirty="0" smtClean="0">
                          <a:ln>
                            <a:noFill/>
                          </a:ln>
                          <a:solidFill>
                            <a:schemeClr val="tx1"/>
                          </a:solidFill>
                          <a:effectLst/>
                          <a:latin typeface="Arial" charset="0"/>
                          <a:ea typeface="ＭＳ Ｐゴシック" pitchFamily="34" charset="-128"/>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dirty="0" err="1" smtClean="0">
                          <a:ln>
                            <a:noFill/>
                          </a:ln>
                          <a:solidFill>
                            <a:schemeClr val="tx1"/>
                          </a:solidFill>
                          <a:effectLst/>
                          <a:latin typeface="Arial" charset="0"/>
                          <a:ea typeface="ＭＳ Ｐゴシック" pitchFamily="34" charset="-128"/>
                        </a:rPr>
                        <a:t>Calciners</a:t>
                      </a:r>
                      <a:r>
                        <a:rPr kumimoji="0" lang="en-US" sz="1700" b="0" i="0" u="none" strike="noStrike" cap="none" normalizeH="0" baseline="0" dirty="0" smtClean="0">
                          <a:ln>
                            <a:noFill/>
                          </a:ln>
                          <a:solidFill>
                            <a:schemeClr val="tx1"/>
                          </a:solidFill>
                          <a:effectLst/>
                          <a:latin typeface="Arial" charset="0"/>
                          <a:ea typeface="ＭＳ Ｐゴシック" pitchFamily="34" charset="-128"/>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dirty="0" smtClean="0">
                          <a:ln>
                            <a:noFill/>
                          </a:ln>
                          <a:solidFill>
                            <a:schemeClr val="tx1"/>
                          </a:solidFill>
                          <a:effectLst/>
                          <a:latin typeface="Arial" charset="0"/>
                          <a:ea typeface="ＭＳ Ｐゴシック" pitchFamily="34" charset="-128"/>
                        </a:rPr>
                        <a:t>Sulfuric Acid Plants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dirty="0" smtClean="0">
                          <a:ln>
                            <a:noFill/>
                          </a:ln>
                          <a:solidFill>
                            <a:schemeClr val="tx1"/>
                          </a:solidFill>
                          <a:effectLst/>
                          <a:latin typeface="Arial" charset="0"/>
                          <a:ea typeface="ＭＳ Ｐゴシック" pitchFamily="34" charset="-128"/>
                        </a:rPr>
                        <a:t>Pipeline Terminals and</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dirty="0" smtClean="0">
                          <a:ln>
                            <a:noFill/>
                          </a:ln>
                          <a:solidFill>
                            <a:schemeClr val="tx1"/>
                          </a:solidFill>
                          <a:effectLst/>
                          <a:latin typeface="Arial" charset="0"/>
                          <a:ea typeface="ＭＳ Ｐゴシック" pitchFamily="34" charset="-128"/>
                        </a:rPr>
                        <a:t>   Bulk Stations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dirty="0" smtClean="0">
                          <a:ln>
                            <a:noFill/>
                          </a:ln>
                          <a:solidFill>
                            <a:schemeClr val="tx1"/>
                          </a:solidFill>
                          <a:effectLst/>
                          <a:latin typeface="Arial" charset="0"/>
                          <a:ea typeface="ＭＳ Ｐゴシック" pitchFamily="34" charset="-128"/>
                        </a:rPr>
                        <a:t>Marine Loading facilities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dirty="0" smtClean="0">
                          <a:ln>
                            <a:noFill/>
                          </a:ln>
                          <a:solidFill>
                            <a:schemeClr val="tx1"/>
                          </a:solidFill>
                          <a:effectLst/>
                          <a:latin typeface="Arial" charset="0"/>
                          <a:ea typeface="ＭＳ Ｐゴシック" pitchFamily="34" charset="-128"/>
                        </a:rPr>
                        <a:t>Natural Gas Processing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dirty="0" smtClean="0">
                          <a:ln>
                            <a:noFill/>
                          </a:ln>
                          <a:solidFill>
                            <a:schemeClr val="tx1"/>
                          </a:solidFill>
                          <a:effectLst/>
                          <a:latin typeface="Arial" charset="0"/>
                          <a:ea typeface="ＭＳ Ｐゴシック" pitchFamily="34" charset="-128"/>
                        </a:rPr>
                        <a:t>  Plants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dirty="0" smtClean="0">
                          <a:ln>
                            <a:noFill/>
                          </a:ln>
                          <a:solidFill>
                            <a:schemeClr val="tx1"/>
                          </a:solidFill>
                          <a:effectLst/>
                          <a:latin typeface="Arial" charset="0"/>
                          <a:ea typeface="ＭＳ Ｐゴシック" pitchFamily="34" charset="-128"/>
                        </a:rPr>
                        <a:t>Fractionators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dirty="0" smtClean="0">
                          <a:ln>
                            <a:noFill/>
                          </a:ln>
                          <a:solidFill>
                            <a:schemeClr val="tx1"/>
                          </a:solidFill>
                          <a:effectLst/>
                          <a:latin typeface="Arial" charset="0"/>
                          <a:ea typeface="ＭＳ Ｐゴシック" pitchFamily="34" charset="-128"/>
                        </a:rPr>
                        <a:t>Midstream Compressor</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dirty="0" smtClean="0">
                          <a:ln>
                            <a:noFill/>
                          </a:ln>
                          <a:solidFill>
                            <a:schemeClr val="tx1"/>
                          </a:solidFill>
                          <a:effectLst/>
                          <a:latin typeface="Arial" charset="0"/>
                          <a:ea typeface="ＭＳ Ｐゴシック" pitchFamily="34" charset="-128"/>
                        </a:rPr>
                        <a:t>  Stations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dirty="0" smtClean="0">
                          <a:ln>
                            <a:noFill/>
                          </a:ln>
                          <a:solidFill>
                            <a:schemeClr val="tx1"/>
                          </a:solidFill>
                          <a:effectLst/>
                          <a:latin typeface="Arial" charset="0"/>
                          <a:ea typeface="ＭＳ Ｐゴシック" pitchFamily="34" charset="-128"/>
                        </a:rPr>
                        <a:t>LNG Facilities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dirty="0" smtClean="0">
                          <a:ln>
                            <a:noFill/>
                          </a:ln>
                          <a:solidFill>
                            <a:schemeClr val="tx1"/>
                          </a:solidFill>
                          <a:effectLst/>
                          <a:latin typeface="Arial" charset="0"/>
                          <a:ea typeface="ＭＳ Ｐゴシック" pitchFamily="34" charset="-128"/>
                        </a:rPr>
                        <a:t>Upstream-Production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dirty="0" smtClean="0">
                          <a:ln>
                            <a:noFill/>
                          </a:ln>
                          <a:solidFill>
                            <a:schemeClr val="tx1"/>
                          </a:solidFill>
                          <a:effectLst/>
                          <a:latin typeface="Arial" charset="0"/>
                          <a:ea typeface="ＭＳ Ｐゴシック" pitchFamily="34" charset="-128"/>
                        </a:rPr>
                        <a:t>   Facilities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dirty="0" smtClean="0">
                          <a:ln>
                            <a:noFill/>
                          </a:ln>
                          <a:solidFill>
                            <a:schemeClr val="tx1"/>
                          </a:solidFill>
                          <a:effectLst/>
                          <a:latin typeface="Arial" charset="0"/>
                          <a:ea typeface="ＭＳ Ｐゴシック" pitchFamily="34" charset="-128"/>
                        </a:rPr>
                        <a:t>Development Drilling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dirty="0" smtClean="0">
                          <a:ln>
                            <a:noFill/>
                          </a:ln>
                          <a:solidFill>
                            <a:schemeClr val="tx1"/>
                          </a:solidFill>
                          <a:effectLst/>
                          <a:latin typeface="Arial" charset="0"/>
                          <a:ea typeface="ＭＳ Ｐゴシック" pitchFamily="34" charset="-128"/>
                        </a:rPr>
                        <a:t>   and </a:t>
                      </a:r>
                      <a:r>
                        <a:rPr kumimoji="0" lang="en-US" sz="1700" b="0" i="0" u="none" strike="noStrike" cap="none" normalizeH="0" baseline="0" dirty="0" err="1" smtClean="0">
                          <a:ln>
                            <a:noFill/>
                          </a:ln>
                          <a:solidFill>
                            <a:schemeClr val="tx1"/>
                          </a:solidFill>
                          <a:effectLst/>
                          <a:latin typeface="Arial" charset="0"/>
                          <a:ea typeface="ＭＳ Ｐゴシック" pitchFamily="34" charset="-128"/>
                        </a:rPr>
                        <a:t>Workover</a:t>
                      </a:r>
                      <a:r>
                        <a:rPr kumimoji="0" lang="en-US" sz="1700" b="0" i="0" u="none" strike="noStrike" cap="none" normalizeH="0" baseline="0" dirty="0" smtClean="0">
                          <a:ln>
                            <a:noFill/>
                          </a:ln>
                          <a:solidFill>
                            <a:schemeClr val="tx1"/>
                          </a:solidFill>
                          <a:effectLst/>
                          <a:latin typeface="Arial" charset="0"/>
                          <a:ea typeface="ＭＳ Ｐゴシック" pitchFamily="34" charset="-128"/>
                        </a:rPr>
                        <a:t> Rigs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dirty="0" smtClean="0">
                          <a:ln>
                            <a:noFill/>
                          </a:ln>
                          <a:solidFill>
                            <a:schemeClr val="tx1"/>
                          </a:solidFill>
                          <a:effectLst/>
                          <a:latin typeface="Arial" charset="0"/>
                          <a:ea typeface="ＭＳ Ｐゴシック" pitchFamily="34" charset="-128"/>
                        </a:rPr>
                        <a:t>East Vacuum Liquid Recover and CO2 Injection Plant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dirty="0" smtClean="0">
                          <a:ln>
                            <a:noFill/>
                          </a:ln>
                          <a:solidFill>
                            <a:schemeClr val="tx1"/>
                          </a:solidFill>
                          <a:effectLst/>
                          <a:latin typeface="Arial" charset="0"/>
                          <a:ea typeface="ＭＳ Ｐゴシック" pitchFamily="34" charset="-128"/>
                        </a:rPr>
                        <a:t>Coal Gasification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dirty="0" smtClean="0">
                          <a:ln>
                            <a:noFill/>
                          </a:ln>
                          <a:solidFill>
                            <a:schemeClr val="tx1"/>
                          </a:solidFill>
                          <a:effectLst/>
                          <a:latin typeface="Arial" charset="0"/>
                          <a:ea typeface="ＭＳ Ｐゴシック" pitchFamily="34" charset="-128"/>
                        </a:rPr>
                        <a:t>Offshore platforms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bl>
          </a:graphicData>
        </a:graphic>
      </p:graphicFrame>
      <p:pic>
        <p:nvPicPr>
          <p:cNvPr id="4" name="Picture 11"/>
          <p:cNvPicPr>
            <a:picLocks noChangeAspect="1" noChangeArrowheads="1"/>
          </p:cNvPicPr>
          <p:nvPr/>
        </p:nvPicPr>
        <p:blipFill>
          <a:blip r:embed="rId2" cstate="print"/>
          <a:srcRect/>
          <a:stretch>
            <a:fillRect/>
          </a:stretch>
        </p:blipFill>
        <p:spPr bwMode="auto">
          <a:xfrm>
            <a:off x="0" y="0"/>
            <a:ext cx="9144000" cy="838200"/>
          </a:xfrm>
          <a:prstGeom prst="rect">
            <a:avLst/>
          </a:prstGeom>
          <a:noFill/>
          <a:ln w="9525">
            <a:noFill/>
            <a:miter lim="800000"/>
            <a:headEnd/>
            <a:tailEnd/>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609600"/>
          </a:xfrm>
        </p:spPr>
        <p:txBody>
          <a:bodyPr>
            <a:noAutofit/>
          </a:bodyPr>
          <a:lstStyle/>
          <a:p>
            <a:r>
              <a:rPr lang="en-US" sz="2800" b="1" dirty="0" smtClean="0">
                <a:solidFill>
                  <a:schemeClr val="accent6">
                    <a:lumMod val="50000"/>
                  </a:schemeClr>
                </a:solidFill>
              </a:rPr>
              <a:t>Final Endangerment Finding:</a:t>
            </a:r>
            <a:br>
              <a:rPr lang="en-US" sz="2800" b="1" dirty="0" smtClean="0">
                <a:solidFill>
                  <a:schemeClr val="accent6">
                    <a:lumMod val="50000"/>
                  </a:schemeClr>
                </a:solidFill>
              </a:rPr>
            </a:br>
            <a:r>
              <a:rPr lang="en-US" sz="2800" b="1" dirty="0" smtClean="0">
                <a:solidFill>
                  <a:schemeClr val="accent6">
                    <a:lumMod val="50000"/>
                  </a:schemeClr>
                </a:solidFill>
              </a:rPr>
              <a:t> Second Order Effects are Numerous</a:t>
            </a:r>
            <a:endParaRPr lang="en-US" sz="2800" b="1" dirty="0">
              <a:solidFill>
                <a:schemeClr val="accent6">
                  <a:lumMod val="50000"/>
                </a:schemeClr>
              </a:solidFill>
            </a:endParaRPr>
          </a:p>
        </p:txBody>
      </p:sp>
      <p:sp>
        <p:nvSpPr>
          <p:cNvPr id="3" name="Content Placeholder 2"/>
          <p:cNvSpPr>
            <a:spLocks noGrp="1"/>
          </p:cNvSpPr>
          <p:nvPr>
            <p:ph idx="1"/>
          </p:nvPr>
        </p:nvSpPr>
        <p:spPr>
          <a:xfrm>
            <a:off x="457200" y="1905000"/>
            <a:ext cx="8229600" cy="4221163"/>
          </a:xfrm>
        </p:spPr>
        <p:txBody>
          <a:bodyPr/>
          <a:lstStyle/>
          <a:p>
            <a:pPr marL="273050" indent="-273050">
              <a:buFont typeface="Arial" charset="0"/>
              <a:buChar char="•"/>
            </a:pPr>
            <a:r>
              <a:rPr lang="en-US" sz="2600" b="1" dirty="0" smtClean="0">
                <a:solidFill>
                  <a:srgbClr val="2875B3"/>
                </a:solidFill>
              </a:rPr>
              <a:t>Two major findings</a:t>
            </a:r>
            <a:r>
              <a:rPr lang="en-US" b="1" dirty="0" smtClean="0">
                <a:solidFill>
                  <a:srgbClr val="2875B3"/>
                </a:solidFill>
              </a:rPr>
              <a:t>:</a:t>
            </a:r>
          </a:p>
          <a:p>
            <a:pPr marL="615950" lvl="1" indent="-273050">
              <a:buClr>
                <a:srgbClr val="2875B3"/>
              </a:buClr>
              <a:buFont typeface="Arial" charset="0"/>
              <a:buChar char="­"/>
            </a:pPr>
            <a:r>
              <a:rPr lang="en-US" sz="2400" dirty="0" smtClean="0">
                <a:solidFill>
                  <a:srgbClr val="2875B3"/>
                </a:solidFill>
              </a:rPr>
              <a:t>Current and projected atmospheric concentrations of 6 GHGs endanger public health and welfare;</a:t>
            </a:r>
          </a:p>
          <a:p>
            <a:pPr marL="615950" lvl="1" indent="-273050">
              <a:buClr>
                <a:srgbClr val="2875B3"/>
              </a:buClr>
              <a:buFont typeface="Arial" charset="0"/>
              <a:buChar char="­"/>
            </a:pPr>
            <a:r>
              <a:rPr lang="en-US" sz="2400" dirty="0" smtClean="0">
                <a:solidFill>
                  <a:srgbClr val="2875B3"/>
                </a:solidFill>
              </a:rPr>
              <a:t>Combined emissions of 4 of the 6 pollutants emitted from motor vehicles contribute to atmospheric concentrations and threat.</a:t>
            </a:r>
          </a:p>
          <a:p>
            <a:pPr marL="273050" indent="-273050">
              <a:buFont typeface="Arial" charset="0"/>
              <a:buChar char="•"/>
            </a:pPr>
            <a:r>
              <a:rPr lang="en-US" sz="2600" b="0" dirty="0" smtClean="0">
                <a:solidFill>
                  <a:srgbClr val="2875B3"/>
                </a:solidFill>
              </a:rPr>
              <a:t>Final Endangerment Finding will likely compel regulation under several other provisions of CAA that rely on similar endangerment test</a:t>
            </a:r>
            <a:endParaRPr lang="en-US" dirty="0"/>
          </a:p>
        </p:txBody>
      </p:sp>
      <p:sp>
        <p:nvSpPr>
          <p:cNvPr id="5" name="Footer Placeholder 10"/>
          <p:cNvSpPr>
            <a:spLocks noGrp="1"/>
          </p:cNvSpPr>
          <p:nvPr>
            <p:ph type="ftr" sz="quarter" idx="11"/>
          </p:nvPr>
        </p:nvSpPr>
        <p:spPr>
          <a:xfrm>
            <a:off x="304800" y="6324600"/>
            <a:ext cx="8229600" cy="365125"/>
          </a:xfrm>
        </p:spPr>
        <p:txBody>
          <a:bodyPr/>
          <a:lstStyle/>
          <a:p>
            <a:pPr>
              <a:defRPr/>
            </a:pPr>
            <a:r>
              <a:rPr lang="en-US" dirty="0"/>
              <a:t>Energy Policy Research Foundation, Inc. | 1031 31st  St, NW Washington, DC 20007 | 202.944.3339 | www.eprinc.org</a:t>
            </a:r>
          </a:p>
        </p:txBody>
      </p:sp>
      <p:pic>
        <p:nvPicPr>
          <p:cNvPr id="4" name="Picture 11"/>
          <p:cNvPicPr>
            <a:picLocks noChangeAspect="1" noChangeArrowheads="1"/>
          </p:cNvPicPr>
          <p:nvPr/>
        </p:nvPicPr>
        <p:blipFill>
          <a:blip r:embed="rId2" cstate="print"/>
          <a:srcRect/>
          <a:stretch>
            <a:fillRect/>
          </a:stretch>
        </p:blipFill>
        <p:spPr bwMode="auto">
          <a:xfrm>
            <a:off x="0" y="0"/>
            <a:ext cx="9144000" cy="914400"/>
          </a:xfrm>
          <a:prstGeom prst="rect">
            <a:avLst/>
          </a:prstGeom>
          <a:noFill/>
          <a:ln w="9525">
            <a:noFill/>
            <a:miter lim="800000"/>
            <a:headEnd/>
            <a:tailEnd/>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838200"/>
          </a:xfrm>
        </p:spPr>
        <p:txBody>
          <a:bodyPr>
            <a:normAutofit fontScale="90000"/>
          </a:bodyPr>
          <a:lstStyle/>
          <a:p>
            <a:r>
              <a:rPr lang="en-US" sz="2400" b="1" dirty="0" smtClean="0">
                <a:solidFill>
                  <a:schemeClr val="accent6">
                    <a:lumMod val="50000"/>
                  </a:schemeClr>
                </a:solidFill>
              </a:rPr>
              <a:t/>
            </a:r>
            <a:br>
              <a:rPr lang="en-US" sz="2400" b="1" dirty="0" smtClean="0">
                <a:solidFill>
                  <a:schemeClr val="accent6">
                    <a:lumMod val="50000"/>
                  </a:schemeClr>
                </a:solidFill>
              </a:rPr>
            </a:br>
            <a:r>
              <a:rPr lang="en-US" sz="2400" b="1" dirty="0">
                <a:solidFill>
                  <a:schemeClr val="accent6">
                    <a:lumMod val="50000"/>
                  </a:schemeClr>
                </a:solidFill>
              </a:rPr>
              <a:t/>
            </a:r>
            <a:br>
              <a:rPr lang="en-US" sz="2400" b="1" dirty="0">
                <a:solidFill>
                  <a:schemeClr val="accent6">
                    <a:lumMod val="50000"/>
                  </a:schemeClr>
                </a:solidFill>
              </a:rPr>
            </a:br>
            <a:r>
              <a:rPr lang="en-US" sz="2400" b="1" dirty="0" smtClean="0">
                <a:solidFill>
                  <a:schemeClr val="accent6">
                    <a:lumMod val="50000"/>
                  </a:schemeClr>
                </a:solidFill>
              </a:rPr>
              <a:t/>
            </a:r>
            <a:br>
              <a:rPr lang="en-US" sz="2400" b="1" dirty="0" smtClean="0">
                <a:solidFill>
                  <a:schemeClr val="accent6">
                    <a:lumMod val="50000"/>
                  </a:schemeClr>
                </a:solidFill>
              </a:rPr>
            </a:br>
            <a:r>
              <a:rPr lang="en-US" sz="2400" b="1" dirty="0">
                <a:solidFill>
                  <a:schemeClr val="accent6">
                    <a:lumMod val="50000"/>
                  </a:schemeClr>
                </a:solidFill>
              </a:rPr>
              <a:t/>
            </a:r>
            <a:br>
              <a:rPr lang="en-US" sz="2400" b="1" dirty="0">
                <a:solidFill>
                  <a:schemeClr val="accent6">
                    <a:lumMod val="50000"/>
                  </a:schemeClr>
                </a:solidFill>
              </a:rPr>
            </a:br>
            <a:r>
              <a:rPr lang="en-US" sz="2400" b="1" dirty="0" smtClean="0">
                <a:solidFill>
                  <a:schemeClr val="accent6">
                    <a:lumMod val="50000"/>
                  </a:schemeClr>
                </a:solidFill>
              </a:rPr>
              <a:t>Stationary and Mobile Controls Will Be Triggered Early Next Year </a:t>
            </a:r>
            <a:r>
              <a:rPr lang="en-US" b="1" dirty="0" smtClean="0">
                <a:solidFill>
                  <a:srgbClr val="FF8500"/>
                </a:solidFill>
              </a:rPr>
              <a:t/>
            </a:r>
            <a:br>
              <a:rPr lang="en-US" b="1" dirty="0" smtClean="0">
                <a:solidFill>
                  <a:srgbClr val="FF8500"/>
                </a:solidFill>
              </a:rPr>
            </a:br>
            <a:endParaRPr lang="en-US" dirty="0"/>
          </a:p>
        </p:txBody>
      </p:sp>
      <p:sp>
        <p:nvSpPr>
          <p:cNvPr id="3" name="Content Placeholder 2"/>
          <p:cNvSpPr>
            <a:spLocks noGrp="1"/>
          </p:cNvSpPr>
          <p:nvPr>
            <p:ph idx="1"/>
          </p:nvPr>
        </p:nvSpPr>
        <p:spPr/>
        <p:txBody>
          <a:bodyPr>
            <a:normAutofit fontScale="92500" lnSpcReduction="10000"/>
          </a:bodyPr>
          <a:lstStyle/>
          <a:p>
            <a:pPr marL="273050" indent="-273050">
              <a:buClr>
                <a:srgbClr val="2875B3"/>
              </a:buClr>
              <a:buFont typeface="Arial" charset="0"/>
              <a:buChar char="•"/>
            </a:pPr>
            <a:r>
              <a:rPr lang="en-US" sz="2300" b="1" u="sng" dirty="0" smtClean="0">
                <a:solidFill>
                  <a:srgbClr val="2875B3"/>
                </a:solidFill>
              </a:rPr>
              <a:t>March 2010 </a:t>
            </a:r>
            <a:r>
              <a:rPr lang="en-US" sz="2300" dirty="0" smtClean="0">
                <a:solidFill>
                  <a:srgbClr val="2875B3"/>
                </a:solidFill>
              </a:rPr>
              <a:t>– </a:t>
            </a:r>
          </a:p>
          <a:p>
            <a:pPr marL="615950" lvl="1" indent="-273050">
              <a:buClr>
                <a:srgbClr val="2875B3"/>
              </a:buClr>
              <a:buFont typeface="Arial" charset="0"/>
              <a:buChar char="­"/>
            </a:pPr>
            <a:r>
              <a:rPr lang="en-US" sz="2100" b="1" dirty="0" smtClean="0">
                <a:solidFill>
                  <a:srgbClr val="2875B3"/>
                </a:solidFill>
              </a:rPr>
              <a:t>Final Endangerment Finding – </a:t>
            </a:r>
            <a:r>
              <a:rPr lang="en-US" sz="2100" dirty="0" smtClean="0">
                <a:solidFill>
                  <a:srgbClr val="2875B3"/>
                </a:solidFill>
              </a:rPr>
              <a:t>will allow EPA to finalize its GHGs motor vehicle rule</a:t>
            </a:r>
          </a:p>
          <a:p>
            <a:pPr marL="615950" lvl="1" indent="-273050">
              <a:buClr>
                <a:srgbClr val="2875B3"/>
              </a:buClr>
              <a:buFont typeface="Arial" charset="0"/>
              <a:buChar char="­"/>
            </a:pPr>
            <a:r>
              <a:rPr lang="en-US" sz="2100" b="1" dirty="0" smtClean="0">
                <a:solidFill>
                  <a:srgbClr val="2875B3"/>
                </a:solidFill>
              </a:rPr>
              <a:t>Final Motor Vehicle Rule – </a:t>
            </a:r>
            <a:r>
              <a:rPr lang="en-US" sz="2100" dirty="0" smtClean="0">
                <a:solidFill>
                  <a:srgbClr val="2875B3"/>
                </a:solidFill>
              </a:rPr>
              <a:t>will make CO2 and other GHGs a “regulated pollutant” under the CAA.</a:t>
            </a:r>
          </a:p>
          <a:p>
            <a:pPr marL="273050" indent="-273050">
              <a:buClr>
                <a:srgbClr val="2875B3"/>
              </a:buClr>
              <a:buFont typeface="Arial" charset="0"/>
              <a:buChar char="•"/>
            </a:pPr>
            <a:r>
              <a:rPr lang="en-US" sz="2300" dirty="0" smtClean="0">
                <a:solidFill>
                  <a:srgbClr val="2875B3"/>
                </a:solidFill>
              </a:rPr>
              <a:t>Even though EPA will regulate </a:t>
            </a:r>
            <a:r>
              <a:rPr lang="en-US" sz="2300" i="1" dirty="0" smtClean="0">
                <a:solidFill>
                  <a:srgbClr val="2875B3"/>
                </a:solidFill>
              </a:rPr>
              <a:t>cars</a:t>
            </a:r>
            <a:r>
              <a:rPr lang="en-US" sz="2300" dirty="0" smtClean="0">
                <a:solidFill>
                  <a:srgbClr val="2875B3"/>
                </a:solidFill>
              </a:rPr>
              <a:t>, EPA states that the motor vehicle rule will immediately trigger (without further rulemaking) stationary source requirements:</a:t>
            </a:r>
          </a:p>
          <a:p>
            <a:pPr marL="615950" lvl="1" indent="-273050">
              <a:buClr>
                <a:srgbClr val="2875B3"/>
              </a:buClr>
              <a:buFont typeface="Arial" charset="0"/>
              <a:buChar char="­"/>
            </a:pPr>
            <a:r>
              <a:rPr lang="en-US" sz="2100" b="1" dirty="0" smtClean="0">
                <a:solidFill>
                  <a:srgbClr val="2875B3"/>
                </a:solidFill>
              </a:rPr>
              <a:t>Operating Title V permit requirements</a:t>
            </a:r>
            <a:endParaRPr lang="en-US" sz="2100" dirty="0" smtClean="0">
              <a:solidFill>
                <a:srgbClr val="2875B3"/>
              </a:solidFill>
            </a:endParaRPr>
          </a:p>
          <a:p>
            <a:pPr lvl="2">
              <a:buClr>
                <a:srgbClr val="2875B3"/>
              </a:buClr>
              <a:buFont typeface="Arial" charset="0"/>
              <a:buChar char="•"/>
            </a:pPr>
            <a:r>
              <a:rPr lang="en-US" sz="1800" dirty="0" smtClean="0">
                <a:solidFill>
                  <a:srgbClr val="2875B3"/>
                </a:solidFill>
              </a:rPr>
              <a:t>for plants or buildings having potential to emit &gt; threshold limit</a:t>
            </a:r>
          </a:p>
          <a:p>
            <a:pPr marL="615950" lvl="1" indent="-273050">
              <a:buClr>
                <a:srgbClr val="2875B3"/>
              </a:buClr>
              <a:buFont typeface="Arial" charset="0"/>
              <a:buChar char="­"/>
            </a:pPr>
            <a:r>
              <a:rPr lang="en-US" sz="2100" b="1" dirty="0" smtClean="0">
                <a:solidFill>
                  <a:srgbClr val="2875B3"/>
                </a:solidFill>
              </a:rPr>
              <a:t>Plant modification </a:t>
            </a:r>
            <a:r>
              <a:rPr lang="en-US" sz="2100" b="1" u="sng" dirty="0" smtClean="0">
                <a:solidFill>
                  <a:srgbClr val="2875B3"/>
                </a:solidFill>
              </a:rPr>
              <a:t>pre-construction </a:t>
            </a:r>
            <a:r>
              <a:rPr lang="en-US" sz="2100" b="1" dirty="0" smtClean="0">
                <a:solidFill>
                  <a:srgbClr val="2875B3"/>
                </a:solidFill>
              </a:rPr>
              <a:t>permit requirements and best available controls (“PSD/BACT”)</a:t>
            </a:r>
          </a:p>
          <a:p>
            <a:pPr lvl="2">
              <a:buClr>
                <a:srgbClr val="2875B3"/>
              </a:buClr>
              <a:buFont typeface="Arial" charset="0"/>
              <a:buChar char="•"/>
            </a:pPr>
            <a:r>
              <a:rPr lang="en-US" sz="1800" dirty="0" smtClean="0">
                <a:solidFill>
                  <a:srgbClr val="2875B3"/>
                </a:solidFill>
              </a:rPr>
              <a:t>For existing plants with emissions </a:t>
            </a:r>
            <a:r>
              <a:rPr lang="en-US" sz="1800" dirty="0" smtClean="0">
                <a:solidFill>
                  <a:srgbClr val="2875B3"/>
                </a:solidFill>
                <a:cs typeface="Arial" charset="0"/>
              </a:rPr>
              <a:t>≥ </a:t>
            </a:r>
            <a:r>
              <a:rPr lang="en-US" sz="1800" dirty="0" smtClean="0">
                <a:solidFill>
                  <a:srgbClr val="2875B3"/>
                </a:solidFill>
              </a:rPr>
              <a:t>threshold limits that make modifications that increase GHG emissions </a:t>
            </a:r>
          </a:p>
          <a:p>
            <a:endParaRPr lang="en-US" dirty="0"/>
          </a:p>
        </p:txBody>
      </p:sp>
      <p:sp>
        <p:nvSpPr>
          <p:cNvPr id="5" name="Footer Placeholder 10"/>
          <p:cNvSpPr>
            <a:spLocks noGrp="1"/>
          </p:cNvSpPr>
          <p:nvPr>
            <p:ph type="ftr" sz="quarter" idx="11"/>
          </p:nvPr>
        </p:nvSpPr>
        <p:spPr>
          <a:xfrm>
            <a:off x="304800" y="6324600"/>
            <a:ext cx="8229600" cy="365125"/>
          </a:xfrm>
        </p:spPr>
        <p:txBody>
          <a:bodyPr/>
          <a:lstStyle/>
          <a:p>
            <a:pPr>
              <a:defRPr/>
            </a:pPr>
            <a:r>
              <a:rPr lang="en-US" dirty="0"/>
              <a:t>Energy Policy Research Foundation, Inc. | 1031 31st  St, NW Washington, DC 20007 | 202.944.3339 | www.eprinc.org</a:t>
            </a:r>
          </a:p>
        </p:txBody>
      </p:sp>
      <p:pic>
        <p:nvPicPr>
          <p:cNvPr id="4" name="Picture 11"/>
          <p:cNvPicPr>
            <a:picLocks noChangeAspect="1" noChangeArrowheads="1"/>
          </p:cNvPicPr>
          <p:nvPr/>
        </p:nvPicPr>
        <p:blipFill>
          <a:blip r:embed="rId2" cstate="print"/>
          <a:srcRect/>
          <a:stretch>
            <a:fillRect/>
          </a:stretch>
        </p:blipFill>
        <p:spPr bwMode="auto">
          <a:xfrm>
            <a:off x="0" y="0"/>
            <a:ext cx="9144000" cy="914400"/>
          </a:xfrm>
          <a:prstGeom prst="rect">
            <a:avLst/>
          </a:prstGeom>
          <a:noFill/>
          <a:ln w="9525">
            <a:noFill/>
            <a:miter lim="800000"/>
            <a:headEnd/>
            <a:tailEnd/>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chemeClr val="accent6">
                    <a:lumMod val="50000"/>
                  </a:schemeClr>
                </a:solidFill>
              </a:rPr>
              <a:t>What Would National GHG NAAQS</a:t>
            </a:r>
            <a:br>
              <a:rPr lang="en-US" b="1" dirty="0" smtClean="0">
                <a:solidFill>
                  <a:schemeClr val="accent6">
                    <a:lumMod val="50000"/>
                  </a:schemeClr>
                </a:solidFill>
              </a:rPr>
            </a:br>
            <a:r>
              <a:rPr lang="en-US" b="1" dirty="0" smtClean="0">
                <a:solidFill>
                  <a:schemeClr val="accent6">
                    <a:lumMod val="50000"/>
                  </a:schemeClr>
                </a:solidFill>
              </a:rPr>
              <a:t>Look Like*</a:t>
            </a:r>
            <a:endParaRPr lang="en-US" b="1" dirty="0">
              <a:solidFill>
                <a:schemeClr val="accent6">
                  <a:lumMod val="50000"/>
                </a:schemeClr>
              </a:solidFill>
            </a:endParaRPr>
          </a:p>
        </p:txBody>
      </p:sp>
      <p:sp>
        <p:nvSpPr>
          <p:cNvPr id="3" name="Content Placeholder 2"/>
          <p:cNvSpPr>
            <a:spLocks noGrp="1"/>
          </p:cNvSpPr>
          <p:nvPr>
            <p:ph idx="1"/>
          </p:nvPr>
        </p:nvSpPr>
        <p:spPr/>
        <p:txBody>
          <a:bodyPr/>
          <a:lstStyle/>
          <a:p>
            <a:pPr marL="273050" indent="-273050">
              <a:buFont typeface="Arial" charset="0"/>
              <a:buChar char="•"/>
            </a:pPr>
            <a:r>
              <a:rPr lang="en-US" sz="2100" b="1" dirty="0" smtClean="0">
                <a:solidFill>
                  <a:srgbClr val="2875B3"/>
                </a:solidFill>
              </a:rPr>
              <a:t>National Ambient Air Quality Standard (NAAQS)  </a:t>
            </a:r>
            <a:r>
              <a:rPr lang="en-US" sz="2100" b="1" dirty="0" smtClean="0">
                <a:solidFill>
                  <a:srgbClr val="2875B3"/>
                </a:solidFill>
                <a:latin typeface="Tahoma" pitchFamily="34" charset="0"/>
                <a:cs typeface="Tahoma" pitchFamily="34" charset="0"/>
              </a:rPr>
              <a:t>̶</a:t>
            </a:r>
            <a:r>
              <a:rPr lang="en-US" sz="2100" b="1" dirty="0" smtClean="0">
                <a:solidFill>
                  <a:srgbClr val="2875B3"/>
                </a:solidFill>
              </a:rPr>
              <a:t> </a:t>
            </a:r>
            <a:r>
              <a:rPr lang="en-US" sz="2100" dirty="0" smtClean="0">
                <a:solidFill>
                  <a:srgbClr val="2875B3"/>
                </a:solidFill>
              </a:rPr>
              <a:t>endangerment test similar to§202 finding</a:t>
            </a:r>
            <a:r>
              <a:rPr lang="en-US" sz="2100" b="1" dirty="0" smtClean="0">
                <a:solidFill>
                  <a:srgbClr val="2875B3"/>
                </a:solidFill>
              </a:rPr>
              <a:t>.</a:t>
            </a:r>
          </a:p>
          <a:p>
            <a:pPr marL="273050" indent="-273050">
              <a:buFont typeface="Arial" charset="0"/>
              <a:buChar char="•"/>
            </a:pPr>
            <a:r>
              <a:rPr lang="en-US" sz="2100" b="1" dirty="0" smtClean="0">
                <a:solidFill>
                  <a:srgbClr val="2875B3"/>
                </a:solidFill>
              </a:rPr>
              <a:t>Expect litigation  </a:t>
            </a:r>
            <a:r>
              <a:rPr lang="en-US" sz="2100" b="1" dirty="0" smtClean="0">
                <a:solidFill>
                  <a:srgbClr val="2875B3"/>
                </a:solidFill>
                <a:latin typeface="Tahoma" pitchFamily="34" charset="0"/>
                <a:cs typeface="Tahoma" pitchFamily="34" charset="0"/>
              </a:rPr>
              <a:t>̶</a:t>
            </a:r>
            <a:r>
              <a:rPr lang="en-US" sz="2100" b="1" dirty="0" smtClean="0">
                <a:solidFill>
                  <a:srgbClr val="2875B3"/>
                </a:solidFill>
              </a:rPr>
              <a:t>  </a:t>
            </a:r>
            <a:r>
              <a:rPr lang="en-US" sz="2100" dirty="0" smtClean="0">
                <a:solidFill>
                  <a:srgbClr val="2875B3"/>
                </a:solidFill>
              </a:rPr>
              <a:t>CBD petition to set 350 </a:t>
            </a:r>
            <a:r>
              <a:rPr lang="en-US" sz="2100" dirty="0" err="1" smtClean="0">
                <a:solidFill>
                  <a:srgbClr val="2875B3"/>
                </a:solidFill>
              </a:rPr>
              <a:t>ppm</a:t>
            </a:r>
            <a:r>
              <a:rPr lang="en-US" sz="2100" dirty="0" smtClean="0">
                <a:solidFill>
                  <a:srgbClr val="2875B3"/>
                </a:solidFill>
              </a:rPr>
              <a:t> GHG NAAQS.</a:t>
            </a:r>
          </a:p>
          <a:p>
            <a:pPr marL="273050" indent="-273050">
              <a:buFont typeface="Arial" charset="0"/>
              <a:buChar char="•"/>
            </a:pPr>
            <a:r>
              <a:rPr lang="en-US" sz="2100" b="1" dirty="0" smtClean="0">
                <a:solidFill>
                  <a:srgbClr val="2875B3"/>
                </a:solidFill>
              </a:rPr>
              <a:t>Similar to ozone and PM2.5 – </a:t>
            </a:r>
            <a:r>
              <a:rPr lang="en-US" sz="2100" dirty="0" smtClean="0">
                <a:solidFill>
                  <a:srgbClr val="2875B3"/>
                </a:solidFill>
              </a:rPr>
              <a:t>standard could force all areas of country to be considered in attainment or non-attainment.</a:t>
            </a:r>
          </a:p>
          <a:p>
            <a:pPr marL="273050" indent="-273050">
              <a:buFont typeface="Arial" charset="0"/>
              <a:buChar char="•"/>
            </a:pPr>
            <a:r>
              <a:rPr lang="en-US" sz="2100" b="1" dirty="0" smtClean="0">
                <a:solidFill>
                  <a:srgbClr val="2875B3"/>
                </a:solidFill>
              </a:rPr>
              <a:t>Given tough statutory consequences for non-attainment </a:t>
            </a:r>
            <a:r>
              <a:rPr lang="en-US" sz="2100" dirty="0" smtClean="0">
                <a:solidFill>
                  <a:srgbClr val="2875B3"/>
                </a:solidFill>
              </a:rPr>
              <a:t>– LAER, offsets for all emission increases and 10-year attainment deadline – EPA likely to place all areas into attainment.</a:t>
            </a:r>
          </a:p>
          <a:p>
            <a:pPr marL="730250" lvl="1" indent="-273050">
              <a:buFont typeface="Arial" charset="0"/>
              <a:buChar char="­"/>
            </a:pPr>
            <a:r>
              <a:rPr lang="en-US" sz="2000" dirty="0" smtClean="0">
                <a:solidFill>
                  <a:srgbClr val="2875B3"/>
                </a:solidFill>
              </a:rPr>
              <a:t>EPA could then require states to develop maintenance strategies – reductions to assure concentrations are not exceeded.</a:t>
            </a:r>
          </a:p>
          <a:p>
            <a:pPr marL="730250" lvl="1" indent="-273050">
              <a:buFont typeface="Arial" charset="0"/>
              <a:buChar char="­"/>
            </a:pPr>
            <a:r>
              <a:rPr lang="en-US" sz="2000" i="1" dirty="0" smtClean="0">
                <a:solidFill>
                  <a:srgbClr val="2875B3"/>
                </a:solidFill>
              </a:rPr>
              <a:t>Challenge</a:t>
            </a:r>
            <a:r>
              <a:rPr lang="en-US" sz="2000" dirty="0" smtClean="0">
                <a:solidFill>
                  <a:srgbClr val="2875B3"/>
                </a:solidFill>
              </a:rPr>
              <a:t> of attaining concentration levels that will be driven by international emissions.</a:t>
            </a:r>
          </a:p>
          <a:p>
            <a:endParaRPr lang="en-US" dirty="0"/>
          </a:p>
        </p:txBody>
      </p:sp>
      <p:sp>
        <p:nvSpPr>
          <p:cNvPr id="4" name="TextBox 3"/>
          <p:cNvSpPr txBox="1"/>
          <p:nvPr/>
        </p:nvSpPr>
        <p:spPr>
          <a:xfrm>
            <a:off x="228600" y="6248400"/>
            <a:ext cx="7239000" cy="369332"/>
          </a:xfrm>
          <a:prstGeom prst="rect">
            <a:avLst/>
          </a:prstGeom>
          <a:noFill/>
        </p:spPr>
        <p:txBody>
          <a:bodyPr wrap="square" rtlCol="0">
            <a:spAutoFit/>
          </a:bodyPr>
          <a:lstStyle/>
          <a:p>
            <a:r>
              <a:rPr lang="en-US" b="1" dirty="0" smtClean="0">
                <a:solidFill>
                  <a:schemeClr val="accent6">
                    <a:lumMod val="50000"/>
                  </a:schemeClr>
                </a:solidFill>
              </a:rPr>
              <a:t>*If not preempted by legislation </a:t>
            </a:r>
            <a:endParaRPr lang="en-US" b="1" dirty="0">
              <a:solidFill>
                <a:schemeClr val="accent6">
                  <a:lumMod val="50000"/>
                </a:schemeClr>
              </a:solidFil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0800000" flipV="1">
            <a:off x="457200" y="990601"/>
            <a:ext cx="8229600" cy="914400"/>
          </a:xfrm>
        </p:spPr>
        <p:txBody>
          <a:bodyPr>
            <a:normAutofit/>
          </a:bodyPr>
          <a:lstStyle/>
          <a:p>
            <a:r>
              <a:rPr lang="en-US" sz="3200" b="1" dirty="0" smtClean="0">
                <a:solidFill>
                  <a:schemeClr val="accent6">
                    <a:lumMod val="50000"/>
                  </a:schemeClr>
                </a:solidFill>
              </a:rPr>
              <a:t>Political Factors Affecting Regulatory Outcomes </a:t>
            </a:r>
            <a:endParaRPr lang="en-US" sz="3200" b="1" dirty="0">
              <a:solidFill>
                <a:schemeClr val="accent6">
                  <a:lumMod val="50000"/>
                </a:schemeClr>
              </a:solidFill>
            </a:endParaRPr>
          </a:p>
        </p:txBody>
      </p:sp>
      <p:sp>
        <p:nvSpPr>
          <p:cNvPr id="5" name="Footer Placeholder 10"/>
          <p:cNvSpPr>
            <a:spLocks noGrp="1"/>
          </p:cNvSpPr>
          <p:nvPr>
            <p:ph type="ftr" sz="quarter" idx="11"/>
          </p:nvPr>
        </p:nvSpPr>
        <p:spPr>
          <a:xfrm>
            <a:off x="304800" y="6324600"/>
            <a:ext cx="8229600" cy="365125"/>
          </a:xfrm>
        </p:spPr>
        <p:txBody>
          <a:bodyPr/>
          <a:lstStyle/>
          <a:p>
            <a:pPr>
              <a:defRPr/>
            </a:pPr>
            <a:r>
              <a:rPr lang="en-US" dirty="0"/>
              <a:t>Energy Policy Research Foundation, Inc. | 1031 31st  St, NW Washington, DC 20007 | 202.944.3339 | www.eprinc.org</a:t>
            </a:r>
          </a:p>
        </p:txBody>
      </p:sp>
      <p:sp>
        <p:nvSpPr>
          <p:cNvPr id="3" name="Rectangle 2"/>
          <p:cNvSpPr/>
          <p:nvPr/>
        </p:nvSpPr>
        <p:spPr>
          <a:xfrm>
            <a:off x="685800" y="1828800"/>
            <a:ext cx="7848600" cy="4116512"/>
          </a:xfrm>
          <a:prstGeom prst="rect">
            <a:avLst/>
          </a:prstGeom>
        </p:spPr>
        <p:txBody>
          <a:bodyPr wrap="square">
            <a:spAutoFit/>
          </a:bodyPr>
          <a:lstStyle/>
          <a:p>
            <a:pPr marL="273050" indent="-273050">
              <a:lnSpc>
                <a:spcPct val="85000"/>
              </a:lnSpc>
              <a:buFont typeface="Wingdings" pitchFamily="2" charset="2"/>
              <a:buChar char=""/>
              <a:tabLst>
                <a:tab pos="350838" algn="l"/>
              </a:tabLst>
            </a:pPr>
            <a:r>
              <a:rPr lang="en-US" sz="2200" b="1" u="sng" dirty="0" smtClean="0">
                <a:solidFill>
                  <a:schemeClr val="accent6">
                    <a:lumMod val="50000"/>
                  </a:schemeClr>
                </a:solidFill>
              </a:rPr>
              <a:t>New Administration  </a:t>
            </a:r>
          </a:p>
          <a:p>
            <a:pPr marL="742950" lvl="1" indent="-285750">
              <a:lnSpc>
                <a:spcPct val="85000"/>
              </a:lnSpc>
              <a:buClr>
                <a:srgbClr val="2875B3"/>
              </a:buClr>
              <a:buFont typeface="Arial" charset="0"/>
              <a:buChar char="­"/>
              <a:tabLst>
                <a:tab pos="350838" algn="l"/>
              </a:tabLst>
            </a:pPr>
            <a:r>
              <a:rPr lang="en-US" sz="2100" dirty="0" smtClean="0">
                <a:solidFill>
                  <a:srgbClr val="2875B3"/>
                </a:solidFill>
              </a:rPr>
              <a:t>Eager to right perceived wrongs</a:t>
            </a:r>
          </a:p>
          <a:p>
            <a:pPr marL="742950" lvl="1" indent="-285750">
              <a:lnSpc>
                <a:spcPct val="85000"/>
              </a:lnSpc>
              <a:buClr>
                <a:srgbClr val="2875B3"/>
              </a:buClr>
              <a:buFont typeface="Arial" charset="0"/>
              <a:buChar char="­"/>
              <a:tabLst>
                <a:tab pos="350838" algn="l"/>
              </a:tabLst>
            </a:pPr>
            <a:r>
              <a:rPr lang="en-US" sz="2100" dirty="0" smtClean="0">
                <a:solidFill>
                  <a:srgbClr val="2875B3"/>
                </a:solidFill>
              </a:rPr>
              <a:t>Moving at breakneck speed to issue new rules</a:t>
            </a:r>
          </a:p>
          <a:p>
            <a:pPr marL="742950" lvl="1" indent="-285750">
              <a:lnSpc>
                <a:spcPct val="85000"/>
              </a:lnSpc>
              <a:buClr>
                <a:srgbClr val="2875B3"/>
              </a:buClr>
              <a:buFont typeface="Arial" charset="0"/>
              <a:buChar char="­"/>
              <a:tabLst>
                <a:tab pos="350838" algn="l"/>
              </a:tabLst>
            </a:pPr>
            <a:r>
              <a:rPr lang="en-US" sz="2100" dirty="0" smtClean="0">
                <a:solidFill>
                  <a:srgbClr val="2875B3"/>
                </a:solidFill>
              </a:rPr>
              <a:t>Some recognition that speed is necessary to prevent unraveling if one-term Presidency</a:t>
            </a:r>
          </a:p>
          <a:p>
            <a:pPr marL="742950" lvl="1" indent="-285750">
              <a:lnSpc>
                <a:spcPct val="85000"/>
              </a:lnSpc>
              <a:buClr>
                <a:srgbClr val="2875B3"/>
              </a:buClr>
              <a:buFont typeface="Arial" charset="0"/>
              <a:buChar char="­"/>
              <a:tabLst>
                <a:tab pos="350838" algn="l"/>
              </a:tabLst>
            </a:pPr>
            <a:r>
              <a:rPr lang="en-US" sz="2100" dirty="0" smtClean="0">
                <a:solidFill>
                  <a:srgbClr val="2875B3"/>
                </a:solidFill>
              </a:rPr>
              <a:t>Top-down management style – career staff frustrated</a:t>
            </a:r>
          </a:p>
          <a:p>
            <a:pPr marL="742950" lvl="1" indent="-285750">
              <a:lnSpc>
                <a:spcPct val="85000"/>
              </a:lnSpc>
              <a:buClr>
                <a:srgbClr val="2875B3"/>
              </a:buClr>
              <a:buFont typeface="Arial" charset="0"/>
              <a:buChar char="­"/>
              <a:tabLst>
                <a:tab pos="350838" algn="l"/>
              </a:tabLst>
            </a:pPr>
            <a:r>
              <a:rPr lang="en-US" sz="2100" dirty="0" smtClean="0">
                <a:solidFill>
                  <a:srgbClr val="2875B3"/>
                </a:solidFill>
              </a:rPr>
              <a:t>Few moderating influences inside the Administration</a:t>
            </a:r>
          </a:p>
          <a:p>
            <a:pPr marL="273050" indent="-273050">
              <a:lnSpc>
                <a:spcPct val="85000"/>
              </a:lnSpc>
              <a:spcBef>
                <a:spcPct val="45000"/>
              </a:spcBef>
              <a:buFont typeface="Wingdings" pitchFamily="2" charset="2"/>
              <a:buChar char=""/>
              <a:tabLst>
                <a:tab pos="350838" algn="l"/>
              </a:tabLst>
            </a:pPr>
            <a:r>
              <a:rPr lang="en-US" sz="2200" b="1" u="sng" dirty="0" smtClean="0">
                <a:solidFill>
                  <a:schemeClr val="accent6">
                    <a:lumMod val="50000"/>
                  </a:schemeClr>
                </a:solidFill>
              </a:rPr>
              <a:t>One year from now things could change -- </a:t>
            </a:r>
          </a:p>
          <a:p>
            <a:pPr marL="742950" lvl="1" indent="-285750">
              <a:lnSpc>
                <a:spcPct val="85000"/>
              </a:lnSpc>
              <a:buClr>
                <a:srgbClr val="2875B3"/>
              </a:buClr>
              <a:buFont typeface="Arial" charset="0"/>
              <a:buChar char="­"/>
              <a:tabLst>
                <a:tab pos="350838" algn="l"/>
              </a:tabLst>
            </a:pPr>
            <a:r>
              <a:rPr lang="en-US" sz="2100" dirty="0" smtClean="0">
                <a:solidFill>
                  <a:srgbClr val="2875B3"/>
                </a:solidFill>
              </a:rPr>
              <a:t>Mid-term election coupled with lackluster economic growth and job creation could slow EPA regulatory march</a:t>
            </a:r>
          </a:p>
          <a:p>
            <a:pPr marL="742950" lvl="1" indent="-285750">
              <a:lnSpc>
                <a:spcPct val="85000"/>
              </a:lnSpc>
              <a:buClr>
                <a:srgbClr val="2875B3"/>
              </a:buClr>
              <a:buFont typeface="Arial" charset="0"/>
              <a:buChar char="­"/>
              <a:tabLst>
                <a:tab pos="350838" algn="l"/>
              </a:tabLst>
            </a:pPr>
            <a:r>
              <a:rPr lang="en-US" sz="2100" dirty="0" smtClean="0">
                <a:solidFill>
                  <a:srgbClr val="2875B3"/>
                </a:solidFill>
              </a:rPr>
              <a:t>Significant regulatory activity on non-GHGs could overwhelm States and sources</a:t>
            </a:r>
          </a:p>
          <a:p>
            <a:pPr marL="742950" lvl="1" indent="-285750">
              <a:lnSpc>
                <a:spcPct val="85000"/>
              </a:lnSpc>
              <a:buClr>
                <a:srgbClr val="2875B3"/>
              </a:buClr>
              <a:buFont typeface="Arial" charset="0"/>
              <a:buChar char="­"/>
              <a:tabLst>
                <a:tab pos="350838" algn="l"/>
              </a:tabLst>
            </a:pPr>
            <a:r>
              <a:rPr lang="en-US" sz="2100" dirty="0" smtClean="0">
                <a:solidFill>
                  <a:srgbClr val="2875B3"/>
                </a:solidFill>
              </a:rPr>
              <a:t>Top-down management strategy could yield to more staff reality checks and greater interagency push back</a:t>
            </a:r>
          </a:p>
        </p:txBody>
      </p:sp>
      <p:pic>
        <p:nvPicPr>
          <p:cNvPr id="4" name="Picture 11"/>
          <p:cNvPicPr>
            <a:picLocks noChangeAspect="1" noChangeArrowheads="1"/>
          </p:cNvPicPr>
          <p:nvPr/>
        </p:nvPicPr>
        <p:blipFill>
          <a:blip r:embed="rId2" cstate="print"/>
          <a:srcRect/>
          <a:stretch>
            <a:fillRect/>
          </a:stretch>
        </p:blipFill>
        <p:spPr bwMode="auto">
          <a:xfrm>
            <a:off x="0" y="0"/>
            <a:ext cx="9144000" cy="91440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457200" y="685800"/>
            <a:ext cx="8229600" cy="731838"/>
          </a:xfrm>
        </p:spPr>
        <p:txBody>
          <a:bodyPr/>
          <a:lstStyle/>
          <a:p>
            <a:r>
              <a:rPr lang="en-US" sz="3200" smtClean="0"/>
              <a:t>Compliance Costs: US Refining Industry </a:t>
            </a:r>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pic>
        <p:nvPicPr>
          <p:cNvPr id="41987" name="Picture 11"/>
          <p:cNvPicPr>
            <a:picLocks noChangeAspect="1" noChangeArrowheads="1"/>
          </p:cNvPicPr>
          <p:nvPr/>
        </p:nvPicPr>
        <p:blipFill>
          <a:blip r:embed="rId3" cstate="print"/>
          <a:srcRect/>
          <a:stretch>
            <a:fillRect/>
          </a:stretch>
        </p:blipFill>
        <p:spPr bwMode="auto">
          <a:xfrm>
            <a:off x="0" y="0"/>
            <a:ext cx="9144000" cy="838200"/>
          </a:xfrm>
          <a:prstGeom prst="rect">
            <a:avLst/>
          </a:prstGeom>
          <a:noFill/>
          <a:ln w="9525">
            <a:noFill/>
            <a:miter lim="800000"/>
            <a:headEnd/>
            <a:tailEnd/>
          </a:ln>
        </p:spPr>
      </p:pic>
      <p:cxnSp>
        <p:nvCxnSpPr>
          <p:cNvPr id="5" name="Straight Connector 4"/>
          <p:cNvCxnSpPr/>
          <p:nvPr/>
        </p:nvCxnSpPr>
        <p:spPr>
          <a:xfrm>
            <a:off x="76200" y="1446213"/>
            <a:ext cx="8991600" cy="1587"/>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6" name="Rounded Rectangular Callout 5"/>
          <p:cNvSpPr/>
          <p:nvPr/>
        </p:nvSpPr>
        <p:spPr>
          <a:xfrm>
            <a:off x="1295400" y="1600200"/>
            <a:ext cx="2362200" cy="1371600"/>
          </a:xfrm>
          <a:prstGeom prst="wedgeRoundRectCallout">
            <a:avLst>
              <a:gd name="adj1" fmla="val 50173"/>
              <a:gd name="adj2" fmla="val 7173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Red  area above yellow line represents “free” allowances allocated to refiners</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0"/>
            <a:ext cx="8229600" cy="838200"/>
          </a:xfrm>
        </p:spPr>
        <p:txBody>
          <a:bodyPr rtlCol="0">
            <a:normAutofit fontScale="90000"/>
          </a:bodyPr>
          <a:lstStyle/>
          <a:p>
            <a:pPr fontAlgn="auto">
              <a:spcAft>
                <a:spcPts val="0"/>
              </a:spcAft>
              <a:defRPr/>
            </a:pPr>
            <a:r>
              <a:rPr lang="en-US" sz="3600" dirty="0" smtClean="0"/>
              <a:t>Effective Cost of Production: US Product Slate </a:t>
            </a:r>
            <a:endParaRPr lang="en-US" sz="3600" dirty="0"/>
          </a:p>
        </p:txBody>
      </p:sp>
      <p:pic>
        <p:nvPicPr>
          <p:cNvPr id="43011" name="Picture 11"/>
          <p:cNvPicPr>
            <a:picLocks noChangeAspect="1" noChangeArrowheads="1"/>
          </p:cNvPicPr>
          <p:nvPr/>
        </p:nvPicPr>
        <p:blipFill>
          <a:blip r:embed="rId2" cstate="print"/>
          <a:srcRect/>
          <a:stretch>
            <a:fillRect/>
          </a:stretch>
        </p:blipFill>
        <p:spPr bwMode="auto">
          <a:xfrm>
            <a:off x="0" y="0"/>
            <a:ext cx="9144000" cy="838200"/>
          </a:xfrm>
          <a:prstGeom prst="rect">
            <a:avLst/>
          </a:prstGeom>
          <a:noFill/>
          <a:ln w="9525">
            <a:noFill/>
            <a:miter lim="800000"/>
            <a:headEnd/>
            <a:tailEnd/>
          </a:ln>
        </p:spPr>
      </p:pic>
      <p:sp>
        <p:nvSpPr>
          <p:cNvPr id="43012" name="TextBox 4"/>
          <p:cNvSpPr txBox="1">
            <a:spLocks noChangeArrowheads="1"/>
          </p:cNvSpPr>
          <p:nvPr/>
        </p:nvSpPr>
        <p:spPr bwMode="auto">
          <a:xfrm>
            <a:off x="457200" y="5943600"/>
            <a:ext cx="8686800" cy="523875"/>
          </a:xfrm>
          <a:prstGeom prst="rect">
            <a:avLst/>
          </a:prstGeom>
          <a:noFill/>
          <a:ln w="9525">
            <a:noFill/>
            <a:miter lim="800000"/>
            <a:headEnd/>
            <a:tailEnd/>
          </a:ln>
        </p:spPr>
        <p:txBody>
          <a:bodyPr>
            <a:spAutoFit/>
          </a:bodyPr>
          <a:lstStyle/>
          <a:p>
            <a:r>
              <a:rPr lang="en-US" sz="1400" i="1">
                <a:latin typeface="Calibri" pitchFamily="34" charset="0"/>
              </a:rPr>
              <a:t>Source: EPRINC Calculations  from OGJ and proprietary refinery data sets of complexity, product slate valuations,  and  location. Product slate standardized to common EPRINC product/cost value index. </a:t>
            </a:r>
          </a:p>
        </p:txBody>
      </p:sp>
      <p:cxnSp>
        <p:nvCxnSpPr>
          <p:cNvPr id="6" name="Straight Connector 5"/>
          <p:cNvCxnSpPr/>
          <p:nvPr/>
        </p:nvCxnSpPr>
        <p:spPr>
          <a:xfrm>
            <a:off x="76200" y="1446213"/>
            <a:ext cx="8991600" cy="1587"/>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pic>
        <p:nvPicPr>
          <p:cNvPr id="21505" name="Picture 1"/>
          <p:cNvPicPr>
            <a:picLocks noChangeAspect="1" noChangeArrowheads="1"/>
          </p:cNvPicPr>
          <p:nvPr/>
        </p:nvPicPr>
        <p:blipFill>
          <a:blip r:embed="rId3" cstate="print"/>
          <a:srcRect/>
          <a:stretch>
            <a:fillRect/>
          </a:stretch>
        </p:blipFill>
        <p:spPr bwMode="auto">
          <a:xfrm>
            <a:off x="381000" y="1752600"/>
            <a:ext cx="8361485" cy="37814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3"/>
          <p:cNvSpPr>
            <a:spLocks noGrp="1" noChangeArrowheads="1"/>
          </p:cNvSpPr>
          <p:nvPr>
            <p:ph type="body" sz="half" idx="4294967295"/>
          </p:nvPr>
        </p:nvSpPr>
        <p:spPr>
          <a:xfrm>
            <a:off x="457200" y="1524000"/>
            <a:ext cx="8229600" cy="4800600"/>
          </a:xfrm>
        </p:spPr>
        <p:txBody>
          <a:bodyPr/>
          <a:lstStyle/>
          <a:p>
            <a:pPr>
              <a:lnSpc>
                <a:spcPct val="90000"/>
              </a:lnSpc>
              <a:buFont typeface="Wingdings" pitchFamily="2" charset="2"/>
              <a:buNone/>
            </a:pPr>
            <a:r>
              <a:rPr lang="en-US" sz="1200" b="1" i="1" dirty="0" smtClean="0"/>
              <a:t> </a:t>
            </a:r>
          </a:p>
        </p:txBody>
      </p:sp>
      <p:sp>
        <p:nvSpPr>
          <p:cNvPr id="6" name="Footer Placeholder 5"/>
          <p:cNvSpPr>
            <a:spLocks noGrp="1"/>
          </p:cNvSpPr>
          <p:nvPr>
            <p:ph type="ftr" sz="quarter" idx="11"/>
          </p:nvPr>
        </p:nvSpPr>
        <p:spPr>
          <a:xfrm>
            <a:off x="0" y="6356350"/>
            <a:ext cx="9144000" cy="365125"/>
          </a:xfrm>
        </p:spPr>
        <p:txBody>
          <a:bodyPr/>
          <a:lstStyle/>
          <a:p>
            <a:pPr>
              <a:defRPr/>
            </a:pPr>
            <a:r>
              <a:rPr lang="en-US" dirty="0"/>
              <a:t>Energy Policy Research Foundation, Inc. | 1031 31st  St, NW Washington, DC 20007 | 202.944.3339 | www.eprinc.org</a:t>
            </a:r>
          </a:p>
        </p:txBody>
      </p:sp>
      <p:cxnSp>
        <p:nvCxnSpPr>
          <p:cNvPr id="7" name="Straight Connector 6"/>
          <p:cNvCxnSpPr/>
          <p:nvPr/>
        </p:nvCxnSpPr>
        <p:spPr>
          <a:xfrm>
            <a:off x="76200" y="1446213"/>
            <a:ext cx="8991600" cy="1587"/>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4036" name="Picture 11"/>
          <p:cNvPicPr>
            <a:picLocks noChangeAspect="1" noChangeArrowheads="1"/>
          </p:cNvPicPr>
          <p:nvPr/>
        </p:nvPicPr>
        <p:blipFill>
          <a:blip r:embed="rId3" cstate="print"/>
          <a:srcRect/>
          <a:stretch>
            <a:fillRect/>
          </a:stretch>
        </p:blipFill>
        <p:spPr bwMode="auto">
          <a:xfrm>
            <a:off x="0" y="0"/>
            <a:ext cx="9144000" cy="893763"/>
          </a:xfrm>
          <a:prstGeom prst="rect">
            <a:avLst/>
          </a:prstGeom>
          <a:noFill/>
          <a:ln w="9525">
            <a:noFill/>
            <a:miter lim="800000"/>
            <a:headEnd/>
            <a:tailEnd/>
          </a:ln>
        </p:spPr>
      </p:pic>
      <p:sp>
        <p:nvSpPr>
          <p:cNvPr id="44037" name="AutoShape 7"/>
          <p:cNvSpPr>
            <a:spLocks noChangeAspect="1" noChangeArrowheads="1"/>
          </p:cNvSpPr>
          <p:nvPr/>
        </p:nvSpPr>
        <p:spPr bwMode="auto">
          <a:xfrm>
            <a:off x="0" y="0"/>
            <a:ext cx="9144000" cy="838200"/>
          </a:xfrm>
          <a:prstGeom prst="rect">
            <a:avLst/>
          </a:prstGeom>
          <a:noFill/>
          <a:ln w="9525">
            <a:noFill/>
            <a:miter lim="800000"/>
            <a:headEnd/>
            <a:tailEnd/>
          </a:ln>
        </p:spPr>
        <p:txBody>
          <a:bodyPr/>
          <a:lstStyle/>
          <a:p>
            <a:endParaRPr lang="en-US">
              <a:latin typeface="Calibri" pitchFamily="34" charset="0"/>
            </a:endParaRPr>
          </a:p>
        </p:txBody>
      </p:sp>
      <p:sp>
        <p:nvSpPr>
          <p:cNvPr id="44038" name="Title 1"/>
          <p:cNvSpPr txBox="1">
            <a:spLocks/>
          </p:cNvSpPr>
          <p:nvPr/>
        </p:nvSpPr>
        <p:spPr bwMode="auto">
          <a:xfrm>
            <a:off x="228600" y="609600"/>
            <a:ext cx="8610600" cy="808038"/>
          </a:xfrm>
          <a:prstGeom prst="rect">
            <a:avLst/>
          </a:prstGeom>
          <a:noFill/>
          <a:ln w="9525">
            <a:noFill/>
            <a:miter lim="800000"/>
            <a:headEnd/>
            <a:tailEnd/>
          </a:ln>
        </p:spPr>
        <p:txBody>
          <a:bodyPr/>
          <a:lstStyle/>
          <a:p>
            <a:pPr algn="ctr"/>
            <a:r>
              <a:rPr lang="en-US" sz="3200" b="1">
                <a:solidFill>
                  <a:srgbClr val="000000"/>
                </a:solidFill>
                <a:latin typeface="Calibri" pitchFamily="34" charset="0"/>
              </a:rPr>
              <a:t>U.S. Refiners' Future Cost of Production</a:t>
            </a:r>
          </a:p>
          <a:p>
            <a:pPr algn="ctr"/>
            <a:r>
              <a:rPr lang="en-US" sz="2000" b="1">
                <a:solidFill>
                  <a:srgbClr val="000000"/>
                </a:solidFill>
                <a:latin typeface="Calibri" pitchFamily="34" charset="0"/>
              </a:rPr>
              <a:t>(2015 - 2030)</a:t>
            </a:r>
          </a:p>
        </p:txBody>
      </p:sp>
      <p:sp>
        <p:nvSpPr>
          <p:cNvPr id="13" name="Slide Number Placeholder 7"/>
          <p:cNvSpPr>
            <a:spLocks noGrp="1"/>
          </p:cNvSpPr>
          <p:nvPr>
            <p:ph type="sldNum" sz="quarter" idx="12"/>
          </p:nvPr>
        </p:nvSpPr>
        <p:spPr>
          <a:xfrm>
            <a:off x="6781800" y="6324600"/>
            <a:ext cx="2133600" cy="365125"/>
          </a:xfrm>
        </p:spPr>
        <p:txBody>
          <a:bodyPr/>
          <a:lstStyle/>
          <a:p>
            <a:pPr>
              <a:defRPr/>
            </a:pPr>
            <a:fld id="{00A42CB5-8B72-415B-BD24-BAA6341285FC}" type="slidenum">
              <a:rPr lang="en-US"/>
              <a:pPr>
                <a:defRPr/>
              </a:pPr>
              <a:t>7</a:t>
            </a:fld>
            <a:endParaRPr lang="en-US" dirty="0"/>
          </a:p>
        </p:txBody>
      </p:sp>
      <p:graphicFrame>
        <p:nvGraphicFramePr>
          <p:cNvPr id="12" name="Chart 11"/>
          <p:cNvGraphicFramePr/>
          <p:nvPr/>
        </p:nvGraphicFramePr>
        <p:xfrm>
          <a:off x="381000" y="1752600"/>
          <a:ext cx="8382000" cy="4191000"/>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5"/>
          <p:cNvSpPr txBox="1">
            <a:spLocks noChangeArrowheads="1"/>
          </p:cNvSpPr>
          <p:nvPr/>
        </p:nvSpPr>
        <p:spPr bwMode="auto">
          <a:xfrm>
            <a:off x="304800" y="6019800"/>
            <a:ext cx="8458200" cy="553998"/>
          </a:xfrm>
          <a:prstGeom prst="rect">
            <a:avLst/>
          </a:prstGeom>
          <a:noFill/>
          <a:ln w="9525">
            <a:noFill/>
            <a:miter lim="800000"/>
            <a:headEnd/>
            <a:tailEnd/>
          </a:ln>
        </p:spPr>
        <p:txBody>
          <a:bodyPr>
            <a:spAutoFit/>
          </a:bodyPr>
          <a:lstStyle/>
          <a:p>
            <a:r>
              <a:rPr lang="en-US" sz="1050" b="1" dirty="0">
                <a:latin typeface="Calibri" pitchFamily="34" charset="0"/>
              </a:rPr>
              <a:t>Source: </a:t>
            </a:r>
            <a:r>
              <a:rPr lang="en-US" sz="1050" b="1" dirty="0" smtClean="0">
                <a:latin typeface="Calibri" pitchFamily="34" charset="0"/>
              </a:rPr>
              <a:t>EPRINC </a:t>
            </a:r>
            <a:r>
              <a:rPr lang="en-US" sz="1000" b="1" dirty="0" smtClean="0">
                <a:latin typeface="Calibri" pitchFamily="34" charset="0"/>
              </a:rPr>
              <a:t>report:</a:t>
            </a:r>
            <a:r>
              <a:rPr lang="en-US" sz="900" b="1" i="1" dirty="0" smtClean="0">
                <a:latin typeface="Calibri" pitchFamily="34" charset="0"/>
              </a:rPr>
              <a:t> </a:t>
            </a:r>
            <a:r>
              <a:rPr lang="en-US" sz="900" b="1" i="1" dirty="0" smtClean="0"/>
              <a:t>The American Clean Energy and Security Act:</a:t>
            </a:r>
            <a:endParaRPr lang="en-US" sz="900" i="1" dirty="0" smtClean="0"/>
          </a:p>
          <a:p>
            <a:r>
              <a:rPr lang="en-US" sz="900" b="1" i="1" dirty="0" smtClean="0"/>
              <a:t>An EPRINC Assessment of Capacity and Employment Losses in the Domestic Refining Industry</a:t>
            </a:r>
            <a:endParaRPr lang="en-US" sz="900" i="1" dirty="0" smtClean="0"/>
          </a:p>
          <a:p>
            <a:r>
              <a:rPr lang="en-US" sz="1050" b="1" dirty="0" smtClean="0">
                <a:latin typeface="Calibri" pitchFamily="34" charset="0"/>
              </a:rPr>
              <a:t>. </a:t>
            </a:r>
            <a:endParaRPr lang="en-US" sz="1050" b="1" dirty="0">
              <a:latin typeface="Calibri" pitchFamily="34" charset="0"/>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p:nvPr>
        </p:nvSpPr>
        <p:spPr>
          <a:xfrm>
            <a:off x="457200" y="914400"/>
            <a:ext cx="8229600" cy="990600"/>
          </a:xfrm>
        </p:spPr>
        <p:txBody>
          <a:bodyPr/>
          <a:lstStyle/>
          <a:p>
            <a:r>
              <a:rPr lang="en-US" sz="2800" dirty="0" smtClean="0"/>
              <a:t>Stationary Emission Costs and Potential Capacity Losses</a:t>
            </a:r>
            <a:br>
              <a:rPr lang="en-US" sz="2800" dirty="0" smtClean="0"/>
            </a:br>
            <a:r>
              <a:rPr lang="en-US" sz="2800" dirty="0" smtClean="0"/>
              <a:t>2015-2030 </a:t>
            </a:r>
          </a:p>
        </p:txBody>
      </p:sp>
      <p:pic>
        <p:nvPicPr>
          <p:cNvPr id="46083" name="Picture 11"/>
          <p:cNvPicPr>
            <a:picLocks noChangeAspect="1" noChangeArrowheads="1"/>
          </p:cNvPicPr>
          <p:nvPr/>
        </p:nvPicPr>
        <p:blipFill>
          <a:blip r:embed="rId2" cstate="print"/>
          <a:srcRect/>
          <a:stretch>
            <a:fillRect/>
          </a:stretch>
        </p:blipFill>
        <p:spPr bwMode="auto">
          <a:xfrm>
            <a:off x="0" y="0"/>
            <a:ext cx="9144000" cy="838200"/>
          </a:xfrm>
          <a:prstGeom prst="rect">
            <a:avLst/>
          </a:prstGeom>
          <a:noFill/>
          <a:ln w="9525">
            <a:noFill/>
            <a:miter lim="800000"/>
            <a:headEnd/>
            <a:tailEnd/>
          </a:ln>
        </p:spPr>
      </p:pic>
      <p:sp>
        <p:nvSpPr>
          <p:cNvPr id="46084" name="TextBox 5"/>
          <p:cNvSpPr txBox="1">
            <a:spLocks noChangeArrowheads="1"/>
          </p:cNvSpPr>
          <p:nvPr/>
        </p:nvSpPr>
        <p:spPr bwMode="auto">
          <a:xfrm>
            <a:off x="381000" y="6172200"/>
            <a:ext cx="8458200" cy="553998"/>
          </a:xfrm>
          <a:prstGeom prst="rect">
            <a:avLst/>
          </a:prstGeom>
          <a:noFill/>
          <a:ln w="9525">
            <a:noFill/>
            <a:miter lim="800000"/>
            <a:headEnd/>
            <a:tailEnd/>
          </a:ln>
        </p:spPr>
        <p:txBody>
          <a:bodyPr>
            <a:spAutoFit/>
          </a:bodyPr>
          <a:lstStyle/>
          <a:p>
            <a:r>
              <a:rPr lang="en-US" sz="1050" b="1" dirty="0">
                <a:latin typeface="Calibri" pitchFamily="34" charset="0"/>
              </a:rPr>
              <a:t>Source: </a:t>
            </a:r>
            <a:r>
              <a:rPr lang="en-US" sz="1050" b="1" dirty="0" smtClean="0">
                <a:latin typeface="Calibri" pitchFamily="34" charset="0"/>
              </a:rPr>
              <a:t>EPRINC </a:t>
            </a:r>
            <a:r>
              <a:rPr lang="en-US" sz="1000" b="1" dirty="0" smtClean="0">
                <a:latin typeface="Calibri" pitchFamily="34" charset="0"/>
              </a:rPr>
              <a:t>report:</a:t>
            </a:r>
            <a:r>
              <a:rPr lang="en-US" sz="900" b="1" i="1" dirty="0" smtClean="0">
                <a:latin typeface="Calibri" pitchFamily="34" charset="0"/>
              </a:rPr>
              <a:t> </a:t>
            </a:r>
            <a:r>
              <a:rPr lang="en-US" sz="900" b="1" i="1" dirty="0" smtClean="0"/>
              <a:t>The American Clean Energy and Security Act:</a:t>
            </a:r>
            <a:endParaRPr lang="en-US" sz="900" i="1" dirty="0" smtClean="0"/>
          </a:p>
          <a:p>
            <a:r>
              <a:rPr lang="en-US" sz="900" b="1" i="1" dirty="0" smtClean="0"/>
              <a:t>An EPRINC Assessment of Capacity and Employment Losses in the Domestic Refining Industry</a:t>
            </a:r>
            <a:endParaRPr lang="en-US" sz="900" i="1" dirty="0" smtClean="0"/>
          </a:p>
          <a:p>
            <a:r>
              <a:rPr lang="en-US" sz="1050" b="1" dirty="0" smtClean="0">
                <a:latin typeface="Calibri" pitchFamily="34" charset="0"/>
              </a:rPr>
              <a:t>. </a:t>
            </a:r>
            <a:endParaRPr lang="en-US" sz="1050" b="1" dirty="0">
              <a:latin typeface="Calibri" pitchFamily="34" charset="0"/>
            </a:endParaRPr>
          </a:p>
        </p:txBody>
      </p:sp>
      <p:pic>
        <p:nvPicPr>
          <p:cNvPr id="6145" name="Picture 1"/>
          <p:cNvPicPr>
            <a:picLocks noGrp="1" noChangeAspect="1" noChangeArrowheads="1"/>
          </p:cNvPicPr>
          <p:nvPr>
            <p:ph idx="1"/>
          </p:nvPr>
        </p:nvPicPr>
        <p:blipFill>
          <a:blip r:embed="rId3" cstate="print"/>
          <a:srcRect/>
          <a:stretch>
            <a:fillRect/>
          </a:stretch>
        </p:blipFill>
        <p:spPr bwMode="auto">
          <a:xfrm>
            <a:off x="914400" y="1905000"/>
            <a:ext cx="7381486" cy="4221217"/>
          </a:xfrm>
          <a:prstGeom prst="rect">
            <a:avLst/>
          </a:prstGeom>
          <a:noFill/>
          <a:ln w="9525">
            <a:noFill/>
            <a:miter lim="800000"/>
            <a:headEnd/>
            <a:tailEnd/>
          </a:ln>
          <a:effectLst/>
        </p:spPr>
      </p:pic>
      <p:cxnSp>
        <p:nvCxnSpPr>
          <p:cNvPr id="8" name="Straight Connector 7"/>
          <p:cNvCxnSpPr/>
          <p:nvPr/>
        </p:nvCxnSpPr>
        <p:spPr>
          <a:xfrm>
            <a:off x="76200" y="1752600"/>
            <a:ext cx="8991600" cy="1587"/>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p:nvPr>
        </p:nvSpPr>
        <p:spPr>
          <a:xfrm>
            <a:off x="457200" y="914400"/>
            <a:ext cx="8229600" cy="990600"/>
          </a:xfrm>
        </p:spPr>
        <p:txBody>
          <a:bodyPr/>
          <a:lstStyle/>
          <a:p>
            <a:r>
              <a:rPr lang="en-US" sz="2800" dirty="0" smtClean="0"/>
              <a:t>Product Combustion Pass-Through Costs and Potential Capacity Losses - 2015-2030 </a:t>
            </a:r>
          </a:p>
        </p:txBody>
      </p:sp>
      <p:pic>
        <p:nvPicPr>
          <p:cNvPr id="46083" name="Picture 11"/>
          <p:cNvPicPr>
            <a:picLocks noChangeAspect="1" noChangeArrowheads="1"/>
          </p:cNvPicPr>
          <p:nvPr/>
        </p:nvPicPr>
        <p:blipFill>
          <a:blip r:embed="rId2" cstate="print"/>
          <a:srcRect/>
          <a:stretch>
            <a:fillRect/>
          </a:stretch>
        </p:blipFill>
        <p:spPr bwMode="auto">
          <a:xfrm>
            <a:off x="0" y="0"/>
            <a:ext cx="9144000" cy="838200"/>
          </a:xfrm>
          <a:prstGeom prst="rect">
            <a:avLst/>
          </a:prstGeom>
          <a:noFill/>
          <a:ln w="9525">
            <a:noFill/>
            <a:miter lim="800000"/>
            <a:headEnd/>
            <a:tailEnd/>
          </a:ln>
        </p:spPr>
      </p:pic>
      <p:sp>
        <p:nvSpPr>
          <p:cNvPr id="46084" name="TextBox 5"/>
          <p:cNvSpPr txBox="1">
            <a:spLocks noChangeArrowheads="1"/>
          </p:cNvSpPr>
          <p:nvPr/>
        </p:nvSpPr>
        <p:spPr bwMode="auto">
          <a:xfrm>
            <a:off x="381000" y="6172200"/>
            <a:ext cx="8458200" cy="553998"/>
          </a:xfrm>
          <a:prstGeom prst="rect">
            <a:avLst/>
          </a:prstGeom>
          <a:noFill/>
          <a:ln w="9525">
            <a:noFill/>
            <a:miter lim="800000"/>
            <a:headEnd/>
            <a:tailEnd/>
          </a:ln>
        </p:spPr>
        <p:txBody>
          <a:bodyPr>
            <a:spAutoFit/>
          </a:bodyPr>
          <a:lstStyle/>
          <a:p>
            <a:r>
              <a:rPr lang="en-US" sz="1050" b="1" dirty="0">
                <a:latin typeface="Calibri" pitchFamily="34" charset="0"/>
              </a:rPr>
              <a:t>Source: </a:t>
            </a:r>
            <a:r>
              <a:rPr lang="en-US" sz="1050" b="1" dirty="0" smtClean="0">
                <a:latin typeface="Calibri" pitchFamily="34" charset="0"/>
              </a:rPr>
              <a:t>EPRINC </a:t>
            </a:r>
            <a:r>
              <a:rPr lang="en-US" sz="1000" b="1" dirty="0" smtClean="0">
                <a:latin typeface="Calibri" pitchFamily="34" charset="0"/>
              </a:rPr>
              <a:t>report:</a:t>
            </a:r>
            <a:r>
              <a:rPr lang="en-US" sz="900" b="1" i="1" dirty="0" smtClean="0">
                <a:latin typeface="Calibri" pitchFamily="34" charset="0"/>
              </a:rPr>
              <a:t> </a:t>
            </a:r>
            <a:r>
              <a:rPr lang="en-US" sz="900" b="1" i="1" dirty="0" smtClean="0"/>
              <a:t>The American Clean Energy and Security Act:</a:t>
            </a:r>
            <a:endParaRPr lang="en-US" sz="900" i="1" dirty="0" smtClean="0"/>
          </a:p>
          <a:p>
            <a:r>
              <a:rPr lang="en-US" sz="900" b="1" i="1" dirty="0" smtClean="0"/>
              <a:t>An EPRINC Assessment of Capacity and Employment Losses in the Domestic Refining Industry</a:t>
            </a:r>
            <a:endParaRPr lang="en-US" sz="900" i="1" dirty="0" smtClean="0"/>
          </a:p>
          <a:p>
            <a:r>
              <a:rPr lang="en-US" sz="1050" b="1" dirty="0" smtClean="0">
                <a:latin typeface="Calibri" pitchFamily="34" charset="0"/>
              </a:rPr>
              <a:t>. </a:t>
            </a:r>
            <a:endParaRPr lang="en-US" sz="1050" b="1" dirty="0">
              <a:latin typeface="Calibri" pitchFamily="34" charset="0"/>
            </a:endParaRPr>
          </a:p>
        </p:txBody>
      </p:sp>
      <p:cxnSp>
        <p:nvCxnSpPr>
          <p:cNvPr id="8" name="Straight Connector 7"/>
          <p:cNvCxnSpPr/>
          <p:nvPr/>
        </p:nvCxnSpPr>
        <p:spPr>
          <a:xfrm>
            <a:off x="76200" y="1752600"/>
            <a:ext cx="8991600" cy="1587"/>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5058" name="Picture 2"/>
          <p:cNvPicPr>
            <a:picLocks noChangeAspect="1" noChangeArrowheads="1"/>
          </p:cNvPicPr>
          <p:nvPr/>
        </p:nvPicPr>
        <p:blipFill>
          <a:blip r:embed="rId3" cstate="print"/>
          <a:srcRect/>
          <a:stretch>
            <a:fillRect/>
          </a:stretch>
        </p:blipFill>
        <p:spPr bwMode="auto">
          <a:xfrm>
            <a:off x="838200" y="1905000"/>
            <a:ext cx="7568276" cy="4267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44844</TotalTime>
  <Words>3022</Words>
  <Application>Microsoft Office PowerPoint</Application>
  <PresentationFormat>On-screen Show (4:3)</PresentationFormat>
  <Paragraphs>522</Paragraphs>
  <Slides>48</Slides>
  <Notes>23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48</vt:i4>
      </vt:variant>
    </vt:vector>
  </HeadingPairs>
  <TitlesOfParts>
    <vt:vector size="50" baseType="lpstr">
      <vt:lpstr>Office Theme</vt:lpstr>
      <vt:lpstr>Chart</vt:lpstr>
      <vt:lpstr>The  Future of the U.S. Refining Industry  Why Climate Legislation is (more) Bad News for the Refining Sector   Presentation  by   Lucian Pugliaresi Energy Policy Research Foundation, Inc.  Washington, DC   before  New York Energy Forum New York City February 22, 2010</vt:lpstr>
      <vt:lpstr>  Number of U.S. Refineries and Capacity </vt:lpstr>
      <vt:lpstr>Total Gasoline Imports Share of Finished Motor Gasoline Product Supplied</vt:lpstr>
      <vt:lpstr>US Refinery Capacity Utilization 1985-2009</vt:lpstr>
      <vt:lpstr>Compliance Costs: US Refining Industry </vt:lpstr>
      <vt:lpstr>Effective Cost of Production: US Product Slate </vt:lpstr>
      <vt:lpstr>Slide 7</vt:lpstr>
      <vt:lpstr>Stationary Emission Costs and Potential Capacity Losses 2015-2030 </vt:lpstr>
      <vt:lpstr>Product Combustion Pass-Through Costs and Potential Capacity Losses - 2015-2030 </vt:lpstr>
      <vt:lpstr>Emission Allowances for Refiners Under W-M (Millions of Metric Tons of CO2 per Annum)</vt:lpstr>
      <vt:lpstr>Annual Compliance Cost for U.S. Refiners Under W-M (U.S. dollars in billions, carbon prices derived from EPA estimates)</vt:lpstr>
      <vt:lpstr>EPA and EIA Allowance Price Forecasts</vt:lpstr>
      <vt:lpstr>U.S. Distillate Net Imports</vt:lpstr>
      <vt:lpstr>Projected Worldwide Refining Capacity Additions</vt:lpstr>
      <vt:lpstr>Some Planned Refining Capacity Additions by Locations</vt:lpstr>
      <vt:lpstr>Refined Product Gross Margins</vt:lpstr>
      <vt:lpstr>Stationary Emissions not Covered by Free Allowances</vt:lpstr>
      <vt:lpstr>Slide 18</vt:lpstr>
      <vt:lpstr>Retail Fuel Prices</vt:lpstr>
      <vt:lpstr>Energy Subsidies Not Related to Electricity Production</vt:lpstr>
      <vt:lpstr>Ethanol Subsidies</vt:lpstr>
      <vt:lpstr>Slide 22</vt:lpstr>
      <vt:lpstr>The Blend Wall in a low RBOB World</vt:lpstr>
      <vt:lpstr>Slide 24</vt:lpstr>
      <vt:lpstr>Slide 25</vt:lpstr>
      <vt:lpstr>Slide 26</vt:lpstr>
      <vt:lpstr>Slide 27</vt:lpstr>
      <vt:lpstr> </vt:lpstr>
      <vt:lpstr>Product Prices and Share</vt:lpstr>
      <vt:lpstr>Lifecycle GHG Emissions</vt:lpstr>
      <vt:lpstr> </vt:lpstr>
      <vt:lpstr> </vt:lpstr>
      <vt:lpstr>A Selection of Ethanol Subsidies</vt:lpstr>
      <vt:lpstr>Ethanol Subsidies</vt:lpstr>
      <vt:lpstr>GHG Well to Wheels – CA ULSD</vt:lpstr>
      <vt:lpstr>Upstream GHG Emissions by Feedstock</vt:lpstr>
      <vt:lpstr>How the LCFS is Met in 2030</vt:lpstr>
      <vt:lpstr>Alberta Oil Sands – With and Without LCFS</vt:lpstr>
      <vt:lpstr> </vt:lpstr>
      <vt:lpstr>The Endangerment Finding</vt:lpstr>
      <vt:lpstr>Pathways for Control of GHGs</vt:lpstr>
      <vt:lpstr>What are Prospects for Legislative Preemption?</vt:lpstr>
      <vt:lpstr>Preliminary Conclusions</vt:lpstr>
      <vt:lpstr>Petroleum Emission Sources</vt:lpstr>
      <vt:lpstr>Final Endangerment Finding:  Second Order Effects are Numerous</vt:lpstr>
      <vt:lpstr>    Stationary and Mobile Controls Will Be Triggered Early Next Year  </vt:lpstr>
      <vt:lpstr>What Would National GHG NAAQS Look Like*</vt:lpstr>
      <vt:lpstr>Political Factors Affecting Regulatory Outcomes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Endangerment Finding</dc:title>
  <dc:creator>Lucian Pugliaresi</dc:creator>
  <cp:lastModifiedBy>louise burke</cp:lastModifiedBy>
  <cp:revision>22</cp:revision>
  <dcterms:created xsi:type="dcterms:W3CDTF">2009-12-10T19:55:51Z</dcterms:created>
  <dcterms:modified xsi:type="dcterms:W3CDTF">2010-03-05T02:35:19Z</dcterms:modified>
</cp:coreProperties>
</file>